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C194A88-1430-4024-B120-A6B55987D218}">
  <a:tblStyle styleId="{DC194A88-1430-4024-B120-A6B55987D21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4E874E31-27EB-4E55-A029-B2E9ED0519F0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80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ad631682f7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ad631682f7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ad631682f7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ad631682f7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ad631682f7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ad631682f7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917135d5f6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917135d5f6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917135d5f6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917135d5f6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ad631682f7_0_3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ad631682f7_0_3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ad631682f7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ad631682f7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ad631682f7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ad631682f7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ad631682f7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ad631682f7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ad631682f7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ad631682f7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ad631682f7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ad631682f7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ad631682f7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ad631682f7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ad631682f7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ad631682f7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ad631682f7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ad631682f7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ad631682f7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ad631682f7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ad631682f7_0_4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ad631682f7_0_4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ad631682f7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ad631682f7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Разрабатывать и исполнять  ежегодный План надзора, со структурой, индикаторами, графиком и ответственными.</a:t>
            </a: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Поддерживать регулярные надзорные сайт-визиты как ключевой инструмент верификации данных, оценки качества и устойчивости предоставляемых услуг, определения системных барьеров, лучших практик и рисков.</a:t>
            </a: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При анализе использовать разные источники данных, не только отчеты ОП или СП (финансы, закупки, сообщества и гражданский сектор, дашборд, пациенты),  а также данные организаций, поддерживаемых параллельным финансированием.</a:t>
            </a: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Продолжать опросы и сбор обратной связи по тому, что работает или не работает, среди членов ККСОЗ.</a:t>
            </a: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Укреплять участие членов ККСОЗ в обучении и ориентациях, чтобы постепенно выравнивать знания по надзору, мониторингу, рискам. </a:t>
            </a: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Продолжать адаптировать инструменты надзора по необходимости (чек-листы, формы рекомендаций, алгоритмы визитов).</a:t>
            </a: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Утвердить и использовать индикаторы эффективности надзорных мероприятий (ежегодно).</a:t>
            </a: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Утвердить и пользоваться разработанными инструментами мониторинга со-финансирования, а также перехода на устойчивость.</a:t>
            </a: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Сохранять документирование результатов надзора, включая отчёты, рекомендации и обсуждение на заседаниях.</a:t>
            </a:r>
            <a:endParaRPr sz="1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globalfund.org/media/10181/ccm_oversight_guidance_en.pdf?utm_source=chatgpt.com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theglobalfund.org/media/10189/ccm_oversight-committeeannex4_annex_en.pdf?utm_source=chatgpt.com" TargetMode="External"/><Relationship Id="rId4" Type="http://schemas.openxmlformats.org/officeDocument/2006/relationships/hyperlink" Target="https://www.theglobalfund.org/media/10187/ccm_oversight-planannex3_annex_en.pdf?utm_source=chatgpt.com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globalfund.org/media/10188/ccm_oversight-processannex1_annex_en.pdf?utm_source=chatgpt.com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theglobalfund.org/media/10189/ccm_oversight-committeeannex4_annex_en.pdf?utm_source=chatgpt.com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globalfund.org/media/10187/ccm_oversight-planannex3_annex_en.pdf?utm_source=chatgpt.com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globalfund.org/en/community-responses-and-systems/?utm_source=chatgpt.co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g"/><Relationship Id="rId4" Type="http://schemas.openxmlformats.org/officeDocument/2006/relationships/hyperlink" Target="https://www.iasociety.org/ias-programme/community-led-monitoring?utm_source=chatgpt.com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inpud.net/wp-content/uploads/2022/04/INPUD_-GF-CCM-Evolution-Guide.pdf?utm_source=chatgpt.com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Обзор надзорной деятельности ККСОЗ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Подготовлено по запросу Секретариата ККСОЗ</a:t>
            </a:r>
            <a:endParaRPr/>
          </a:p>
        </p:txBody>
      </p:sp>
      <p:sp>
        <p:nvSpPr>
          <p:cNvPr id="56" name="Google Shape;56;p13"/>
          <p:cNvSpPr txBox="1"/>
          <p:nvPr/>
        </p:nvSpPr>
        <p:spPr>
          <a:xfrm>
            <a:off x="629375" y="3762375"/>
            <a:ext cx="3942600" cy="10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Эксперт: Эстебесова А.</a:t>
            </a: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Дата: Ноябрь 2025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57" name="Google Shape;57;p13" descr="Business people hand pointing at business document during discussion at meeting. (Provided by Getty Images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5975" y="3626725"/>
            <a:ext cx="2833674" cy="123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1"/>
              <a:t>Рекомендации для сектора по надзору </a:t>
            </a:r>
            <a:endParaRPr/>
          </a:p>
        </p:txBody>
      </p:sp>
      <p:sp>
        <p:nvSpPr>
          <p:cNvPr id="115" name="Google Shape;115;p22"/>
          <p:cNvSpPr txBox="1">
            <a:spLocks noGrp="1"/>
          </p:cNvSpPr>
          <p:nvPr>
            <p:ph type="body" idx="1"/>
          </p:nvPr>
        </p:nvSpPr>
        <p:spPr>
          <a:xfrm>
            <a:off x="311700" y="1017725"/>
            <a:ext cx="8520600" cy="418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10000"/>
          </a:bodyPr>
          <a:lstStyle/>
          <a:p>
            <a:pPr marL="0" lvl="0" indent="0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" sz="4400" b="1">
                <a:solidFill>
                  <a:schemeClr val="dk1"/>
                </a:solidFill>
              </a:rPr>
              <a:t>🔄2. Что ДЕЛАТЬ ПО-ДРУГОМУ (и менять системно)</a:t>
            </a:r>
            <a:endParaRPr sz="44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27500"/>
              <a:buFont typeface="Arial"/>
              <a:buNone/>
            </a:pPr>
            <a:r>
              <a:rPr lang="en" sz="4000">
                <a:solidFill>
                  <a:schemeClr val="dk1"/>
                </a:solidFill>
              </a:rPr>
              <a:t>Это ключевой блок — куда должна трансформироваться надзорная функция для повышения эффективности и соответствия требованиям ГФ и международным практикам.</a:t>
            </a:r>
            <a:endParaRPr sz="4000">
              <a:solidFill>
                <a:schemeClr val="dk1"/>
              </a:solidFill>
            </a:endParaRPr>
          </a:p>
          <a:p>
            <a:pPr marL="457200" lvl="0" indent="-29210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4000" b="1">
                <a:solidFill>
                  <a:schemeClr val="dk1"/>
                </a:solidFill>
              </a:rPr>
              <a:t>Переход от “реактивного” надзора к “стратегическому” и регулярному</a:t>
            </a:r>
            <a:r>
              <a:rPr lang="en" sz="4000">
                <a:solidFill>
                  <a:schemeClr val="dk1"/>
                </a:solidFill>
              </a:rPr>
              <a:t>, размещая акцент на узких системных местах и рисках.</a:t>
            </a:r>
            <a:endParaRPr sz="4000">
              <a:solidFill>
                <a:schemeClr val="dk1"/>
              </a:solidFill>
            </a:endParaRPr>
          </a:p>
          <a:p>
            <a:pPr marL="45720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4000" b="1">
                <a:solidFill>
                  <a:schemeClr val="dk1"/>
                </a:solidFill>
              </a:rPr>
              <a:t>Повысить качество подготовки к визитам</a:t>
            </a:r>
            <a:r>
              <a:rPr lang="en" sz="4000">
                <a:solidFill>
                  <a:schemeClr val="dk1"/>
                </a:solidFill>
              </a:rPr>
              <a:t>, включая </a:t>
            </a:r>
            <a:r>
              <a:rPr lang="en" sz="4000" b="1">
                <a:solidFill>
                  <a:schemeClr val="dk1"/>
                </a:solidFill>
              </a:rPr>
              <a:t>критерии отбора сайтов </a:t>
            </a:r>
            <a:r>
              <a:rPr lang="en" sz="4000">
                <a:solidFill>
                  <a:schemeClr val="dk1"/>
                </a:solidFill>
              </a:rPr>
              <a:t>и предварительный анализ данных - возможно в виде </a:t>
            </a:r>
            <a:r>
              <a:rPr lang="en" sz="4000" b="1">
                <a:solidFill>
                  <a:schemeClr val="dk1"/>
                </a:solidFill>
              </a:rPr>
              <a:t>готового краткого брифа или </a:t>
            </a:r>
            <a:r>
              <a:rPr lang="en" sz="4000">
                <a:solidFill>
                  <a:schemeClr val="dk1"/>
                </a:solidFill>
              </a:rPr>
              <a:t>упрощенного дашборда (включающий 5–7 ключевых индикаторов),</a:t>
            </a:r>
            <a:r>
              <a:rPr lang="en" sz="4000" b="1">
                <a:solidFill>
                  <a:schemeClr val="dk1"/>
                </a:solidFill>
              </a:rPr>
              <a:t> а также четкого распределения ролей, в том числе по анализу данных (отчеты СП, риски)</a:t>
            </a:r>
            <a:r>
              <a:rPr lang="en" sz="4000">
                <a:solidFill>
                  <a:schemeClr val="dk1"/>
                </a:solidFill>
              </a:rPr>
              <a:t>.</a:t>
            </a:r>
            <a:endParaRPr sz="4000"/>
          </a:p>
          <a:p>
            <a:pPr marL="45720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4000" b="1">
                <a:solidFill>
                  <a:schemeClr val="dk1"/>
                </a:solidFill>
              </a:rPr>
              <a:t>Рассмотреть, утвердить и использовать разработанные ранее индикаторы эффективности надзорных мероприятий (ежегодно).</a:t>
            </a:r>
            <a:endParaRPr sz="4000" b="1">
              <a:solidFill>
                <a:schemeClr val="dk1"/>
              </a:solidFill>
            </a:endParaRPr>
          </a:p>
          <a:p>
            <a:pPr marL="45720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4000" b="1">
                <a:solidFill>
                  <a:schemeClr val="dk1"/>
                </a:solidFill>
              </a:rPr>
              <a:t>Рассмотреть, утвердить и пользоваться разработанными ранее инструментами мониторинга со-финансирования, а также перехода на устойчивость.</a:t>
            </a:r>
            <a:endParaRPr sz="4000" b="1">
              <a:solidFill>
                <a:schemeClr val="dk1"/>
              </a:solidFill>
            </a:endParaRPr>
          </a:p>
          <a:p>
            <a:pPr marL="45720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4000" b="1">
                <a:solidFill>
                  <a:schemeClr val="dk1"/>
                </a:solidFill>
              </a:rPr>
              <a:t>Разработать стратегию мотивации </a:t>
            </a:r>
            <a:r>
              <a:rPr lang="en" sz="4000">
                <a:solidFill>
                  <a:schemeClr val="dk1"/>
                </a:solidFill>
              </a:rPr>
              <a:t>и более активного вовлечения  членов сектора в исполнение надзорных функций.</a:t>
            </a:r>
            <a:endParaRPr sz="4000">
              <a:solidFill>
                <a:schemeClr val="dk1"/>
              </a:solidFill>
            </a:endParaRPr>
          </a:p>
          <a:p>
            <a:pPr marL="45720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4000" b="1">
                <a:solidFill>
                  <a:schemeClr val="dk1"/>
                </a:solidFill>
              </a:rPr>
              <a:t>Упрощенные инструменты для работы (шаблоны отчета, чек-листы) - </a:t>
            </a:r>
            <a:r>
              <a:rPr lang="en" sz="4000">
                <a:solidFill>
                  <a:schemeClr val="dk1"/>
                </a:solidFill>
              </a:rPr>
              <a:t>чтобы члены сектора могли сами составлять отчет для обсуждения на заседаниях сектора, вне зависимости от внешней поддержки. Форма отчета может включать те же разделы, что в чек-листе, и аккумулироваться </a:t>
            </a:r>
            <a:r>
              <a:rPr lang="en" sz="4000" b="1">
                <a:solidFill>
                  <a:schemeClr val="dk1"/>
                </a:solidFill>
              </a:rPr>
              <a:t>в единой форме доступной сектору онлайн </a:t>
            </a:r>
            <a:r>
              <a:rPr lang="en" sz="4000">
                <a:solidFill>
                  <a:schemeClr val="dk1"/>
                </a:solidFill>
              </a:rPr>
              <a:t>(Гугл драйв Секретариата ККСОЗ).</a:t>
            </a:r>
            <a:endParaRPr sz="4000">
              <a:solidFill>
                <a:schemeClr val="dk1"/>
              </a:solidFill>
            </a:endParaRPr>
          </a:p>
          <a:p>
            <a:pPr marL="45720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4000">
                <a:solidFill>
                  <a:schemeClr val="dk1"/>
                </a:solidFill>
              </a:rPr>
              <a:t>По возможности закупить и использовать </a:t>
            </a:r>
            <a:r>
              <a:rPr lang="en" sz="4000" b="1">
                <a:solidFill>
                  <a:schemeClr val="dk1"/>
                </a:solidFill>
              </a:rPr>
              <a:t>планшеты для ввода данных по чек-листу, для автоматизации процесса. </a:t>
            </a:r>
            <a:r>
              <a:rPr lang="en" sz="4000">
                <a:solidFill>
                  <a:schemeClr val="dk1"/>
                </a:solidFill>
              </a:rPr>
              <a:t>  </a:t>
            </a:r>
            <a:endParaRPr sz="4000">
              <a:solidFill>
                <a:schemeClr val="dk1"/>
              </a:solidFill>
            </a:endParaRPr>
          </a:p>
          <a:p>
            <a:pPr marL="457200" lvl="0" indent="-2921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4000" b="1">
                <a:solidFill>
                  <a:schemeClr val="dk1"/>
                </a:solidFill>
              </a:rPr>
              <a:t>Использовать данные CLM</a:t>
            </a:r>
            <a:r>
              <a:rPr lang="en" sz="4000">
                <a:solidFill>
                  <a:schemeClr val="dk1"/>
                </a:solidFill>
              </a:rPr>
              <a:t> - мониторинга под руководством сообществ,</a:t>
            </a:r>
            <a:r>
              <a:rPr lang="en" sz="4000" b="1">
                <a:solidFill>
                  <a:schemeClr val="dk1"/>
                </a:solidFill>
              </a:rPr>
              <a:t> для дополнения качественной информации от получателей услуг </a:t>
            </a:r>
            <a:r>
              <a:rPr lang="en" sz="4000">
                <a:solidFill>
                  <a:schemeClr val="dk1"/>
                </a:solidFill>
              </a:rPr>
              <a:t>к программным данным от ОП и субполучателей.</a:t>
            </a:r>
            <a:endParaRPr sz="4000"/>
          </a:p>
        </p:txBody>
      </p:sp>
      <p:pic>
        <p:nvPicPr>
          <p:cNvPr id="116" name="Google Shape;116;p22" descr="Man working behind desktop computer from back view (Provided by Getty Images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7143750" y="130975"/>
            <a:ext cx="1688550" cy="1035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lang="en" sz="1700" b="1"/>
              <a:t>Рекомендации для сектора по надзору</a:t>
            </a:r>
            <a:endParaRPr/>
          </a:p>
        </p:txBody>
      </p:sp>
      <p:sp>
        <p:nvSpPr>
          <p:cNvPr id="122" name="Google Shape;122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8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10000"/>
          </a:bodyPr>
          <a:lstStyle/>
          <a:p>
            <a:pPr marL="0" lvl="0" indent="0" algn="l" rtl="0">
              <a:spcBef>
                <a:spcPts val="1800"/>
              </a:spcBef>
              <a:spcAft>
                <a:spcPts val="0"/>
              </a:spcAft>
              <a:buNone/>
            </a:pPr>
            <a:r>
              <a:rPr lang="en" sz="4400" b="1">
                <a:solidFill>
                  <a:schemeClr val="dk1"/>
                </a:solidFill>
              </a:rPr>
              <a:t>🔄 2. Что ДЕЛАТЬ ПО-ДРУГОМУ (и менять системно)</a:t>
            </a:r>
            <a:endParaRPr sz="3950" b="1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4400" b="1">
                <a:solidFill>
                  <a:schemeClr val="dk1"/>
                </a:solidFill>
              </a:rPr>
              <a:t>Внедрить механизм отслеживания выполнения рекомендаций</a:t>
            </a:r>
            <a:r>
              <a:rPr lang="en" sz="4400">
                <a:solidFill>
                  <a:schemeClr val="dk1"/>
                </a:solidFill>
              </a:rPr>
              <a:t> с разработанной матрицей— с чёткими сроками, ответственными и последующим отчетом перед ККСОЗ.</a:t>
            </a:r>
            <a:endParaRPr sz="44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4400" b="1">
                <a:solidFill>
                  <a:schemeClr val="dk1"/>
                </a:solidFill>
              </a:rPr>
              <a:t>Укрепить системный надзор за подготовкой заявки в Глобальный фонд: </a:t>
            </a:r>
            <a:r>
              <a:rPr lang="en" sz="4400">
                <a:solidFill>
                  <a:schemeClr val="dk1"/>
                </a:solidFill>
              </a:rPr>
              <a:t>Оценивать качество данных, которые используются в заявке (эпидемиология, каскады, бюджетная информация, охват услуг).Мониторить соблюдение процесса подготовки заявки, включая прозрачность, вовлечённость сообществ, участие ключевых групп и НПО. Отслеживать прогресс в разработке секционных частей заявки (ЖУСЗ, Устойчивость и Переход, Со-финансирование). Проверять качество Annexes (Таблица пробелов, Картирование финансирования, Рамка задач, PAAR). Оценивать риски, которые могут повлиять на успешность заявки, и рекомендовать меры по снижению рисков. Документировать уроки GC7 → GC8 и передавать их рабочей группе.</a:t>
            </a:r>
            <a:endParaRPr sz="4400" b="1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4400" b="1">
                <a:solidFill>
                  <a:schemeClr val="dk1"/>
                </a:solidFill>
              </a:rPr>
              <a:t>Использовать данные системно</a:t>
            </a:r>
            <a:r>
              <a:rPr lang="en" sz="4400">
                <a:solidFill>
                  <a:schemeClr val="dk1"/>
                </a:solidFill>
              </a:rPr>
              <a:t>: формировать дашборд (или даже упрощённый мониторинговый инструмент), включающий 5–7 ключевых индикаторов.</a:t>
            </a:r>
            <a:endParaRPr sz="44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4400" b="1">
                <a:solidFill>
                  <a:schemeClr val="dk1"/>
                </a:solidFill>
              </a:rPr>
              <a:t>Усилить функцию надзора за рисками</a:t>
            </a:r>
            <a:r>
              <a:rPr lang="en" sz="4400">
                <a:solidFill>
                  <a:schemeClr val="dk1"/>
                </a:solidFill>
              </a:rPr>
              <a:t>: Создать реестр рисков с категориями:программные риски,закупки и поставки,финансы,кадровая устойчивость,эпидситуация, политические/операционные риски; Вести карту мер реагирования; обновлять статус рисков совместно с ОР. </a:t>
            </a:r>
            <a:endParaRPr sz="44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4400" b="1">
                <a:solidFill>
                  <a:schemeClr val="dk1"/>
                </a:solidFill>
              </a:rPr>
              <a:t>Укрепить работу по мониторингу обязательств по со-финансированию: </a:t>
            </a:r>
            <a:r>
              <a:rPr lang="en" sz="4400">
                <a:solidFill>
                  <a:schemeClr val="dk1"/>
                </a:solidFill>
              </a:rPr>
              <a:t>Контролировать степень выполнения обязательств государства (ЧР, закупки МИБТ, тест-системы, услуги), обеспечить регулярную отчетность от министерств, </a:t>
            </a:r>
            <a:r>
              <a:rPr lang="en" sz="4400" b="1">
                <a:solidFill>
                  <a:schemeClr val="dk1"/>
                </a:solidFill>
              </a:rPr>
              <a:t>вести отдельный мониторинг рисков невыполнения. </a:t>
            </a:r>
            <a:endParaRPr sz="4400" b="1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4400" b="1">
                <a:solidFill>
                  <a:schemeClr val="dk1"/>
                </a:solidFill>
              </a:rPr>
              <a:t>Ввести механизм мониторинга устойчивости и перехода: </a:t>
            </a:r>
            <a:r>
              <a:rPr lang="en" sz="4400">
                <a:solidFill>
                  <a:schemeClr val="dk1"/>
                </a:solidFill>
              </a:rPr>
              <a:t>Отслеживать государственное финансирование услуг, ранее покрываемых ГФ, Отслеживать кадровую устойчивость (риск потери обученных кадров) Наладить регулярную коммуникацию с ОР и подведомственными исполнителями.</a:t>
            </a:r>
            <a:endParaRPr sz="44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4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1"/>
              <a:t>Рекомендации для сектора по надзору</a:t>
            </a:r>
            <a:endParaRPr/>
          </a:p>
        </p:txBody>
      </p:sp>
      <p:sp>
        <p:nvSpPr>
          <p:cNvPr id="128" name="Google Shape;128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75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1">
                <a:solidFill>
                  <a:schemeClr val="dk1"/>
                </a:solidFill>
              </a:rPr>
              <a:t>⛔ </a:t>
            </a:r>
            <a:r>
              <a:rPr lang="en" sz="1200" b="1">
                <a:solidFill>
                  <a:schemeClr val="dk1"/>
                </a:solidFill>
              </a:rPr>
              <a:t>3. Что ПЕРЕСТАТЬ делать</a:t>
            </a:r>
            <a:endParaRPr sz="12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Рекомендации основаны на том, что уже было выявлено в 2021–2025 годах и подтверждено интервью, отчетами и наблюдениями.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Перестать:</a:t>
            </a:r>
            <a:endParaRPr sz="1300" b="1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 b="1">
                <a:solidFill>
                  <a:schemeClr val="dk1"/>
                </a:solidFill>
              </a:rPr>
              <a:t>Проводить “визиты ради визитов” - без чётких критериев, структуры и заранее подготовленных данных.</a:t>
            </a:r>
            <a:br>
              <a:rPr lang="en" sz="1100" b="1">
                <a:solidFill>
                  <a:schemeClr val="dk1"/>
                </a:solidFill>
              </a:rPr>
            </a:br>
            <a:r>
              <a:rPr lang="en" sz="1100">
                <a:solidFill>
                  <a:schemeClr val="dk1"/>
                </a:solidFill>
              </a:rPr>
              <a:t> Это снижает стратегическую ценность визита и вызывает усталость у партнёров.</a:t>
            </a:r>
            <a:br>
              <a:rPr lang="en" sz="1100">
                <a:solidFill>
                  <a:schemeClr val="dk1"/>
                </a:solidFill>
              </a:rPr>
            </a:b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 b="1">
                <a:solidFill>
                  <a:schemeClr val="dk1"/>
                </a:solidFill>
              </a:rPr>
              <a:t>Дублировать функции ОП</a:t>
            </a:r>
            <a:r>
              <a:rPr lang="en" sz="1100">
                <a:solidFill>
                  <a:schemeClr val="dk1"/>
                </a:solidFill>
              </a:rPr>
              <a:t> — ККСОЗ не должен выполнять роль технического контроля или мониторинга.</a:t>
            </a:r>
            <a:br>
              <a:rPr lang="en" sz="1100">
                <a:solidFill>
                  <a:schemeClr val="dk1"/>
                </a:solidFill>
              </a:rPr>
            </a:b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 b="1">
                <a:solidFill>
                  <a:schemeClr val="dk1"/>
                </a:solidFill>
              </a:rPr>
              <a:t>Фокусироваться на малозначимых деталях</a:t>
            </a:r>
            <a:r>
              <a:rPr lang="en" sz="1100">
                <a:solidFill>
                  <a:schemeClr val="dk1"/>
                </a:solidFill>
              </a:rPr>
              <a:t> (например, чисто процедурных вопросах), </a:t>
            </a:r>
            <a:r>
              <a:rPr lang="en" sz="1100" b="1">
                <a:solidFill>
                  <a:schemeClr val="dk1"/>
                </a:solidFill>
              </a:rPr>
              <a:t>вместо системных вопросов,</a:t>
            </a:r>
            <a:r>
              <a:rPr lang="en" sz="1100">
                <a:solidFill>
                  <a:schemeClr val="dk1"/>
                </a:solidFill>
              </a:rPr>
              <a:t>  вопросов устойчивости, качества услуг и рисков.</a:t>
            </a:r>
            <a:br>
              <a:rPr lang="en" sz="1100">
                <a:solidFill>
                  <a:schemeClr val="dk1"/>
                </a:solidFill>
              </a:rPr>
            </a:b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 b="1">
                <a:solidFill>
                  <a:schemeClr val="dk1"/>
                </a:solidFill>
              </a:rPr>
              <a:t>Принимать рекомендации без последующего контроля их исполнения</a:t>
            </a:r>
            <a:r>
              <a:rPr lang="en" sz="1100">
                <a:solidFill>
                  <a:schemeClr val="dk1"/>
                </a:solidFill>
              </a:rPr>
              <a:t> — это одна из ключевых причин низкой результативности надзора в 2021–2023.</a:t>
            </a:r>
            <a:br>
              <a:rPr lang="en" sz="1100">
                <a:solidFill>
                  <a:schemeClr val="dk1"/>
                </a:solidFill>
              </a:rPr>
            </a:br>
            <a:endParaRPr sz="11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 b="1">
                <a:solidFill>
                  <a:schemeClr val="dk1"/>
                </a:solidFill>
              </a:rPr>
              <a:t>Проводить сайт визиты в больших группах, или уговаривая членов сектора поучаствовать</a:t>
            </a:r>
            <a:r>
              <a:rPr lang="en" sz="1100">
                <a:solidFill>
                  <a:schemeClr val="dk1"/>
                </a:solidFill>
              </a:rPr>
              <a:t> — эффективности не прибавляет, а также снижает ценность участия в визитах. </a:t>
            </a:r>
            <a:br>
              <a:rPr lang="en" sz="1100">
                <a:solidFill>
                  <a:schemeClr val="dk1"/>
                </a:solidFill>
              </a:rPr>
            </a:b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Критерии отбора сайтов для надзорных визитов СКК</a:t>
            </a:r>
            <a:endParaRPr sz="1900"/>
          </a:p>
        </p:txBody>
      </p:sp>
      <p:graphicFrame>
        <p:nvGraphicFramePr>
          <p:cNvPr id="134" name="Google Shape;134;p25"/>
          <p:cNvGraphicFramePr/>
          <p:nvPr/>
        </p:nvGraphicFramePr>
        <p:xfrm>
          <a:off x="460200" y="1329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{4E874E31-27EB-4E55-A029-B2E9ED0519F0}</a:tableStyleId>
              </a:tblPr>
              <a:tblGrid>
                <a:gridCol w="4142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42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956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b="1">
                          <a:solidFill>
                            <a:schemeClr val="dk1"/>
                          </a:solidFill>
                        </a:rPr>
                        <a:t>1. Эпидемиологические критерии: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- Высокая заболеваемость (ВИЧ, МЛУ-ТБ)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- Риск позднего выявления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- Наличие уязвимых групп / мигрантов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b="1">
                          <a:solidFill>
                            <a:schemeClr val="dk1"/>
                          </a:solidFill>
                        </a:rPr>
                        <a:t>2. Программно-операционные критерии: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- Низкое выполнение индикаторов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- Системные проблемы (диагностика, удержание)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- Кадровые дефициты</a:t>
                      </a:r>
                      <a:endParaRPr sz="12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83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b="1">
                          <a:solidFill>
                            <a:schemeClr val="dk1"/>
                          </a:solidFill>
                        </a:rPr>
                        <a:t>3. Логистические и риск-ориентированные критерии: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- Задержки поставок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- Сбои оборудования (рентген, GeneXpert и т.п.)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- Ручной учет / цифровые риски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 b="1">
                          <a:solidFill>
                            <a:schemeClr val="dk1"/>
                          </a:solidFill>
                        </a:rPr>
                        <a:t>4. Географическая и институциональная представленность:</a:t>
                      </a:r>
                      <a:endParaRPr sz="12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- Баланс город/село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- Разные уровни: ПМСП, профильные центры, НКО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- Включение ранее не охваченных сайтов</a:t>
                      </a:r>
                      <a:endParaRPr sz="12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Простой дашборд (пример)</a:t>
            </a:r>
            <a:endParaRPr/>
          </a:p>
        </p:txBody>
      </p:sp>
      <p:graphicFrame>
        <p:nvGraphicFramePr>
          <p:cNvPr id="140" name="Google Shape;140;p26"/>
          <p:cNvGraphicFramePr/>
          <p:nvPr/>
        </p:nvGraphicFramePr>
        <p:xfrm>
          <a:off x="497225" y="1017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{4E874E31-27EB-4E55-A029-B2E9ED0519F0}</a:tableStyleId>
              </a:tblPr>
              <a:tblGrid>
                <a:gridCol w="3013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0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7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6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2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Индикатор</a:t>
                      </a:r>
                      <a:endParaRPr sz="600" b="1"/>
                    </a:p>
                  </a:txBody>
                  <a:tcPr marL="91425" marR="91425" marT="91425" marB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План</a:t>
                      </a:r>
                      <a:endParaRPr sz="600" b="1"/>
                    </a:p>
                  </a:txBody>
                  <a:tcPr marL="91425" marR="91425" marT="91425" marB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Факт</a:t>
                      </a:r>
                      <a:endParaRPr sz="600" b="1"/>
                    </a:p>
                  </a:txBody>
                  <a:tcPr marL="91425" marR="91425" marT="91425" marB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Статус (🟢/🟡/🔴)</a:t>
                      </a:r>
                      <a:endParaRPr sz="600" b="1"/>
                    </a:p>
                  </a:txBody>
                  <a:tcPr marL="91425" marR="91425" marT="91425" marB="91425"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1. Выявление ВИЧ (%)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100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—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🔴</a:t>
                      </a:r>
                      <a:endParaRPr sz="600"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2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2. Охват АРТ среди ЛЖВ (%)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76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60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🔴</a:t>
                      </a:r>
                      <a:endParaRPr sz="600"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7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3. Вирусная супрессия среди пациентов на АРТ (%)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95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96–98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🟢</a:t>
                      </a:r>
                      <a:endParaRPr sz="600"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2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4. Охват ДКП (%)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100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63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🔴</a:t>
                      </a:r>
                      <a:endParaRPr sz="600"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2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5. Привязка к АРТ в течение 7 дней (%)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95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—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🟡</a:t>
                      </a:r>
                      <a:endParaRPr sz="600"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2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6. Успешность лечения МЛУ-ТБ (%)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78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76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🟡</a:t>
                      </a:r>
                      <a:endParaRPr sz="600"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7. Потери для наблюдения (LTFU) среди МЛУ-ТБ (%)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≤10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6–14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🟡</a:t>
                      </a:r>
                      <a:endParaRPr sz="600"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2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8. Конверсия культуры на 6-м месяце (%)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85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72–75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🔴</a:t>
                      </a:r>
                      <a:endParaRPr sz="600"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2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9. Охват схемами BPaL/BPaLM (%)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в соответствии с планом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26–42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🔴</a:t>
                      </a:r>
                      <a:endParaRPr sz="600"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2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10. Начало лечения МЛУ-ТБ (%)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98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92–94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🟡</a:t>
                      </a:r>
                      <a:endParaRPr sz="600"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3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11. Своевременность финансирования (поступления траншей) (%)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100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95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🟡</a:t>
                      </a:r>
                      <a:endParaRPr sz="600"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7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12. Своевременность закупок и поставок ЛС и ИМН (%)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100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90–95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🟡</a:t>
                      </a:r>
                      <a:endParaRPr sz="600"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7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13. Выполнение обязательств по со-финансированию (%)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100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—</a:t>
                      </a:r>
                      <a:endParaRPr sz="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 b="1"/>
                        <a:t>🔴</a:t>
                      </a:r>
                      <a:endParaRPr sz="600"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Спасибо! </a:t>
            </a:r>
            <a:endParaRPr sz="3000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3000"/>
              <a:t>Вопросы?</a:t>
            </a:r>
            <a:endParaRPr sz="30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lang="en" sz="1700" b="1"/>
              <a:t>Лучшие практики надзора СКК / рекомендации ГФ</a:t>
            </a:r>
            <a:endParaRPr/>
          </a:p>
        </p:txBody>
      </p:sp>
      <p:sp>
        <p:nvSpPr>
          <p:cNvPr id="152" name="Google Shape;152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 b="1">
              <a:solidFill>
                <a:schemeClr val="dk1"/>
              </a:solidFill>
            </a:endParaRPr>
          </a:p>
          <a:p>
            <a:pPr marL="457200" lvl="0" indent="-311150" algn="l" rtl="0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300"/>
              <a:buAutoNum type="arabicPeriod"/>
            </a:pPr>
            <a:r>
              <a:rPr lang="en" sz="1300" b="1">
                <a:solidFill>
                  <a:schemeClr val="dk1"/>
                </a:solidFill>
              </a:rPr>
              <a:t>Основные принципы и структура надзора</a:t>
            </a:r>
            <a:endParaRPr sz="1300" b="1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Oversight — это не мониторинг операций (не daily M&amp;E), а стратегический надзор за ключевыми финансовыми, программными и управленческими аспектами грантов.</a:t>
            </a:r>
            <a:r>
              <a:rPr lang="en" sz="110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1100" u="sng">
                <a:solidFill>
                  <a:schemeClr val="hlink"/>
                </a:solidFill>
                <a:hlinkClick r:id="rId3"/>
              </a:rPr>
              <a:t>The Global Fund+2The Global Fund+2</a:t>
            </a:r>
            <a:br>
              <a:rPr lang="en" sz="1100" u="sng">
                <a:solidFill>
                  <a:schemeClr val="hlink"/>
                </a:solidFill>
                <a:hlinkClick r:id="rId3"/>
              </a:rPr>
            </a:br>
            <a:endParaRPr sz="1100" u="sng">
              <a:solidFill>
                <a:schemeClr val="hlink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Надзор требует наличия </a:t>
            </a:r>
            <a:r>
              <a:rPr lang="en" sz="1100" b="1">
                <a:solidFill>
                  <a:schemeClr val="dk1"/>
                </a:solidFill>
              </a:rPr>
              <a:t>утверждённого «oversight plan» (плана надзора)</a:t>
            </a:r>
            <a:r>
              <a:rPr lang="en" sz="1100">
                <a:solidFill>
                  <a:schemeClr val="dk1"/>
                </a:solidFill>
              </a:rPr>
              <a:t>, который должен быть регулярно обновлён и утверждён CCS (СКК).</a:t>
            </a:r>
            <a:r>
              <a:rPr lang="en" sz="1100">
                <a:solidFill>
                  <a:schemeClr val="dk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1100" u="sng">
                <a:solidFill>
                  <a:schemeClr val="hlink"/>
                </a:solidFill>
                <a:hlinkClick r:id="rId4"/>
              </a:rPr>
              <a:t>The Global Fund+1</a:t>
            </a:r>
            <a:br>
              <a:rPr lang="en" sz="1100" u="sng">
                <a:solidFill>
                  <a:schemeClr val="hlink"/>
                </a:solidFill>
                <a:hlinkClick r:id="rId4"/>
              </a:rPr>
            </a:br>
            <a:endParaRPr sz="1100" u="sng">
              <a:solidFill>
                <a:schemeClr val="hlink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В структуре СКК должна быть </a:t>
            </a:r>
            <a:r>
              <a:rPr lang="en" sz="1100" b="1">
                <a:solidFill>
                  <a:schemeClr val="dk1"/>
                </a:solidFill>
              </a:rPr>
              <a:t>постоянная подкомиссия / комитет надзора (Oversight Committee / Working Group)</a:t>
            </a:r>
            <a:r>
              <a:rPr lang="en" sz="1100">
                <a:solidFill>
                  <a:schemeClr val="dk1"/>
                </a:solidFill>
              </a:rPr>
              <a:t>, избираемая членами CCM. Его задачи: анализ macro-финансов, программных, закупочных и управленческих аспектов, выявление рисков и предоставление рекомендаций.</a:t>
            </a:r>
            <a:r>
              <a:rPr lang="en" sz="1100">
                <a:solidFill>
                  <a:schemeClr val="dk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1100" u="sng">
                <a:solidFill>
                  <a:schemeClr val="hlink"/>
                </a:solidFill>
                <a:hlinkClick r:id="rId5"/>
              </a:rPr>
              <a:t>The Global Fund+1</a:t>
            </a:r>
            <a:br>
              <a:rPr lang="en" sz="1100" u="sng">
                <a:solidFill>
                  <a:schemeClr val="hlink"/>
                </a:solidFill>
                <a:hlinkClick r:id="rId5"/>
              </a:rPr>
            </a:br>
            <a:endParaRPr sz="1100" u="sng">
              <a:solidFill>
                <a:schemeClr val="hlink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Надзорная функция должна быть независимой, но при этом взаимодополнять деятельность основных получателей (PR), обеспечивая прозрачность, эффективность и устойчивость вложений.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1"/>
              <a:t>Лучшие практики надзора CCM / рекомендации GF</a:t>
            </a:r>
            <a:endParaRPr/>
          </a:p>
        </p:txBody>
      </p:sp>
      <p:sp>
        <p:nvSpPr>
          <p:cNvPr id="158" name="Google Shape;158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 2. Процессы: сбор данных, анализ, сайт-визиты и взаимодействие</a:t>
            </a:r>
            <a:endParaRPr sz="1300" b="1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Сбор информации — ключевой элемент надзора: данные должны поступать от разных источников: ежеквартальные/периодические отчёты PR, дашборды, бюджетные и финансовые отчёты, отчёты по закупкам и снабжению, национальные базы (ЭПИД), а также данные от общин и групп людей, живущих с ВИЧ / ТБ / малярией.</a:t>
            </a:r>
            <a:r>
              <a:rPr lang="en" sz="110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1100" u="sng">
                <a:solidFill>
                  <a:schemeClr val="hlink"/>
                </a:solidFill>
                <a:hlinkClick r:id="rId3"/>
              </a:rPr>
              <a:t>The Global Fund+1</a:t>
            </a:r>
            <a:br>
              <a:rPr lang="en" sz="1100" u="sng">
                <a:solidFill>
                  <a:schemeClr val="hlink"/>
                </a:solidFill>
                <a:hlinkClick r:id="rId3"/>
              </a:rPr>
            </a:br>
            <a:endParaRPr sz="1100" u="sng">
              <a:solidFill>
                <a:schemeClr val="hlink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Рекомендуется регулярный график надзорных мероприятий: собрания подкомитета, встречи/телеконференции с PR, участие в общественных / координационных форумах, и — по возможности — </a:t>
            </a:r>
            <a:r>
              <a:rPr lang="en" sz="1100" b="1">
                <a:solidFill>
                  <a:schemeClr val="dk1"/>
                </a:solidFill>
              </a:rPr>
              <a:t>сайт-визиты</a:t>
            </a:r>
            <a:r>
              <a:rPr lang="en" sz="1100">
                <a:solidFill>
                  <a:schemeClr val="dk1"/>
                </a:solidFill>
              </a:rPr>
              <a:t> к субполучателям или бенефициарам.</a:t>
            </a:r>
            <a:r>
              <a:rPr lang="en" sz="110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1100" u="sng">
                <a:solidFill>
                  <a:schemeClr val="hlink"/>
                </a:solidFill>
                <a:hlinkClick r:id="rId3"/>
              </a:rPr>
              <a:t>The Global Fund+2The Global Fund+2</a:t>
            </a:r>
            <a:br>
              <a:rPr lang="en" sz="1100" u="sng">
                <a:solidFill>
                  <a:schemeClr val="hlink"/>
                </a:solidFill>
                <a:hlinkClick r:id="rId3"/>
              </a:rPr>
            </a:br>
            <a:endParaRPr sz="1100" u="sng">
              <a:solidFill>
                <a:schemeClr val="hlink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Сайт-визиты — важный инструмент проверки «на местах»: не только бумажные отчёты, но оценка фактического предоставления услуг, снабжения, соответствия стандартам, выполнение грантовых обязательств.</a:t>
            </a:r>
            <a:r>
              <a:rPr lang="en" sz="110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1100" u="sng">
                <a:solidFill>
                  <a:schemeClr val="hlink"/>
                </a:solidFill>
                <a:hlinkClick r:id="rId3"/>
              </a:rPr>
              <a:t>The Global Fund+1</a:t>
            </a:r>
            <a:br>
              <a:rPr lang="en" sz="1100" u="sng">
                <a:solidFill>
                  <a:schemeClr val="hlink"/>
                </a:solidFill>
                <a:hlinkClick r:id="rId3"/>
              </a:rPr>
            </a:br>
            <a:endParaRPr sz="1100" u="sng">
              <a:solidFill>
                <a:schemeClr val="hlink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Надзор должен быть </a:t>
            </a:r>
            <a:r>
              <a:rPr lang="en" sz="1100" b="1">
                <a:solidFill>
                  <a:schemeClr val="dk1"/>
                </a:solidFill>
              </a:rPr>
              <a:t>data-driven</a:t>
            </a:r>
            <a:r>
              <a:rPr lang="en" sz="1100">
                <a:solidFill>
                  <a:schemeClr val="dk1"/>
                </a:solidFill>
              </a:rPr>
              <a:t>: решения CCM и рекомендации должны базироваться на стратегической информации — финансовых, программных, закупочных, результатных показателях.</a:t>
            </a:r>
            <a:r>
              <a:rPr lang="en" sz="1100">
                <a:solidFill>
                  <a:schemeClr val="dk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1100" u="sng">
                <a:solidFill>
                  <a:schemeClr val="hlink"/>
                </a:solidFill>
                <a:hlinkClick r:id="rId4"/>
              </a:rPr>
              <a:t>The Global Fund+1</a:t>
            </a:r>
            <a:br>
              <a:rPr lang="en" sz="1100" u="sng">
                <a:solidFill>
                  <a:schemeClr val="hlink"/>
                </a:solidFill>
                <a:hlinkClick r:id="rId4"/>
              </a:rPr>
            </a:br>
            <a:endParaRPr sz="1100" u="sng">
              <a:solidFill>
                <a:schemeClr val="hlink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1"/>
              <a:t>Лучшие практики надзора CCM / рекомендации GF</a:t>
            </a:r>
            <a:endParaRPr/>
          </a:p>
        </p:txBody>
      </p:sp>
      <p:sp>
        <p:nvSpPr>
          <p:cNvPr id="164" name="Google Shape;164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b="1">
                <a:solidFill>
                  <a:schemeClr val="dk1"/>
                </a:solidFill>
              </a:rPr>
              <a:t>Слайд 4 — Реализация: что должно быть в oversight-плане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" sz="1100" b="1">
                <a:solidFill>
                  <a:schemeClr val="dk1"/>
                </a:solidFill>
              </a:rPr>
              <a:t>Обязательные элементы плана надзора (Oversight Plan / Governance Manual):</a:t>
            </a:r>
            <a:r>
              <a:rPr lang="en" sz="110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" sz="1100" u="sng">
                <a:solidFill>
                  <a:schemeClr val="hlink"/>
                </a:solidFill>
                <a:hlinkClick r:id="rId3"/>
              </a:rPr>
              <a:t>The Global Fund+1</a:t>
            </a:r>
            <a:endParaRPr sz="1100" u="sng">
              <a:solidFill>
                <a:schemeClr val="hlink"/>
              </a:solidFill>
            </a:endParaRPr>
          </a:p>
          <a:p>
            <a:pPr marL="457200" lvl="0" indent="-293211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1100">
                <a:solidFill>
                  <a:schemeClr val="dk1"/>
                </a:solidFill>
              </a:rPr>
              <a:t>Перечень процедур и регулярных надзорных мероприятий — календарь / график (заседания, визиты, отчёты)</a:t>
            </a:r>
            <a:br>
              <a:rPr lang="en" sz="1100">
                <a:solidFill>
                  <a:schemeClr val="dk1"/>
                </a:solidFill>
              </a:rPr>
            </a:br>
            <a:endParaRPr sz="1100">
              <a:solidFill>
                <a:schemeClr val="dk1"/>
              </a:solidFill>
            </a:endParaRPr>
          </a:p>
          <a:p>
            <a:pPr marL="457200" lvl="0" indent="-29321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1100">
                <a:solidFill>
                  <a:schemeClr val="dk1"/>
                </a:solidFill>
              </a:rPr>
              <a:t>Приоритетные темы и индикаторы: финансовые, программные, снабжение, качество услуг, устойчивость, co-финансирование, риски</a:t>
            </a:r>
            <a:br>
              <a:rPr lang="en" sz="1100">
                <a:solidFill>
                  <a:schemeClr val="dk1"/>
                </a:solidFill>
              </a:rPr>
            </a:br>
            <a:endParaRPr sz="1100">
              <a:solidFill>
                <a:schemeClr val="dk1"/>
              </a:solidFill>
            </a:endParaRPr>
          </a:p>
          <a:p>
            <a:pPr marL="457200" lvl="0" indent="-29321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1100">
                <a:solidFill>
                  <a:schemeClr val="dk1"/>
                </a:solidFill>
              </a:rPr>
              <a:t>Ответственные за каждую активность (члены комитета, секретариат, PR, партнёры)</a:t>
            </a:r>
            <a:br>
              <a:rPr lang="en" sz="1100">
                <a:solidFill>
                  <a:schemeClr val="dk1"/>
                </a:solidFill>
              </a:rPr>
            </a:br>
            <a:endParaRPr sz="1100">
              <a:solidFill>
                <a:schemeClr val="dk1"/>
              </a:solidFill>
            </a:endParaRPr>
          </a:p>
          <a:p>
            <a:pPr marL="457200" lvl="0" indent="-29321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1100">
                <a:solidFill>
                  <a:schemeClr val="dk1"/>
                </a:solidFill>
              </a:rPr>
              <a:t>Бюджет и ресурсы для надзора (включая расходы на сайт-визиты, логистику, сбор данных)</a:t>
            </a:r>
            <a:br>
              <a:rPr lang="en" sz="1100">
                <a:solidFill>
                  <a:schemeClr val="dk1"/>
                </a:solidFill>
              </a:rPr>
            </a:br>
            <a:endParaRPr sz="1100">
              <a:solidFill>
                <a:schemeClr val="dk1"/>
              </a:solidFill>
            </a:endParaRPr>
          </a:p>
          <a:p>
            <a:pPr marL="457200" lvl="0" indent="-29321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1100">
                <a:solidFill>
                  <a:schemeClr val="dk1"/>
                </a:solidFill>
              </a:rPr>
              <a:t>Инструменты и шаблоны: отчётные формы, чек-листы, дашборды, шаблоны для анализа рисков и исполнения рекомендаций</a:t>
            </a:r>
            <a:br>
              <a:rPr lang="en" sz="1100">
                <a:solidFill>
                  <a:schemeClr val="dk1"/>
                </a:solidFill>
              </a:rPr>
            </a:br>
            <a:endParaRPr sz="1100">
              <a:solidFill>
                <a:schemeClr val="dk1"/>
              </a:solidFill>
            </a:endParaRPr>
          </a:p>
          <a:p>
            <a:pPr marL="457200" lvl="0" indent="-29321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1100">
                <a:solidFill>
                  <a:schemeClr val="dk1"/>
                </a:solidFill>
              </a:rPr>
              <a:t>Механизмы мониторинга рекомендаций: кто, когда и как проверяет выполнение замечаний и рекомендации, с последующим анализом и корректировками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1"/>
              <a:t>Хронология надзорной активности Комитета по ВИЧ и ТБ КСОЗ (2020-2025)</a:t>
            </a:r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graphicFrame>
        <p:nvGraphicFramePr>
          <p:cNvPr id="64" name="Google Shape;64;p14"/>
          <p:cNvGraphicFramePr/>
          <p:nvPr>
            <p:extLst>
              <p:ext uri="{D42A27DB-BD31-4B8C-83A1-F6EECF244321}">
                <p14:modId xmlns:p14="http://schemas.microsoft.com/office/powerpoint/2010/main" val="859103078"/>
              </p:ext>
            </p:extLst>
          </p:nvPr>
        </p:nvGraphicFramePr>
        <p:xfrm>
          <a:off x="247400" y="1120140"/>
          <a:ext cx="8649325" cy="3886681"/>
        </p:xfrm>
        <a:graphic>
          <a:graphicData uri="http://schemas.openxmlformats.org/drawingml/2006/table">
            <a:tbl>
              <a:tblPr>
                <a:noFill/>
                <a:tableStyleId>{DC194A88-1430-4024-B120-A6B55987D218}</a:tableStyleId>
              </a:tblPr>
              <a:tblGrid>
                <a:gridCol w="603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0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4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343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176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/>
                        <a:t>Год</a:t>
                      </a:r>
                      <a:endParaRPr sz="1100" b="1"/>
                    </a:p>
                  </a:txBody>
                  <a:tcPr marL="91425" marR="91425" marT="91425" marB="91425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/>
                        <a:t>Эксперт по надзору</a:t>
                      </a:r>
                      <a:endParaRPr sz="1000" b="1"/>
                    </a:p>
                  </a:txBody>
                  <a:tcPr marL="91425" marR="91425" marT="91425" marB="91425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/>
                        <a:t>Проведение сайт-визитов/План надзора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/>
                        <a:t>Обучение / развитие компетенций сектора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rgbClr val="C9DAF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b="1"/>
                        <a:t>Статус инструментов надзора</a:t>
                      </a:r>
                      <a:endParaRPr sz="1000" b="1"/>
                    </a:p>
                  </a:txBody>
                  <a:tcPr marL="91425" marR="91425" marT="91425" marB="91425">
                    <a:solidFill>
                      <a:srgbClr val="C9DA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2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/>
                        <a:t>2020</a:t>
                      </a:r>
                      <a:endParaRPr sz="8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Нет</a:t>
                      </a:r>
                      <a:endParaRPr sz="8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Нет (ограничения по COVID)</a:t>
                      </a:r>
                      <a:endParaRPr sz="8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Не проводилось</a:t>
                      </a:r>
                      <a:endParaRPr sz="8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8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/>
                        <a:t>2021</a:t>
                      </a:r>
                      <a:endParaRPr sz="8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Да (постоянный эксперт по надзору)</a:t>
                      </a:r>
                      <a:endParaRPr sz="8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Да (окт–декабрь)</a:t>
                      </a:r>
                      <a:r>
                        <a:rPr lang="en" sz="800" b="1"/>
                        <a:t>/</a:t>
                      </a:r>
                      <a:r>
                        <a:rPr lang="en" sz="800"/>
                        <a:t>План на три месяца </a:t>
                      </a:r>
                      <a:endParaRPr sz="8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Первые обучающие материалы подготовлены</a:t>
                      </a:r>
                      <a:endParaRPr sz="8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Разработаны проекты чек-листов, алгоритм визитов, включая онлайн формат. Проведен опрос по надзору</a:t>
                      </a:r>
                      <a:endParaRPr sz="8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8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/>
                        <a:t>2022</a:t>
                      </a:r>
                      <a:endParaRPr sz="8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Да (</a:t>
                      </a:r>
                      <a:r>
                        <a:rPr lang="en" sz="800">
                          <a:solidFill>
                            <a:schemeClr val="dk1"/>
                          </a:solidFill>
                        </a:rPr>
                        <a:t>постоянный эксперт по надзору)</a:t>
                      </a:r>
                      <a:endParaRPr sz="8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Да (только 1-е полугодие, из-за перевыборов в Комитет)/</a:t>
                      </a:r>
                      <a:r>
                        <a:rPr lang="en" sz="800">
                          <a:solidFill>
                            <a:schemeClr val="dk1"/>
                          </a:solidFill>
                        </a:rPr>
                        <a:t>План составлен</a:t>
                      </a:r>
                      <a:endParaRPr sz="8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Частичное обучение; разработка новых инструментов</a:t>
                      </a:r>
                      <a:endParaRPr sz="8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</a:rPr>
                        <a:t>Разработан </a:t>
                      </a:r>
                      <a:r>
                        <a:rPr lang="en" sz="800"/>
                        <a:t>проект инструмента мониторинга по исполнению обязательств со-финансирования</a:t>
                      </a:r>
                      <a:endParaRPr sz="8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83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/>
                        <a:t>2023</a:t>
                      </a:r>
                      <a:endParaRPr sz="8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</a:rPr>
                        <a:t>Да (постоянный эксперт по надзору)</a:t>
                      </a:r>
                      <a:endParaRPr sz="8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Нет (</a:t>
                      </a:r>
                      <a:r>
                        <a:rPr lang="en" sz="800">
                          <a:solidFill>
                            <a:schemeClr val="dk1"/>
                          </a:solidFill>
                        </a:rPr>
                        <a:t>работа Комитета приостановлена Кабинетом Министров)</a:t>
                      </a:r>
                      <a:r>
                        <a:rPr lang="en" sz="800"/>
                        <a:t>/</a:t>
                      </a:r>
                      <a:r>
                        <a:rPr lang="en" sz="800">
                          <a:solidFill>
                            <a:schemeClr val="dk1"/>
                          </a:solidFill>
                        </a:rPr>
                        <a:t>План составлен</a:t>
                      </a:r>
                      <a:endParaRPr sz="8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Обучение не завершено</a:t>
                      </a:r>
                      <a:endParaRPr sz="8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Инструменты не утверждены. Разработан проект индикаторов эффективности мероприятий по надзору</a:t>
                      </a:r>
                      <a:endParaRPr sz="8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8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/>
                        <a:t>2024</a:t>
                      </a:r>
                      <a:endParaRPr sz="8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Нет (замещает другой эксперт Секретариата+ 2 краткосрочных эксперта)</a:t>
                      </a:r>
                      <a:endParaRPr sz="8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Да (октябрь-декабрь)</a:t>
                      </a:r>
                      <a:r>
                        <a:rPr lang="en" sz="800">
                          <a:solidFill>
                            <a:schemeClr val="dk1"/>
                          </a:solidFill>
                        </a:rPr>
                        <a:t>/План составлен</a:t>
                      </a:r>
                      <a:endParaRPr sz="8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Ориентация нового состава (начало)</a:t>
                      </a:r>
                      <a:endParaRPr sz="8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Обзор старых инструментов, подготовка нового </a:t>
                      </a:r>
                      <a:r>
                        <a:rPr lang="en" sz="800">
                          <a:solidFill>
                            <a:schemeClr val="dk1"/>
                          </a:solidFill>
                        </a:rPr>
                        <a:t>чек-листа для сайт-визитов</a:t>
                      </a:r>
                      <a:endParaRPr sz="8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8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/>
                        <a:t>2025</a:t>
                      </a:r>
                      <a:endParaRPr sz="8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</a:rPr>
                        <a:t>Нет</a:t>
                      </a:r>
                      <a:r>
                        <a:rPr lang="en" sz="800"/>
                        <a:t> </a:t>
                      </a:r>
                      <a:r>
                        <a:rPr lang="en" sz="800">
                          <a:solidFill>
                            <a:schemeClr val="dk1"/>
                          </a:solidFill>
                        </a:rPr>
                        <a:t>(замещает другой эксперт Секретариата+ 2 краткосрочных эксперта)</a:t>
                      </a:r>
                      <a:endParaRPr sz="8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Да (оба полугодия)</a:t>
                      </a:r>
                      <a:r>
                        <a:rPr lang="en" sz="800">
                          <a:solidFill>
                            <a:schemeClr val="dk1"/>
                          </a:solidFill>
                        </a:rPr>
                        <a:t>/План составлен</a:t>
                      </a:r>
                      <a:endParaRPr sz="8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/>
                        <a:t>Обучение по надзору нового состава Комитета</a:t>
                      </a:r>
                      <a:endParaRPr sz="8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/>
                        <a:t>Инструменты для сайт-визитов пересмотрены и используются (чек-листы, вопросник для интервью)</a:t>
                      </a:r>
                      <a:endParaRPr sz="8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1"/>
              <a:t>Основные выводы по надзору за 2021 год</a:t>
            </a:r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311700" y="965775"/>
            <a:ext cx="8520600" cy="41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457200" lvl="0" indent="-3111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5200">
                <a:solidFill>
                  <a:schemeClr val="dk1"/>
                </a:solidFill>
              </a:rPr>
              <a:t>Результаты проведенного анонимного опроса в 2021 г.:</a:t>
            </a:r>
            <a:endParaRPr sz="5200">
              <a:solidFill>
                <a:schemeClr val="dk1"/>
              </a:solidFill>
            </a:endParaRP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" sz="5200">
                <a:solidFill>
                  <a:schemeClr val="dk1"/>
                </a:solidFill>
              </a:rPr>
              <a:t>Работа сектора надзора оценена как </a:t>
            </a:r>
            <a:r>
              <a:rPr lang="en" sz="5200" b="1">
                <a:solidFill>
                  <a:schemeClr val="dk1"/>
                </a:solidFill>
              </a:rPr>
              <a:t>недостаточная</a:t>
            </a:r>
            <a:r>
              <a:rPr lang="en" sz="5200">
                <a:solidFill>
                  <a:schemeClr val="dk1"/>
                </a:solidFill>
              </a:rPr>
              <a:t> — </a:t>
            </a:r>
            <a:r>
              <a:rPr lang="en" sz="5200" b="1">
                <a:solidFill>
                  <a:schemeClr val="dk1"/>
                </a:solidFill>
              </a:rPr>
              <a:t>61,9%</a:t>
            </a:r>
            <a:r>
              <a:rPr lang="en" sz="5200">
                <a:solidFill>
                  <a:schemeClr val="dk1"/>
                </a:solidFill>
              </a:rPr>
              <a:t> участников опроса.</a:t>
            </a:r>
            <a:endParaRPr sz="5200">
              <a:solidFill>
                <a:schemeClr val="dk1"/>
              </a:solidFill>
            </a:endParaRP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" sz="5200">
                <a:solidFill>
                  <a:schemeClr val="dk1"/>
                </a:solidFill>
              </a:rPr>
              <a:t>Почти половина оценила качество работы</a:t>
            </a:r>
            <a:r>
              <a:rPr lang="en" sz="5200" b="1">
                <a:solidFill>
                  <a:schemeClr val="dk1"/>
                </a:solidFill>
              </a:rPr>
              <a:t> ≤5/10.</a:t>
            </a:r>
            <a:br>
              <a:rPr lang="en" sz="5200" b="1">
                <a:solidFill>
                  <a:schemeClr val="dk1"/>
                </a:solidFill>
              </a:rPr>
            </a:br>
            <a:endParaRPr sz="5200" b="1">
              <a:solidFill>
                <a:schemeClr val="dk1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5200">
                <a:solidFill>
                  <a:schemeClr val="dk1"/>
                </a:solidFill>
              </a:rPr>
              <a:t>Низкая активность членов сектора, отсутствие плана надзора, отсутствие современных инструментов.</a:t>
            </a:r>
            <a:br>
              <a:rPr lang="en" sz="5200">
                <a:solidFill>
                  <a:schemeClr val="dk1"/>
                </a:solidFill>
              </a:rPr>
            </a:br>
            <a:endParaRPr sz="5200">
              <a:solidFill>
                <a:schemeClr val="dk1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5200">
                <a:solidFill>
                  <a:schemeClr val="dk1"/>
                </a:solidFill>
              </a:rPr>
              <a:t>Сайт-визиты 2021 выявили:</a:t>
            </a:r>
            <a:br>
              <a:rPr lang="en" sz="5200">
                <a:solidFill>
                  <a:schemeClr val="dk1"/>
                </a:solidFill>
              </a:rPr>
            </a:br>
            <a:endParaRPr sz="5200">
              <a:solidFill>
                <a:schemeClr val="dk1"/>
              </a:solidFill>
            </a:endParaRP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" sz="5200">
                <a:solidFill>
                  <a:schemeClr val="dk1"/>
                </a:solidFill>
              </a:rPr>
              <a:t>слабую маршрутизацию пациентов,</a:t>
            </a:r>
            <a:br>
              <a:rPr lang="en" sz="5200">
                <a:solidFill>
                  <a:schemeClr val="dk1"/>
                </a:solidFill>
              </a:rPr>
            </a:br>
            <a:endParaRPr sz="5200">
              <a:solidFill>
                <a:schemeClr val="dk1"/>
              </a:solidFill>
            </a:endParaRP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" sz="5200">
                <a:solidFill>
                  <a:schemeClr val="dk1"/>
                </a:solidFill>
              </a:rPr>
              <a:t>различия в качестве работы НПО,</a:t>
            </a:r>
            <a:br>
              <a:rPr lang="en" sz="5200">
                <a:solidFill>
                  <a:schemeClr val="dk1"/>
                </a:solidFill>
              </a:rPr>
            </a:br>
            <a:endParaRPr sz="5200">
              <a:solidFill>
                <a:schemeClr val="dk1"/>
              </a:solidFill>
            </a:endParaRP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" sz="5200">
                <a:solidFill>
                  <a:schemeClr val="dk1"/>
                </a:solidFill>
              </a:rPr>
              <a:t>недостатки во взаимодействии между ПМСП и НПО,</a:t>
            </a:r>
            <a:br>
              <a:rPr lang="en" sz="5200">
                <a:solidFill>
                  <a:schemeClr val="dk1"/>
                </a:solidFill>
              </a:rPr>
            </a:br>
            <a:endParaRPr sz="5200">
              <a:solidFill>
                <a:schemeClr val="dk1"/>
              </a:solidFill>
            </a:endParaRP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○"/>
            </a:pPr>
            <a:r>
              <a:rPr lang="en" sz="5200">
                <a:solidFill>
                  <a:schemeClr val="dk1"/>
                </a:solidFill>
              </a:rPr>
              <a:t>нехватку системного анализа данных.</a:t>
            </a:r>
            <a:br>
              <a:rPr lang="en" sz="5200">
                <a:solidFill>
                  <a:schemeClr val="dk1"/>
                </a:solidFill>
              </a:rPr>
            </a:br>
            <a:endParaRPr sz="5200">
              <a:solidFill>
                <a:schemeClr val="dk1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5200">
                <a:solidFill>
                  <a:schemeClr val="dk1"/>
                </a:solidFill>
              </a:rPr>
              <a:t>Отсутствовал механизм мониторинга исполнения рекомендаций.</a:t>
            </a:r>
            <a:br>
              <a:rPr lang="en" sz="5200">
                <a:solidFill>
                  <a:schemeClr val="dk1"/>
                </a:solidFill>
              </a:rPr>
            </a:br>
            <a:endParaRPr sz="5200">
              <a:solidFill>
                <a:schemeClr val="dk1"/>
              </a:solidFill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5200">
                <a:solidFill>
                  <a:schemeClr val="dk1"/>
                </a:solidFill>
              </a:rPr>
              <a:t>Низкая устойчивость процессов и зависимость от отдельных специалистов.</a:t>
            </a:r>
            <a:endParaRPr sz="5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71" name="Google Shape;71;p15" descr="Company Chart (Provided by Getty Images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36525" y="2309825"/>
            <a:ext cx="2295777" cy="194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1"/>
              <a:t>Основные выводы по надзору за 2022 год</a:t>
            </a:r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78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Разработаны, но </a:t>
            </a:r>
            <a:r>
              <a:rPr lang="en" sz="1300" b="1">
                <a:solidFill>
                  <a:schemeClr val="dk1"/>
                </a:solidFill>
              </a:rPr>
              <a:t>не утверждены</a:t>
            </a:r>
            <a:r>
              <a:rPr lang="en" sz="1300">
                <a:solidFill>
                  <a:schemeClr val="dk1"/>
                </a:solidFill>
              </a:rPr>
              <a:t> ключевые инструменты надзора (переход на госфинансирование, со-финансирование, риски).</a:t>
            </a:r>
            <a:br>
              <a:rPr lang="en" sz="1300">
                <a:solidFill>
                  <a:schemeClr val="dk1"/>
                </a:solidFill>
              </a:rPr>
            </a:b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Разработаны и апробированы новые чек-листы -  отмечена необходимость стандартизации терминов и улучшения структуры визитов.</a:t>
            </a: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Разработаны, но не утверждены </a:t>
            </a:r>
            <a:r>
              <a:rPr lang="en" sz="1300" b="1">
                <a:solidFill>
                  <a:schemeClr val="dk1"/>
                </a:solidFill>
              </a:rPr>
              <a:t>индикаторы эффективности мероприятий сектора по надзору.</a:t>
            </a:r>
            <a:endParaRPr sz="1300" b="1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Ведется работа по проекту ГФ Эволюция СКК - обучение членов Комитета.</a:t>
            </a:r>
            <a:br>
              <a:rPr lang="en" sz="1300">
                <a:solidFill>
                  <a:schemeClr val="dk1"/>
                </a:solidFill>
              </a:rPr>
            </a:b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Активность сектора снизилась из-за организационных изменений и ротации в Комитете КСОЗ.</a:t>
            </a:r>
            <a:br>
              <a:rPr lang="en" sz="1300">
                <a:solidFill>
                  <a:schemeClr val="dk1"/>
                </a:solidFill>
              </a:rPr>
            </a:b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Отсутствовала регулярность заседаний сектора.</a:t>
            </a:r>
            <a:br>
              <a:rPr lang="en" sz="1300">
                <a:solidFill>
                  <a:schemeClr val="dk1"/>
                </a:solidFill>
              </a:rPr>
            </a:b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Не завершено обучение для членов Комитета.</a:t>
            </a:r>
            <a:br>
              <a:rPr lang="en" sz="1300">
                <a:solidFill>
                  <a:schemeClr val="dk1"/>
                </a:solidFill>
              </a:rPr>
            </a:b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Не налажены механизмы междонорской отчётности и интеграции данных.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3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Инструмент: Ключевые индикаторы эффективности надзора ККСОЗ </a:t>
            </a:r>
            <a:r>
              <a:rPr lang="en" sz="1300"/>
              <a:t>(предложено ранее экспертом Кадырбековым У.К.)</a:t>
            </a:r>
            <a:endParaRPr sz="1300"/>
          </a:p>
        </p:txBody>
      </p:sp>
      <p:graphicFrame>
        <p:nvGraphicFramePr>
          <p:cNvPr id="83" name="Google Shape;83;p17"/>
          <p:cNvGraphicFramePr/>
          <p:nvPr/>
        </p:nvGraphicFramePr>
        <p:xfrm>
          <a:off x="214300" y="1083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{4E874E31-27EB-4E55-A029-B2E9ED0519F0}</a:tableStyleId>
              </a:tblPr>
              <a:tblGrid>
                <a:gridCol w="2154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4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0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4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300" b="1">
                          <a:solidFill>
                            <a:schemeClr val="dk1"/>
                          </a:solidFill>
                        </a:rPr>
                        <a:t>Структура и участие</a:t>
                      </a:r>
                      <a:endParaRPr/>
                    </a:p>
                  </a:txBody>
                  <a:tcPr marL="91425" marR="91425" marT="91425" marB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b="1"/>
                        <a:t>Процессы надзора</a:t>
                      </a:r>
                      <a:endParaRPr sz="1300" b="1"/>
                    </a:p>
                  </a:txBody>
                  <a:tcPr marL="91425" marR="91425" marT="91425" marB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4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300" b="1">
                          <a:solidFill>
                            <a:schemeClr val="dk1"/>
                          </a:solidFill>
                        </a:rPr>
                        <a:t>Качество и прозрачность</a:t>
                      </a:r>
                      <a:endParaRPr sz="1300"/>
                    </a:p>
                  </a:txBody>
                  <a:tcPr marL="91425" marR="91425" marT="91425" marB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400"/>
                        </a:spcBef>
                        <a:spcAft>
                          <a:spcPts val="4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300" b="1">
                          <a:solidFill>
                            <a:schemeClr val="dk1"/>
                          </a:solidFill>
                        </a:rPr>
                        <a:t>Результативность</a:t>
                      </a:r>
                      <a:endParaRPr sz="1300"/>
                    </a:p>
                  </a:txBody>
                  <a:tcPr marL="91425" marR="91425" marT="91425" marB="91425"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39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≥75% членов и альтернатов участвуют в заседаниях и национальном диалоге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/>
                        <a:t>Заседания сектора: ≥4 раза в год</a:t>
                      </a:r>
                      <a:br>
                        <a:rPr lang="en" sz="1200"/>
                      </a:br>
                      <a:endParaRPr sz="12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Удовлетворенность сайт-визитами СП/бенефициаров: ≥75%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Выполнение рекомендаций сектора: ≥75% в течение года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58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≥90% прошли обучение и пост-тестирование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Своевременность данных:</a:t>
                      </a:r>
                      <a:br>
                        <a:rPr lang="en" sz="1200">
                          <a:solidFill>
                            <a:schemeClr val="dk1"/>
                          </a:solidFill>
                        </a:rPr>
                      </a:b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• ОР — ≤10 дней</a:t>
                      </a:r>
                      <a:br>
                        <a:rPr lang="en" sz="1200">
                          <a:solidFill>
                            <a:schemeClr val="dk1"/>
                          </a:solidFill>
                        </a:rPr>
                      </a:b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• Партнёры — ≤14 дней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Обновление деклараций о конфликте интересов: ежегодно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45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≥95% подтверждают знания ежегодно (онлайн-тест)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Участие в сайт-визитах: ≥75% состава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Соблюдение ротации: ≥30%</a:t>
                      </a:r>
                      <a:endParaRPr sz="12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1"/>
              <a:t>Основные выводы по надзору за II полугодие 2024 и 2025 гг.</a:t>
            </a:r>
            <a:endParaRPr b="1"/>
          </a:p>
        </p:txBody>
      </p:sp>
      <p:sp>
        <p:nvSpPr>
          <p:cNvPr id="89" name="Google Shape;89;p18"/>
          <p:cNvSpPr txBox="1">
            <a:spLocks noGrp="1"/>
          </p:cNvSpPr>
          <p:nvPr>
            <p:ph type="body" idx="1"/>
          </p:nvPr>
        </p:nvSpPr>
        <p:spPr>
          <a:xfrm>
            <a:off x="311700" y="1017725"/>
            <a:ext cx="8520600" cy="39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Разработаны, доработаны, и утверждены Положение о ККСОЗ, Операционный Справочник, Внутренние правила и процедуры, Руководство по надзору, Политика урегулирования конфликта интересов, создана Комиссия по вопросам этики.</a:t>
            </a: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Проведено обучение для членов сектора и Секретариата ККСОЗ (тренинги оффлайн, и онлайн).</a:t>
            </a: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Разработан и выполнен План по надзору за 2025 год.</a:t>
            </a: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Проактивная поддержка функций сектора по надзору Секретариатом ККСОЗ.</a:t>
            </a: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Доработаны и используются инструменты надзора по сайт-визитам (чек-лист и вопросник для интервью получателей услуг). </a:t>
            </a: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Проведены сайт-визиты с охватом 4 областей (ИК, Баткен, Ош, Чуй) и г.Бишкек.</a:t>
            </a: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Активность сектора по сайт-визитам остается недостаточной. </a:t>
            </a: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" sz="1300">
                <a:solidFill>
                  <a:schemeClr val="dk1"/>
                </a:solidFill>
              </a:rPr>
              <a:t>Не налажен механизм системного документирования и отслеживания выполнения рекомендаций надзора.</a:t>
            </a:r>
            <a:endParaRPr sz="130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400">
              <a:solidFill>
                <a:schemeClr val="dk1"/>
              </a:solidFill>
            </a:endParaRPr>
          </a:p>
        </p:txBody>
      </p:sp>
      <p:pic>
        <p:nvPicPr>
          <p:cNvPr id="90" name="Google Shape;90;p18" descr="3d White people and red arrow on successful business graph. (Provided by Getty Images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22575" y="130975"/>
            <a:ext cx="1809725" cy="886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1"/>
              <a:t>Примеры инновационных / лучших практик надзора СКК</a:t>
            </a:r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>
                <a:solidFill>
                  <a:schemeClr val="dk1"/>
                </a:solidFill>
              </a:rPr>
              <a:t>1. Интеграция механизма мониторинга под руководством сообществ (CLM) на надзорную деятельность ККСОЗ.</a:t>
            </a:r>
            <a:endParaRPr sz="1200" b="1">
              <a:solidFill>
                <a:schemeClr val="dk1"/>
              </a:solidFill>
            </a:endParaRPr>
          </a:p>
          <a:p>
            <a:pPr marL="457200" lvl="0" indent="-3048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dk1"/>
                </a:solidFill>
              </a:rPr>
              <a:t>ГФ официально поддерживает программы </a:t>
            </a:r>
            <a:r>
              <a:rPr lang="en" sz="1200" b="1">
                <a:solidFill>
                  <a:schemeClr val="dk1"/>
                </a:solidFill>
              </a:rPr>
              <a:t>мониторинга под руководством сообществ</a:t>
            </a:r>
            <a:r>
              <a:rPr lang="en" sz="1200">
                <a:solidFill>
                  <a:schemeClr val="dk1"/>
                </a:solidFill>
              </a:rPr>
              <a:t> — когда сами сообщества, ключевые группы и бенефициары осуществляют мониторинг качества, доступности и приемлемости услуг.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sz="1200" u="sng">
              <a:solidFill>
                <a:schemeClr val="hlink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dk1"/>
                </a:solidFill>
              </a:rPr>
              <a:t>Такие механизмы позволяют получать данные «снизу», от конечных получателей услуг, — что даёт независимую обратную связь, выявляет реальные барьеры, а не только формальный статистический отчёт от исполнителя.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sz="1200" u="sng">
              <a:solidFill>
                <a:schemeClr val="hlink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dk1"/>
                </a:solidFill>
              </a:rPr>
              <a:t>ГФ отмечает, что CLM — важный элемент надзорной функции, усиливающий прозрачность, подотчётность и ориентированность на потребности уязвимых групп.</a:t>
            </a:r>
            <a:br>
              <a:rPr lang="en" sz="1200" u="sng">
                <a:solidFill>
                  <a:schemeClr val="hlink"/>
                </a:solidFill>
                <a:hlinkClick r:id="rId3"/>
              </a:rPr>
            </a:br>
            <a:endParaRPr sz="1200" u="sng">
              <a:solidFill>
                <a:schemeClr val="hlink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</a:rPr>
              <a:t>👉 </a:t>
            </a:r>
            <a:r>
              <a:rPr lang="en" sz="1200" b="1">
                <a:solidFill>
                  <a:schemeClr val="dk1"/>
                </a:solidFill>
              </a:rPr>
              <a:t>Почему это инновация:</a:t>
            </a:r>
            <a:r>
              <a:rPr lang="en" sz="1200">
                <a:solidFill>
                  <a:schemeClr val="dk1"/>
                </a:solidFill>
              </a:rPr>
              <a:t> CLM — не просто разовый надзорный визит со стороны Комитета, а механизм гражданского участия и «под руководством равного» (peer led) контроля, что повышает доверие, выявляет скрытые проблемы и улучшает удержание пациентов.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97" name="Google Shape;97;p19" descr="Businessman showing growing chart to his business colleagues. Office workers celebrating project success (Provided by Getty Images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22275" y="159950"/>
            <a:ext cx="2010025" cy="99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1"/>
              <a:t>Примеры инновационных / лучших практик надзора СКК</a:t>
            </a:r>
            <a:endParaRPr/>
          </a:p>
        </p:txBody>
      </p:sp>
      <p:sp>
        <p:nvSpPr>
          <p:cNvPr id="103" name="Google Shape;103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86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10000"/>
          </a:bodyPr>
          <a:lstStyle/>
          <a:p>
            <a:pPr marL="0" lvl="0" indent="0" algn="l" rtl="0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" sz="4900" b="1">
                <a:solidFill>
                  <a:schemeClr val="dk1"/>
                </a:solidFill>
              </a:rPr>
              <a:t> 2. Интеграция надзорной функции СКК в национальные системы здравоохранения и устойчивое управление средствами</a:t>
            </a:r>
            <a:endParaRPr sz="4900" b="1">
              <a:solidFill>
                <a:schemeClr val="dk1"/>
              </a:solidFill>
            </a:endParaRPr>
          </a:p>
          <a:p>
            <a:pPr marL="457200" lvl="0" indent="-29648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4275">
                <a:solidFill>
                  <a:schemeClr val="dk1"/>
                </a:solidFill>
              </a:rPr>
              <a:t>В рамках проекта ГФ Эволюция рекомендуется усиленная координация между СКК, государственными структурами, ОП, НКО, ключевыми группами — с целью укрепления национального лидерства, устойчивости и информированного участия.</a:t>
            </a:r>
            <a:r>
              <a:rPr lang="en" sz="4275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br>
              <a:rPr lang="en" sz="4275" u="sng">
                <a:solidFill>
                  <a:schemeClr val="hlink"/>
                </a:solidFill>
                <a:hlinkClick r:id="rId3"/>
              </a:rPr>
            </a:br>
            <a:endParaRPr sz="4275" u="sng">
              <a:solidFill>
                <a:schemeClr val="hlink"/>
              </a:solidFill>
            </a:endParaRPr>
          </a:p>
          <a:p>
            <a:pPr marL="457200" lvl="0" indent="-29648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4275">
                <a:solidFill>
                  <a:schemeClr val="dk1"/>
                </a:solidFill>
              </a:rPr>
              <a:t>Согласно Руководству по позиционированию, СКК рекомендуется встроить функции надзора в существующие национальные платформы здравоохранения, что повышает устойчивость, снижает дублирование и укрепляет систему управления. </a:t>
            </a:r>
            <a:endParaRPr sz="4275">
              <a:solidFill>
                <a:schemeClr val="dk1"/>
              </a:solidFill>
            </a:endParaRPr>
          </a:p>
          <a:p>
            <a:pPr marL="457200" lvl="0" indent="-29648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endParaRPr sz="4275">
              <a:solidFill>
                <a:schemeClr val="dk1"/>
              </a:solidFill>
            </a:endParaRPr>
          </a:p>
          <a:p>
            <a:pPr marL="457200" lvl="0" indent="-29648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4275">
                <a:solidFill>
                  <a:schemeClr val="dk1"/>
                </a:solidFill>
              </a:rPr>
              <a:t>В некоторых странах СКК после реформы стал органом, интегрированным в национальные структуры здравоохранения, что повышает устойчивость, снижает риск исчезновения функций после завершения грантов, и обеспечивает долгосрочное управление программами и их финансированием.</a:t>
            </a:r>
            <a:r>
              <a:rPr lang="en" sz="4275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br>
              <a:rPr lang="en" sz="4275" u="sng">
                <a:solidFill>
                  <a:schemeClr val="hlink"/>
                </a:solidFill>
                <a:hlinkClick r:id="rId3"/>
              </a:rPr>
            </a:br>
            <a:endParaRPr sz="4275" u="sng">
              <a:solidFill>
                <a:schemeClr val="hlink"/>
              </a:solidFill>
            </a:endParaRPr>
          </a:p>
          <a:p>
            <a:pPr marL="457200" lvl="0" indent="-29648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4275">
                <a:solidFill>
                  <a:schemeClr val="dk1"/>
                </a:solidFill>
              </a:rPr>
              <a:t>Такая интеграция включает также планирование перехода, co-финансирования и мониторинга устойчивости после грантов, что соответствует требованиям ГФ по системному укреплению систем здравоохранения.</a:t>
            </a:r>
            <a:endParaRPr sz="4275">
              <a:solidFill>
                <a:schemeClr val="dk1"/>
              </a:solidFill>
            </a:endParaRPr>
          </a:p>
          <a:p>
            <a:pPr marL="457200" lvl="0" indent="-29648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4275">
                <a:solidFill>
                  <a:schemeClr val="dk1"/>
                </a:solidFill>
              </a:rPr>
              <a:t>Такой подход делает надзор частью национальной системы, а не отдельной «проектной» активностью.</a:t>
            </a:r>
            <a:endParaRPr sz="4275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25725"/>
              <a:buFont typeface="Arial"/>
              <a:buNone/>
            </a:pPr>
            <a:r>
              <a:rPr lang="en" sz="4275">
                <a:solidFill>
                  <a:schemeClr val="dk1"/>
                </a:solidFill>
              </a:rPr>
              <a:t>👉 </a:t>
            </a:r>
            <a:r>
              <a:rPr lang="en" sz="4275" b="1">
                <a:solidFill>
                  <a:schemeClr val="dk1"/>
                </a:solidFill>
              </a:rPr>
              <a:t>Почему это инновация:</a:t>
            </a:r>
            <a:r>
              <a:rPr lang="en" sz="4275">
                <a:solidFill>
                  <a:schemeClr val="dk1"/>
                </a:solidFill>
              </a:rPr>
              <a:t> Это не просто контроль — это превращение надзора в часть национальной системы управления здравоохранением, что усиливает устойчивость и гарантирует долгосрочный эффект.</a:t>
            </a:r>
            <a:endParaRPr sz="4275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1"/>
              <a:t>Рекомендации для сектора по надзору </a:t>
            </a:r>
            <a:endParaRPr/>
          </a:p>
        </p:txBody>
      </p:sp>
      <p:sp>
        <p:nvSpPr>
          <p:cNvPr id="109" name="Google Shape;109;p21"/>
          <p:cNvSpPr txBox="1">
            <a:spLocks noGrp="1"/>
          </p:cNvSpPr>
          <p:nvPr>
            <p:ph type="body" idx="1"/>
          </p:nvPr>
        </p:nvSpPr>
        <p:spPr>
          <a:xfrm>
            <a:off x="311700" y="1017725"/>
            <a:ext cx="8520600" cy="41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0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" sz="4800" b="1">
                <a:solidFill>
                  <a:schemeClr val="dk1"/>
                </a:solidFill>
              </a:rPr>
              <a:t>✅ 1. Что ПРОДОЛЖАТЬ делать (и усиливать)</a:t>
            </a:r>
            <a:endParaRPr sz="48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" sz="4400">
                <a:solidFill>
                  <a:schemeClr val="dk1"/>
                </a:solidFill>
              </a:rPr>
              <a:t>Эти направления уже реализуются или начаты, и их важно укрепить, чтобы повысить эффективность надзора.</a:t>
            </a:r>
            <a:endParaRPr sz="4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" sz="4400" b="1">
                <a:solidFill>
                  <a:schemeClr val="dk1"/>
                </a:solidFill>
              </a:rPr>
              <a:t>Продолжать / Усилить:</a:t>
            </a:r>
            <a:endParaRPr sz="4400" b="1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4400" b="1">
                <a:solidFill>
                  <a:schemeClr val="dk1"/>
                </a:solidFill>
              </a:rPr>
              <a:t>Разрабатывать и исполнять  ежегодный План надзора</a:t>
            </a:r>
            <a:r>
              <a:rPr lang="en" sz="4400">
                <a:solidFill>
                  <a:schemeClr val="dk1"/>
                </a:solidFill>
              </a:rPr>
              <a:t>, со структурой, индикаторами, графиком и ответственными.</a:t>
            </a:r>
            <a:endParaRPr sz="44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4400" b="1">
                <a:solidFill>
                  <a:schemeClr val="dk1"/>
                </a:solidFill>
              </a:rPr>
              <a:t>Поддерживать регулярные надзорные сайт-визиты</a:t>
            </a:r>
            <a:r>
              <a:rPr lang="en" sz="4400">
                <a:solidFill>
                  <a:schemeClr val="dk1"/>
                </a:solidFill>
              </a:rPr>
              <a:t> как ключевой инструмент верификации данных, реализации гранта, оценки качества услуг, определения системных барьеров и рисков.</a:t>
            </a:r>
            <a:endParaRPr sz="44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4400" b="1">
                <a:solidFill>
                  <a:schemeClr val="dk1"/>
                </a:solidFill>
              </a:rPr>
              <a:t>При анализе использовать разные источники данных, не только отчеты ОП или СП (финансы, закупки, сообщества и гражданский сектор, дашборд, пациенты), </a:t>
            </a:r>
            <a:r>
              <a:rPr lang="en" sz="4400">
                <a:solidFill>
                  <a:schemeClr val="dk1"/>
                </a:solidFill>
              </a:rPr>
              <a:t> а также данные организаций, поддерживаемых параллельным финансированием.</a:t>
            </a:r>
            <a:endParaRPr sz="4400" b="1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4400" b="1">
                <a:solidFill>
                  <a:schemeClr val="dk1"/>
                </a:solidFill>
              </a:rPr>
              <a:t>Продолжать опросы и сбор обратной связи по тому, что работает или не работает</a:t>
            </a:r>
            <a:r>
              <a:rPr lang="en" sz="4400">
                <a:solidFill>
                  <a:schemeClr val="dk1"/>
                </a:solidFill>
              </a:rPr>
              <a:t>, среди членов ККСОЗ.</a:t>
            </a:r>
            <a:br>
              <a:rPr lang="en" sz="4400">
                <a:solidFill>
                  <a:schemeClr val="dk1"/>
                </a:solidFill>
              </a:rPr>
            </a:br>
            <a:r>
              <a:rPr lang="en" sz="4400" b="1">
                <a:solidFill>
                  <a:schemeClr val="dk1"/>
                </a:solidFill>
              </a:rPr>
              <a:t>Укреплять участие членов ККСОЗ в обучении и ориентациях</a:t>
            </a:r>
            <a:r>
              <a:rPr lang="en" sz="4400">
                <a:solidFill>
                  <a:schemeClr val="dk1"/>
                </a:solidFill>
              </a:rPr>
              <a:t>, чтобы постепенно выравнивать знания по надзору, мониторингу, рискам. </a:t>
            </a:r>
            <a:endParaRPr sz="44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4400" b="1">
                <a:solidFill>
                  <a:schemeClr val="dk1"/>
                </a:solidFill>
              </a:rPr>
              <a:t>Продолжать адаптировать инструменты надзора по необходимости</a:t>
            </a:r>
            <a:r>
              <a:rPr lang="en" sz="4400">
                <a:solidFill>
                  <a:schemeClr val="dk1"/>
                </a:solidFill>
              </a:rPr>
              <a:t> (чек-листы, формы рекомендаций, алгоритмы визитов).</a:t>
            </a:r>
            <a:endParaRPr sz="440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4400" b="1">
                <a:solidFill>
                  <a:schemeClr val="dk1"/>
                </a:solidFill>
              </a:rPr>
              <a:t>Утвердить и использовать индикаторы эффективности надзорных мероприятий (ежегодно).</a:t>
            </a:r>
            <a:endParaRPr sz="4400" b="1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4400" b="1">
                <a:solidFill>
                  <a:schemeClr val="dk1"/>
                </a:solidFill>
              </a:rPr>
              <a:t>Утвердить и пользоваться разработанными инструментами мониторинга со-финансирования, а также перехода на устойчивость.</a:t>
            </a:r>
            <a:endParaRPr sz="44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4400" b="1">
                <a:solidFill>
                  <a:schemeClr val="dk1"/>
                </a:solidFill>
              </a:rPr>
              <a:t>Сохранять документирование результатов надзора</a:t>
            </a:r>
            <a:r>
              <a:rPr lang="en" sz="4400">
                <a:solidFill>
                  <a:schemeClr val="dk1"/>
                </a:solidFill>
              </a:rPr>
              <a:t>, включая отчёты, рекомендации и обсуждение на заседаниях.</a:t>
            </a:r>
            <a:endParaRPr sz="4400">
              <a:solidFill>
                <a:schemeClr val="dk1"/>
              </a:solidFill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4400">
                <a:solidFill>
                  <a:schemeClr val="dk1"/>
                </a:solidFill>
              </a:rPr>
              <a:t>Привлекать </a:t>
            </a:r>
            <a:r>
              <a:rPr lang="en" sz="4400" b="1">
                <a:solidFill>
                  <a:schemeClr val="dk1"/>
                </a:solidFill>
              </a:rPr>
              <a:t>техническую поддержку</a:t>
            </a:r>
            <a:r>
              <a:rPr lang="en" sz="4400">
                <a:solidFill>
                  <a:schemeClr val="dk1"/>
                </a:solidFill>
              </a:rPr>
              <a:t> в переходный период, пока укрепляется потенциал членов сектора. </a:t>
            </a:r>
            <a:endParaRPr sz="440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4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4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2002</Words>
  <Application>Microsoft Office PowerPoint</Application>
  <PresentationFormat>Экран (16:9)</PresentationFormat>
  <Paragraphs>248</Paragraphs>
  <Slides>18</Slides>
  <Notes>18</Notes>
  <HiddenSlides>3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Arial</vt:lpstr>
      <vt:lpstr>Simple Light</vt:lpstr>
      <vt:lpstr>Обзор надзорной деятельности ККСОЗ</vt:lpstr>
      <vt:lpstr>Хронология надзорной активности Комитета по ВИЧ и ТБ КСОЗ (2020-2025)</vt:lpstr>
      <vt:lpstr>Основные выводы по надзору за 2021 год</vt:lpstr>
      <vt:lpstr>Основные выводы по надзору за 2022 год</vt:lpstr>
      <vt:lpstr>Инструмент: Ключевые индикаторы эффективности надзора ККСОЗ (предложено ранее экспертом Кадырбековым У.К.)</vt:lpstr>
      <vt:lpstr>Основные выводы по надзору за II полугодие 2024 и 2025 гг.</vt:lpstr>
      <vt:lpstr>Примеры инновационных / лучших практик надзора СКК</vt:lpstr>
      <vt:lpstr>Примеры инновационных / лучших практик надзора СКК</vt:lpstr>
      <vt:lpstr>Рекомендации для сектора по надзору </vt:lpstr>
      <vt:lpstr>Рекомендации для сектора по надзору </vt:lpstr>
      <vt:lpstr>Рекомендации для сектора по надзору</vt:lpstr>
      <vt:lpstr>Рекомендации для сектора по надзору</vt:lpstr>
      <vt:lpstr>Критерии отбора сайтов для надзорных визитов СКК</vt:lpstr>
      <vt:lpstr>Простой дашборд (пример)</vt:lpstr>
      <vt:lpstr>Презентация PowerPoint</vt:lpstr>
      <vt:lpstr>Лучшие практики надзора СКК / рекомендации ГФ</vt:lpstr>
      <vt:lpstr>Лучшие практики надзора CCM / рекомендации GF</vt:lpstr>
      <vt:lpstr>Лучшие практики надзора CCM / рекомендации GF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Обзор надзорной деятельности ККСОЗ</dc:title>
  <cp:lastModifiedBy>erjan asanbekov</cp:lastModifiedBy>
  <cp:revision>1</cp:revision>
  <dcterms:modified xsi:type="dcterms:W3CDTF">2026-05-22T02:38:34Z</dcterms:modified>
</cp:coreProperties>
</file>