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d62b8bb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d62b8bb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resources.theglobalfund.org/en/information-sessions/apply-for-fund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Инфо сессии от ГФ по ГЦ8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/>
              <a:t>С</a:t>
            </a:r>
            <a:r>
              <a:rPr lang="en" sz="1500"/>
              <a:t>ерия информационных сессий ГФ для стран, подающих заявки в рамках 8-го грантового цикла (GC8)</a:t>
            </a:r>
            <a:endParaRPr sz="1500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89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1135">
                <a:solidFill>
                  <a:schemeClr val="dk1"/>
                </a:solidFill>
              </a:rPr>
              <a:t>Планируются следующие сессии:</a:t>
            </a:r>
            <a:endParaRPr sz="1135">
              <a:solidFill>
                <a:schemeClr val="dk1"/>
              </a:solidFill>
            </a:endParaRPr>
          </a:p>
          <a:p>
            <a:pPr indent="-30067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Обзор GC8 (стартовая сессия)</a:t>
            </a:r>
            <a:r>
              <a:rPr lang="en" sz="1135">
                <a:solidFill>
                  <a:schemeClr val="dk1"/>
                </a:solidFill>
              </a:rPr>
              <a:t> – 15 декабря 2025 г., 14:00–15:30 по центральноевропейскому времени (CET)</a:t>
            </a:r>
            <a:br>
              <a:rPr lang="en" sz="1135">
                <a:solidFill>
                  <a:schemeClr val="dk1"/>
                </a:solidFill>
              </a:rPr>
            </a:br>
            <a:endParaRPr sz="1135">
              <a:solidFill>
                <a:schemeClr val="dk1"/>
              </a:solidFill>
            </a:endParaRPr>
          </a:p>
          <a:p>
            <a:pPr indent="-3006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Обзор руководящих материалов для заявителей GC8: ВИЧ, ТБ, малярия и УЗСЗ (RSSH)</a:t>
            </a:r>
            <a:r>
              <a:rPr lang="en" sz="1135">
                <a:solidFill>
                  <a:schemeClr val="dk1"/>
                </a:solidFill>
              </a:rPr>
              <a:t> – 12 января 2026 г., 14:00–15:30 CET</a:t>
            </a:r>
            <a:br>
              <a:rPr lang="en" sz="1135">
                <a:solidFill>
                  <a:schemeClr val="dk1"/>
                </a:solidFill>
              </a:rPr>
            </a:br>
            <a:endParaRPr sz="1135">
              <a:solidFill>
                <a:schemeClr val="dk1"/>
              </a:solidFill>
            </a:endParaRPr>
          </a:p>
          <a:p>
            <a:pPr indent="-3006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Подача заявок для портфелей категорий Core / High Impact с полным обзором</a:t>
            </a:r>
            <a:r>
              <a:rPr lang="en" sz="1135">
                <a:solidFill>
                  <a:schemeClr val="dk1"/>
                </a:solidFill>
              </a:rPr>
              <a:t> – 22 января 2026 г., 14:00–15:30 CET</a:t>
            </a:r>
            <a:br>
              <a:rPr lang="en" sz="1135">
                <a:solidFill>
                  <a:schemeClr val="dk1"/>
                </a:solidFill>
              </a:rPr>
            </a:br>
            <a:endParaRPr sz="1135">
              <a:solidFill>
                <a:schemeClr val="dk1"/>
              </a:solidFill>
            </a:endParaRPr>
          </a:p>
          <a:p>
            <a:pPr indent="-3006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Обзор руководящих материалов для заявителей GC8: устойчивость, переход, софинансирование, интеграция и ценность за деньги</a:t>
            </a:r>
            <a:r>
              <a:rPr lang="en" sz="1135">
                <a:solidFill>
                  <a:schemeClr val="dk1"/>
                </a:solidFill>
              </a:rPr>
              <a:t> – 26 января 2026 г., 14:00–15:30 CET</a:t>
            </a:r>
            <a:br>
              <a:rPr lang="en" sz="1135">
                <a:solidFill>
                  <a:schemeClr val="dk1"/>
                </a:solidFill>
              </a:rPr>
            </a:br>
            <a:endParaRPr sz="1135">
              <a:solidFill>
                <a:schemeClr val="dk1"/>
              </a:solidFill>
            </a:endParaRPr>
          </a:p>
          <a:p>
            <a:pPr indent="-3006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Практический семинар по приложениям: Таблицы программных разрывов, таблица финансового ландшафта, рамка результатов (Performance Framework), детальный бюджет</a:t>
            </a:r>
            <a:r>
              <a:rPr lang="en" sz="1135">
                <a:solidFill>
                  <a:schemeClr val="dk1"/>
                </a:solidFill>
              </a:rPr>
              <a:t> – 28 января 2026 г., 14:00–15:30 CET</a:t>
            </a:r>
            <a:br>
              <a:rPr lang="en" sz="1135">
                <a:solidFill>
                  <a:schemeClr val="dk1"/>
                </a:solidFill>
              </a:rPr>
            </a:br>
            <a:endParaRPr sz="1135">
              <a:solidFill>
                <a:schemeClr val="dk1"/>
              </a:solidFill>
            </a:endParaRPr>
          </a:p>
          <a:p>
            <a:pPr indent="-3006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Результаты распределения по странам и каталитических инвестиций</a:t>
            </a:r>
            <a:r>
              <a:rPr lang="en" sz="1135">
                <a:solidFill>
                  <a:schemeClr val="dk1"/>
                </a:solidFill>
              </a:rPr>
              <a:t> – 12 марта 2026 г., 14:00–15:30 CET</a:t>
            </a:r>
            <a:br>
              <a:rPr lang="en" sz="1135">
                <a:solidFill>
                  <a:schemeClr val="dk1"/>
                </a:solidFill>
              </a:rPr>
            </a:br>
            <a:endParaRPr sz="1135">
              <a:solidFill>
                <a:schemeClr val="dk1"/>
              </a:solidFill>
            </a:endParaRPr>
          </a:p>
          <a:p>
            <a:pPr indent="-3006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Подача заявок для портфелей категории Фокусный (Focused)</a:t>
            </a:r>
            <a:r>
              <a:rPr lang="en" sz="1135">
                <a:solidFill>
                  <a:schemeClr val="dk1"/>
                </a:solidFill>
              </a:rPr>
              <a:t> – 24 марта 2026 г., 14:00–15:30 CET</a:t>
            </a:r>
            <a:endParaRPr sz="1135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en" sz="1135" u="sng">
                <a:solidFill>
                  <a:schemeClr val="hlink"/>
                </a:solidFill>
                <a:hlinkClick r:id="rId3"/>
              </a:rPr>
              <a:t>Линк на регистрацию</a:t>
            </a:r>
            <a:r>
              <a:rPr lang="en" sz="1135">
                <a:solidFill>
                  <a:schemeClr val="dk1"/>
                </a:solidFill>
              </a:rPr>
              <a:t> : https://resources.theglobalfund.org/en/information-sessions/apply-for-funding/</a:t>
            </a:r>
            <a:endParaRPr sz="1135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1729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