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Доклад</a:t>
            </a:r>
            <a:r>
              <a:rPr dirty="0"/>
              <a:t> </a:t>
            </a:r>
            <a:r>
              <a:rPr dirty="0" err="1"/>
              <a:t>Сектора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этике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 рассмотрении вопросов повестки заседания Комитета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976091"/>
            <a:ext cx="7408333" cy="20718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3600" dirty="0" smtClean="0"/>
              <a:t> </a:t>
            </a:r>
            <a:r>
              <a:rPr lang="ru-RU" sz="3600" dirty="0" smtClean="0"/>
              <a:t>Благодарю за внимание.</a:t>
            </a:r>
            <a:endParaRPr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Сектор этики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932" y="2675467"/>
            <a:ext cx="8116865" cy="3450696"/>
          </a:xfrm>
        </p:spPr>
        <p:txBody>
          <a:bodyPr/>
          <a:lstStyle/>
          <a:p>
            <a:r>
              <a:rPr dirty="0"/>
              <a:t>1. </a:t>
            </a:r>
            <a:r>
              <a:rPr dirty="0" err="1"/>
              <a:t>Вопрос</a:t>
            </a:r>
            <a:r>
              <a:rPr dirty="0"/>
              <a:t> о </a:t>
            </a:r>
            <a:r>
              <a:rPr dirty="0" err="1"/>
              <a:t>членстве</a:t>
            </a:r>
            <a:r>
              <a:rPr dirty="0"/>
              <a:t> </a:t>
            </a:r>
            <a:r>
              <a:rPr dirty="0" err="1"/>
              <a:t>Сабырова</a:t>
            </a:r>
            <a:r>
              <a:rPr dirty="0"/>
              <a:t> А. в </a:t>
            </a:r>
            <a:r>
              <a:rPr dirty="0" err="1"/>
              <a:t>составе</a:t>
            </a:r>
            <a:r>
              <a:rPr dirty="0"/>
              <a:t> </a:t>
            </a:r>
            <a:r>
              <a:rPr dirty="0" err="1" smtClean="0"/>
              <a:t>Комитета</a:t>
            </a:r>
            <a:endParaRPr lang="ru-RU" dirty="0" smtClean="0"/>
          </a:p>
          <a:p>
            <a:endParaRPr dirty="0"/>
          </a:p>
          <a:p>
            <a:r>
              <a:rPr dirty="0"/>
              <a:t>2. </a:t>
            </a:r>
            <a:r>
              <a:rPr dirty="0" err="1"/>
              <a:t>Заявление</a:t>
            </a:r>
            <a:r>
              <a:rPr dirty="0"/>
              <a:t> </a:t>
            </a:r>
            <a:r>
              <a:rPr dirty="0" err="1"/>
              <a:t>Бектемисовой</a:t>
            </a:r>
            <a:r>
              <a:rPr dirty="0"/>
              <a:t> </a:t>
            </a:r>
            <a:r>
              <a:rPr lang="ru-RU" dirty="0" smtClean="0"/>
              <a:t>М. в отношении </a:t>
            </a:r>
            <a:r>
              <a:rPr dirty="0" err="1" smtClean="0"/>
              <a:t>Сабырова</a:t>
            </a:r>
            <a:r>
              <a:rPr lang="ru-RU" dirty="0" smtClean="0"/>
              <a:t> А.</a:t>
            </a:r>
          </a:p>
          <a:p>
            <a:endParaRPr dirty="0"/>
          </a:p>
          <a:p>
            <a:r>
              <a:rPr dirty="0"/>
              <a:t>3. </a:t>
            </a:r>
            <a:r>
              <a:rPr dirty="0" err="1"/>
              <a:t>Заявление</a:t>
            </a:r>
            <a:r>
              <a:rPr dirty="0"/>
              <a:t> </a:t>
            </a:r>
            <a:r>
              <a:rPr dirty="0" err="1" smtClean="0"/>
              <a:t>Сабырова</a:t>
            </a:r>
            <a:r>
              <a:rPr lang="ru-RU" dirty="0" smtClean="0"/>
              <a:t> А.</a:t>
            </a:r>
            <a:r>
              <a:rPr dirty="0" smtClean="0"/>
              <a:t> </a:t>
            </a:r>
            <a:r>
              <a:rPr lang="ru-RU" dirty="0" smtClean="0"/>
              <a:t>в отношении </a:t>
            </a:r>
            <a:r>
              <a:rPr dirty="0" err="1" smtClean="0"/>
              <a:t>Султангазиева</a:t>
            </a:r>
            <a:r>
              <a:rPr lang="ru-RU" dirty="0" smtClean="0"/>
              <a:t> А.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Повестка заседания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761" y="2374843"/>
            <a:ext cx="8322036" cy="34506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	Основание: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/>
              <a:t>Протокол онлайн-форума сообщества ЛЖВ от 3 июня </a:t>
            </a:r>
            <a:r>
              <a:rPr lang="ru-RU" dirty="0" smtClean="0"/>
              <a:t>2025г.;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Решение делегатов сообщества об отзыве </a:t>
            </a:r>
            <a:r>
              <a:rPr lang="ru-RU" dirty="0" err="1"/>
              <a:t>Сабырова</a:t>
            </a:r>
            <a:r>
              <a:rPr lang="ru-RU" dirty="0"/>
              <a:t> А.;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Отчёт </a:t>
            </a:r>
            <a:r>
              <a:rPr lang="ru-RU" dirty="0"/>
              <a:t>независимого наблюдателя форума </a:t>
            </a:r>
            <a:r>
              <a:rPr lang="ru-RU" dirty="0" err="1"/>
              <a:t>Суваналиевой</a:t>
            </a:r>
            <a:r>
              <a:rPr lang="ru-RU" dirty="0"/>
              <a:t> </a:t>
            </a:r>
            <a:r>
              <a:rPr lang="ru-RU" dirty="0" smtClean="0"/>
              <a:t>Ш.;</a:t>
            </a:r>
            <a:endParaRPr lang="ru-RU" dirty="0"/>
          </a:p>
          <a:p>
            <a:pPr lvl="0"/>
            <a:endParaRPr lang="ru-RU" dirty="0" smtClean="0"/>
          </a:p>
          <a:p>
            <a:pPr lvl="0" algn="just"/>
            <a:r>
              <a:rPr lang="ru-RU" dirty="0" smtClean="0"/>
              <a:t>Интервью-беседы</a:t>
            </a:r>
            <a:r>
              <a:rPr lang="ru-RU" dirty="0"/>
              <a:t>: с подписантом протокола форума (</a:t>
            </a:r>
            <a:r>
              <a:rPr lang="ru-RU" dirty="0" err="1"/>
              <a:t>Исраиловой</a:t>
            </a:r>
            <a:r>
              <a:rPr lang="ru-RU" dirty="0"/>
              <a:t> Б.), с независимым наблюдателем (</a:t>
            </a:r>
            <a:r>
              <a:rPr lang="ru-RU" dirty="0" err="1"/>
              <a:t>Суваналиевой</a:t>
            </a:r>
            <a:r>
              <a:rPr lang="ru-RU" dirty="0"/>
              <a:t> Ш.), с самим </a:t>
            </a:r>
            <a:r>
              <a:rPr lang="ru-RU" dirty="0" err="1"/>
              <a:t>Сабыровым</a:t>
            </a:r>
            <a:r>
              <a:rPr lang="ru-RU" dirty="0"/>
              <a:t> А.</a:t>
            </a:r>
          </a:p>
          <a:p>
            <a:endParaRPr lang="ru-RU" dirty="0"/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1270"/>
            <a:ext cx="8229600" cy="1252728"/>
          </a:xfrm>
        </p:spPr>
        <p:txBody>
          <a:bodyPr/>
          <a:lstStyle/>
          <a:p>
            <a:r>
              <a:rPr dirty="0" err="1"/>
              <a:t>Пункт</a:t>
            </a:r>
            <a:r>
              <a:rPr dirty="0"/>
              <a:t> 1 — </a:t>
            </a:r>
            <a:r>
              <a:rPr dirty="0" err="1"/>
              <a:t>Членство</a:t>
            </a:r>
            <a:r>
              <a:rPr dirty="0"/>
              <a:t> </a:t>
            </a:r>
            <a:r>
              <a:rPr dirty="0" err="1"/>
              <a:t>Сабырова</a:t>
            </a:r>
            <a:r>
              <a:rPr dirty="0"/>
              <a:t> 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900935"/>
            <a:ext cx="7908678" cy="306145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По итогам опроса </a:t>
            </a:r>
            <a:r>
              <a:rPr lang="ru-RU" dirty="0" err="1"/>
              <a:t>Сабыров</a:t>
            </a:r>
            <a:r>
              <a:rPr lang="ru-RU" dirty="0"/>
              <a:t> А</a:t>
            </a:r>
            <a:r>
              <a:rPr lang="ru-RU" dirty="0" smtClean="0"/>
              <a:t>.:</a:t>
            </a:r>
          </a:p>
          <a:p>
            <a:pPr lvl="0"/>
            <a:r>
              <a:rPr lang="ru-RU" dirty="0" smtClean="0"/>
              <a:t>заявил</a:t>
            </a:r>
            <a:r>
              <a:rPr lang="ru-RU" dirty="0"/>
              <a:t>, что взаимодействовал с отдельными представителями сообщества, однако делегаты отметили отсутствие регулярной и системной отчётности;</a:t>
            </a:r>
          </a:p>
          <a:p>
            <a:pPr lvl="0"/>
            <a:r>
              <a:rPr lang="ru-RU" dirty="0" smtClean="0"/>
              <a:t>Также </a:t>
            </a:r>
            <a:r>
              <a:rPr lang="ru-RU" dirty="0"/>
              <a:t>не признал решение форума 3 июня, назвав его нелегитимным;</a:t>
            </a:r>
          </a:p>
          <a:p>
            <a:pPr lvl="0"/>
            <a:r>
              <a:rPr lang="ru-RU" dirty="0"/>
              <a:t>отрицал утрату легитимности при выражении недоверия делегатами;</a:t>
            </a:r>
          </a:p>
          <a:p>
            <a:pPr lvl="0"/>
            <a:r>
              <a:rPr lang="ru-RU" dirty="0" err="1"/>
              <a:t>Сабыров</a:t>
            </a:r>
            <a:r>
              <a:rPr lang="ru-RU" dirty="0"/>
              <a:t> А. возложил ответственность за распространение </a:t>
            </a:r>
            <a:r>
              <a:rPr lang="en-US" dirty="0"/>
              <a:t>Zoom</a:t>
            </a:r>
            <a:r>
              <a:rPr lang="ru-RU" dirty="0"/>
              <a:t>-ссылки </a:t>
            </a:r>
            <a:r>
              <a:rPr lang="ru-RU" dirty="0" err="1"/>
              <a:t>онлаайн</a:t>
            </a:r>
            <a:r>
              <a:rPr lang="ru-RU" dirty="0"/>
              <a:t>-форума на стороннюю организацию;</a:t>
            </a:r>
          </a:p>
          <a:p>
            <a:pPr lvl="0"/>
            <a:r>
              <a:rPr lang="ru-RU" dirty="0"/>
              <a:t>поставил в зависимость от признания «легитимности процедуры» готовность передать материалы преемнику.</a:t>
            </a:r>
          </a:p>
          <a:p>
            <a:endParaRPr lang="ru-RU" dirty="0"/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56" y="701581"/>
            <a:ext cx="8229600" cy="1828675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schemeClr val="tx1"/>
                </a:solidFill>
              </a:rPr>
              <a:t>Рассмотрение: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 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Сектор разработал перечень вопросов к </a:t>
            </a:r>
            <a:r>
              <a:rPr lang="ru-RU" sz="2000" dirty="0" err="1">
                <a:solidFill>
                  <a:schemeClr val="tx1"/>
                </a:solidFill>
              </a:rPr>
              <a:t>Сабырову</a:t>
            </a:r>
            <a:r>
              <a:rPr lang="ru-RU" sz="2000" dirty="0">
                <a:solidFill>
                  <a:schemeClr val="tx1"/>
                </a:solidFill>
              </a:rPr>
              <a:t> А., которые касались исключительно его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обязанностей</a:t>
            </a:r>
            <a:r>
              <a:rPr lang="ru-RU" sz="2000" dirty="0">
                <a:solidFill>
                  <a:schemeClr val="tx1"/>
                </a:solidFill>
              </a:rPr>
              <a:t> как представителя сообщества, исполнения отчётности, соблюдения конфиденциальности при организации форума и процедуры довыборов. Личные конфликты исключались.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73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459" y="2254685"/>
            <a:ext cx="8116864" cy="3796322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dirty="0" smtClean="0"/>
              <a:t>Мандатная </a:t>
            </a:r>
            <a:r>
              <a:rPr lang="ru-RU" dirty="0"/>
              <a:t>комиссия необходима исключительно при проведении выборов нового представителя. В случае выражения недоверия уже избранному члену Комитета  мандатной комиссии не требуется</a:t>
            </a:r>
            <a:r>
              <a:rPr lang="ru-RU" dirty="0" smtClean="0"/>
              <a:t>.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 smtClean="0"/>
              <a:t>Объявление </a:t>
            </a:r>
            <a:r>
              <a:rPr lang="ru-RU" dirty="0"/>
              <a:t>о проведении форума сделано за две недели до </a:t>
            </a:r>
            <a:r>
              <a:rPr lang="ru-RU" dirty="0" smtClean="0"/>
              <a:t>даты проведения форума;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Рассылка </a:t>
            </a:r>
            <a:r>
              <a:rPr lang="ru-RU" dirty="0"/>
              <a:t>приглашений и повестка подготовлены и направлены </a:t>
            </a:r>
            <a:r>
              <a:rPr lang="ru-RU" dirty="0" smtClean="0"/>
              <a:t>заблаговременно;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Ссылка </a:t>
            </a:r>
            <a:r>
              <a:rPr lang="ru-RU" dirty="0"/>
              <a:t>на </a:t>
            </a:r>
            <a:r>
              <a:rPr lang="en-US" dirty="0"/>
              <a:t>Zoom</a:t>
            </a:r>
            <a:r>
              <a:rPr lang="ru-RU" dirty="0"/>
              <a:t> рассылалась только членам сообщества ЛЖВ</a:t>
            </a:r>
            <a:r>
              <a:rPr lang="ru-RU" dirty="0" smtClean="0"/>
              <a:t>.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Для обеспечения прозрачности проведения форума был приглашён независимый наблюдатель </a:t>
            </a:r>
            <a:r>
              <a:rPr lang="ru-RU" dirty="0"/>
              <a:t>-</a:t>
            </a:r>
            <a:r>
              <a:rPr lang="ru-RU" dirty="0" smtClean="0"/>
              <a:t> </a:t>
            </a:r>
            <a:r>
              <a:rPr lang="ru-RU" dirty="0" err="1"/>
              <a:t>Суваналиева</a:t>
            </a:r>
            <a:r>
              <a:rPr lang="ru-RU" dirty="0"/>
              <a:t> Ш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1062"/>
            <a:ext cx="8229600" cy="1252728"/>
          </a:xfrm>
        </p:spPr>
        <p:txBody>
          <a:bodyPr>
            <a:normAutofit/>
          </a:bodyPr>
          <a:lstStyle/>
          <a:p>
            <a:r>
              <a:rPr sz="3600" dirty="0" err="1"/>
              <a:t>Процедурные</a:t>
            </a:r>
            <a:r>
              <a:rPr sz="3600" dirty="0"/>
              <a:t> </a:t>
            </a:r>
            <a:r>
              <a:rPr sz="3600" dirty="0" err="1" smtClean="0"/>
              <a:t>моменты</a:t>
            </a:r>
            <a:r>
              <a:rPr lang="ru-RU" sz="3600" dirty="0" smtClean="0"/>
              <a:t> проведения форума сообщества ЛЖВ</a:t>
            </a: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235" y="2066795"/>
            <a:ext cx="8246880" cy="3895594"/>
          </a:xfrm>
        </p:spPr>
        <p:txBody>
          <a:bodyPr>
            <a:normAutofit fontScale="40000" lnSpcReduction="20000"/>
          </a:bodyPr>
          <a:lstStyle/>
          <a:p>
            <a:pPr lvl="0" algn="just"/>
            <a:r>
              <a:rPr lang="ru-RU" sz="3400" dirty="0" smtClean="0">
                <a:solidFill>
                  <a:schemeClr val="tx1"/>
                </a:solidFill>
              </a:rPr>
              <a:t>Каждое </a:t>
            </a:r>
            <a:r>
              <a:rPr lang="ru-RU" sz="3400" dirty="0">
                <a:solidFill>
                  <a:schemeClr val="tx1"/>
                </a:solidFill>
              </a:rPr>
              <a:t>сообщество голосует отдельно в своей комнате</a:t>
            </a:r>
            <a:r>
              <a:rPr lang="ru-RU" sz="3400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endParaRPr lang="ru-RU" sz="3400" dirty="0" smtClean="0">
              <a:solidFill>
                <a:schemeClr val="tx1"/>
              </a:solidFill>
            </a:endParaRPr>
          </a:p>
          <a:p>
            <a:pPr lvl="0" algn="just"/>
            <a:r>
              <a:rPr lang="ru-RU" sz="3400" dirty="0" smtClean="0">
                <a:solidFill>
                  <a:schemeClr val="tx1"/>
                </a:solidFill>
              </a:rPr>
              <a:t>Представителям </a:t>
            </a:r>
            <a:r>
              <a:rPr lang="ru-RU" sz="3400" dirty="0">
                <a:solidFill>
                  <a:schemeClr val="tx1"/>
                </a:solidFill>
              </a:rPr>
              <a:t>других сообществ запрещено находиться во время голосования и подсчёта голосов</a:t>
            </a:r>
            <a:r>
              <a:rPr lang="ru-RU" sz="3400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endParaRPr lang="ru-RU" sz="3400" dirty="0">
              <a:solidFill>
                <a:schemeClr val="tx1"/>
              </a:solidFill>
            </a:endParaRPr>
          </a:p>
          <a:p>
            <a:pPr lvl="0" algn="just"/>
            <a:r>
              <a:rPr lang="ru-RU" sz="3400" dirty="0" smtClean="0">
                <a:solidFill>
                  <a:schemeClr val="tx1"/>
                </a:solidFill>
              </a:rPr>
              <a:t>Если </a:t>
            </a:r>
            <a:r>
              <a:rPr lang="ru-RU" sz="3400" dirty="0">
                <a:solidFill>
                  <a:schemeClr val="tx1"/>
                </a:solidFill>
              </a:rPr>
              <a:t>человек относится к нескольким сообществам, он заранее выбирает, где именно голосует, и остаётся в этом конкретном помещении</a:t>
            </a:r>
            <a:r>
              <a:rPr lang="ru-RU" sz="3400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endParaRPr lang="ru-RU" sz="3400" dirty="0">
              <a:solidFill>
                <a:schemeClr val="tx1"/>
              </a:solidFill>
            </a:endParaRPr>
          </a:p>
          <a:p>
            <a:pPr lvl="0" algn="just"/>
            <a:r>
              <a:rPr lang="ru-RU" sz="3400" dirty="0" smtClean="0">
                <a:solidFill>
                  <a:schemeClr val="tx1"/>
                </a:solidFill>
              </a:rPr>
              <a:t>В </a:t>
            </a:r>
            <a:r>
              <a:rPr lang="ru-RU" sz="3400" dirty="0">
                <a:solidFill>
                  <a:schemeClr val="tx1"/>
                </a:solidFill>
              </a:rPr>
              <a:t>данном случае процедура была нарушена: участие в форуме приняли лица, не относящиеся к сообществу ЛЖВ, что нарушило конфиденциальность и имело место вмешательство в процесс голосования.</a:t>
            </a:r>
          </a:p>
          <a:p>
            <a:pPr algn="just"/>
            <a:endParaRPr lang="ru-RU" dirty="0" smtClean="0"/>
          </a:p>
          <a:p>
            <a:pPr marL="0" indent="0">
              <a:buNone/>
            </a:pPr>
            <a:r>
              <a:rPr lang="ru-RU" sz="3300" b="1" i="1" dirty="0"/>
              <a:t>Нарушение конфиденциальности:</a:t>
            </a:r>
            <a:endParaRPr lang="ru-RU" sz="3300" i="1" dirty="0"/>
          </a:p>
          <a:p>
            <a:endParaRPr lang="ru-RU" sz="3300" i="1" dirty="0"/>
          </a:p>
          <a:p>
            <a:pPr marL="0" indent="0" algn="just">
              <a:buNone/>
            </a:pPr>
            <a:r>
              <a:rPr lang="ru-RU" sz="3300" b="1" i="1" dirty="0"/>
              <a:t>Установлено, что нарушение конфиденциальности допустили не только лица, не относящиеся к сообществу ЛЖВ, но и отдельные члены Комитета. Это выходит за рамки технической ошибки и поднимает вопрос о гражданской сознательности, уважении границ и прав на сохранение конфиденциальности членов других сообществ. Эти права были грубо нарушены, что негативно сказалось на доверии и легитимности процедуры</a:t>
            </a:r>
            <a:r>
              <a:rPr lang="ru-RU" sz="3300" b="1" i="1" dirty="0" smtClean="0"/>
              <a:t>.</a:t>
            </a:r>
            <a:endParaRPr lang="ru-RU" sz="33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3692"/>
            <a:ext cx="8229600" cy="1252728"/>
          </a:xfrm>
        </p:spPr>
        <p:txBody>
          <a:bodyPr/>
          <a:lstStyle/>
          <a:p>
            <a:r>
              <a:rPr dirty="0" err="1"/>
              <a:t>Стандартная</a:t>
            </a:r>
            <a:r>
              <a:rPr dirty="0"/>
              <a:t> </a:t>
            </a:r>
            <a:r>
              <a:rPr dirty="0" err="1"/>
              <a:t>схема</a:t>
            </a:r>
            <a:r>
              <a:rPr dirty="0"/>
              <a:t> </a:t>
            </a:r>
            <a:r>
              <a:rPr dirty="0" err="1"/>
              <a:t>голосования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49" y="2212005"/>
            <a:ext cx="8085551" cy="345069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Членами </a:t>
            </a:r>
            <a:r>
              <a:rPr lang="ru-RU" dirty="0"/>
              <a:t>Сектора по этике было проведено несколько заседаний и рабочих обсуждений по данному вопросу. 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ходе этих заседаний каждый из членов Сектора имел возможность высказать своё </a:t>
            </a:r>
            <a:r>
              <a:rPr lang="ru-RU" dirty="0" smtClean="0"/>
              <a:t>мнение.</a:t>
            </a:r>
          </a:p>
          <a:p>
            <a:endParaRPr lang="ru-RU" dirty="0" smtClean="0"/>
          </a:p>
          <a:p>
            <a:r>
              <a:rPr lang="ru-RU" dirty="0" smtClean="0"/>
              <a:t>Изучены и обсуждены </a:t>
            </a:r>
            <a:r>
              <a:rPr lang="ru-RU" dirty="0"/>
              <a:t>представленные материалы и нормативные документы.</a:t>
            </a:r>
          </a:p>
          <a:p>
            <a:endParaRPr lang="ru-RU" dirty="0" smtClean="0"/>
          </a:p>
          <a:p>
            <a:r>
              <a:rPr dirty="0" smtClean="0"/>
              <a:t>В </a:t>
            </a:r>
            <a:r>
              <a:rPr dirty="0" err="1"/>
              <a:t>результате</a:t>
            </a:r>
            <a:r>
              <a:rPr dirty="0"/>
              <a:t> </a:t>
            </a:r>
            <a:r>
              <a:rPr dirty="0" err="1"/>
              <a:t>принято</a:t>
            </a:r>
            <a:r>
              <a:rPr dirty="0"/>
              <a:t> </a:t>
            </a:r>
            <a:r>
              <a:rPr dirty="0" err="1"/>
              <a:t>решение</a:t>
            </a:r>
            <a:r>
              <a:rPr dirty="0"/>
              <a:t> </a:t>
            </a:r>
            <a:r>
              <a:rPr lang="ru-RU" dirty="0" smtClean="0"/>
              <a:t>о </a:t>
            </a:r>
            <a:r>
              <a:rPr dirty="0" err="1" smtClean="0"/>
              <a:t>вынес</a:t>
            </a:r>
            <a:r>
              <a:rPr lang="ru-RU" dirty="0" err="1" smtClean="0"/>
              <a:t>ении</a:t>
            </a:r>
            <a:r>
              <a:rPr lang="ru-RU" dirty="0" smtClean="0"/>
              <a:t> </a:t>
            </a:r>
            <a:r>
              <a:rPr dirty="0" err="1" smtClean="0"/>
              <a:t>на</a:t>
            </a:r>
            <a:r>
              <a:rPr dirty="0" smtClean="0"/>
              <a:t> </a:t>
            </a:r>
            <a:r>
              <a:rPr dirty="0" err="1" smtClean="0"/>
              <a:t>голосование</a:t>
            </a:r>
            <a:r>
              <a:rPr lang="ru-RU" dirty="0" smtClean="0"/>
              <a:t>  следующего варианта рекомендации: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Обсуждения внутри Сектора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878904"/>
            <a:ext cx="7814733" cy="4247259"/>
          </a:xfrm>
        </p:spPr>
        <p:txBody>
          <a:bodyPr>
            <a:normAutofit fontScale="62500" lnSpcReduction="20000"/>
          </a:bodyPr>
          <a:lstStyle/>
          <a:p>
            <a:r>
              <a:rPr lang="ru-RU" u="sng" dirty="0" smtClean="0"/>
              <a:t>Первоначальная </a:t>
            </a:r>
            <a:r>
              <a:rPr lang="ru-RU" u="sng" dirty="0"/>
              <a:t>формулировка: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«Принять к сведению решение сообщества ЛЖВ об отзыве г-на </a:t>
            </a:r>
            <a:r>
              <a:rPr lang="ru-RU" b="1" i="1" dirty="0" err="1"/>
              <a:t>Сабырова</a:t>
            </a:r>
            <a:r>
              <a:rPr lang="ru-RU" b="1" i="1" dirty="0"/>
              <a:t> А., рекомендовать Комитету утвердить исключение г-на </a:t>
            </a:r>
            <a:r>
              <a:rPr lang="ru-RU" b="1" i="1" dirty="0" err="1"/>
              <a:t>Сабырова</a:t>
            </a:r>
            <a:r>
              <a:rPr lang="ru-RU" b="1" i="1" dirty="0"/>
              <a:t> А. из состава Комитета и поручить сообществу ЛЖВ провести экстренные выборы нового представителя ЛЖВ в течение 30 календарных дней».</a:t>
            </a:r>
            <a:br>
              <a:rPr lang="ru-RU" b="1" i="1" dirty="0"/>
            </a:br>
            <a:endParaRPr lang="ru-RU" dirty="0"/>
          </a:p>
          <a:p>
            <a:r>
              <a:rPr lang="ru-RU" dirty="0"/>
              <a:t>Результаты: 2 «за», 0 «против», 3 «воздержались».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После </a:t>
            </a:r>
            <a:r>
              <a:rPr lang="ru-RU" dirty="0" smtClean="0"/>
              <a:t>дополнительного </a:t>
            </a:r>
            <a:r>
              <a:rPr lang="ru-RU" dirty="0"/>
              <a:t>раунда обсуждений была вынесена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u="sng" dirty="0"/>
              <a:t>Уточнённая формулировка: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«Принять к сведению решение сообщества ЛЖВ об отзыве г-на </a:t>
            </a:r>
            <a:r>
              <a:rPr lang="ru-RU" b="1" i="1" dirty="0" err="1"/>
              <a:t>Сабырова</a:t>
            </a:r>
            <a:r>
              <a:rPr lang="ru-RU" b="1" i="1" dirty="0"/>
              <a:t> А., рекомендовать Комитету исключить г-на </a:t>
            </a:r>
            <a:r>
              <a:rPr lang="ru-RU" b="1" i="1" dirty="0" err="1"/>
              <a:t>Сабырова</a:t>
            </a:r>
            <a:r>
              <a:rPr lang="ru-RU" b="1" i="1" dirty="0"/>
              <a:t> А. из состава Комитета и поручить сообществу ЛЖВ провести экстренные выборы нового представителя ЛЖВ в </a:t>
            </a:r>
            <a:r>
              <a:rPr lang="ru-RU" b="1" i="1" dirty="0" smtClean="0"/>
              <a:t>течение </a:t>
            </a:r>
            <a:r>
              <a:rPr lang="ru-RU" b="1" i="1" dirty="0"/>
              <a:t>30 календарных дней</a:t>
            </a:r>
            <a:r>
              <a:rPr lang="ru-RU" b="1" i="1" dirty="0" smtClean="0"/>
              <a:t>».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Результаты</a:t>
            </a:r>
            <a:r>
              <a:rPr lang="ru-RU" dirty="0"/>
              <a:t>: 4 «за», 0 «против», 1 «воздержался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Голосование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пункту</a:t>
            </a:r>
            <a:r>
              <a:rPr dirty="0"/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066795"/>
            <a:ext cx="7814733" cy="405936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Рассмотрение</a:t>
            </a:r>
            <a:r>
              <a:rPr lang="ru-RU" b="1" dirty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- заявление </a:t>
            </a:r>
            <a:r>
              <a:rPr lang="ru-RU" dirty="0" err="1"/>
              <a:t>Бектемисовой</a:t>
            </a:r>
            <a:r>
              <a:rPr lang="ru-RU" dirty="0"/>
              <a:t> М. в отношении </a:t>
            </a:r>
            <a:r>
              <a:rPr lang="ru-RU" dirty="0" err="1"/>
              <a:t>Сабырова</a:t>
            </a:r>
            <a:r>
              <a:rPr lang="ru-RU" dirty="0"/>
              <a:t> А.;</a:t>
            </a:r>
          </a:p>
          <a:p>
            <a:pPr marL="0" indent="0">
              <a:buNone/>
            </a:pPr>
            <a:r>
              <a:rPr lang="ru-RU" dirty="0"/>
              <a:t>- заявление </a:t>
            </a:r>
            <a:r>
              <a:rPr lang="ru-RU" dirty="0" err="1"/>
              <a:t>Сабырова</a:t>
            </a:r>
            <a:r>
              <a:rPr lang="ru-RU" dirty="0"/>
              <a:t> А. в отношении </a:t>
            </a:r>
            <a:r>
              <a:rPr lang="ru-RU" dirty="0" err="1"/>
              <a:t>Султангазиева</a:t>
            </a:r>
            <a:r>
              <a:rPr lang="ru-RU" dirty="0"/>
              <a:t> А.</a:t>
            </a:r>
          </a:p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dirty="0"/>
              <a:t>В ходе обсуждения предлагались различные варианты решений, в том числе проведение обучения нормам этики для членов Комитета, а также возможность дополнительного рассмотрения внутри Сектора. В результате обсуждений коллегиально было решено следующее решение.</a:t>
            </a:r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Пункты 2 и 3 — Заявления сторон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162</TotalTime>
  <Words>343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Доклад Сектора по этике</vt:lpstr>
      <vt:lpstr>Повестка заседания</vt:lpstr>
      <vt:lpstr>Пункт 1 — Членство Сабырова А.</vt:lpstr>
      <vt:lpstr>Рассмотрение:   Сектор разработал перечень вопросов к Сабырову А., которые касались исключительно его обязанностей как представителя сообщества, исполнения отчётности, соблюдения конфиденциальности при организации форума и процедуры довыборов. Личные конфликты исключались.</vt:lpstr>
      <vt:lpstr>Процедурные моменты проведения форума сообщества ЛЖВ</vt:lpstr>
      <vt:lpstr>Стандартная схема голосования</vt:lpstr>
      <vt:lpstr>Обсуждения внутри Сектора</vt:lpstr>
      <vt:lpstr>Голосование по пункту 1</vt:lpstr>
      <vt:lpstr>Пункты 2 и 3 — Заявления сторон</vt:lpstr>
      <vt:lpstr>Сектор этики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Сектора по этике</dc:title>
  <dc:creator>User</dc:creator>
  <dc:description>generated using python-pptx</dc:description>
  <cp:lastModifiedBy>User</cp:lastModifiedBy>
  <cp:revision>7</cp:revision>
  <dcterms:created xsi:type="dcterms:W3CDTF">2013-01-27T09:14:16Z</dcterms:created>
  <dcterms:modified xsi:type="dcterms:W3CDTF">2025-09-29T18:52:57Z</dcterms:modified>
</cp:coreProperties>
</file>