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383" r:id="rId3"/>
    <p:sldId id="415" r:id="rId4"/>
    <p:sldId id="417" r:id="rId5"/>
    <p:sldId id="418" r:id="rId6"/>
    <p:sldId id="419" r:id="rId7"/>
    <p:sldId id="42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94719"/>
  </p:normalViewPr>
  <p:slideViewPr>
    <p:cSldViewPr snapToGrid="0">
      <p:cViewPr varScale="1">
        <p:scale>
          <a:sx n="147" d="100"/>
          <a:sy n="147" d="100"/>
        </p:scale>
        <p:origin x="9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1E80A-89A1-3A49-A5B0-C393C1C56084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196B1-86D3-7447-9369-545114F426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076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75E7D-A104-D5D9-230D-CF7F10939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A8CFBB-0D34-DEA2-0896-9ED1424F1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08B6E3-0DB1-CC9C-B237-EE33FEDCB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586316-24C8-60C6-9AE7-8DB1FEDB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0302CF-CFA8-888D-AC1B-70685A5B6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611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0002A3-7129-4BDB-3427-87A7F24D0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4695797-01CB-5249-A3F9-E309D0ED2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7822F7-0E8E-B609-4DD7-2682EFBDE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EAF28E-A1C4-293E-C85D-C674E63DF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859AB8-BF49-7966-EA10-A97A4A20E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290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CEE0D7F-2510-4518-6900-B44B919356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8147B30-A79D-669D-5926-95EB1AAB7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362669-E005-4C16-BC1A-7111C6850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268AAF-C8B3-C5A4-9082-BDD6E0ACE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757BD7-FC9F-B8B0-B4BF-0999DAB65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175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3F0AB1-CAE2-6255-BC99-C1972ACC9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22262E-7DFD-5831-A610-FDD59B0EE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ECD005-BBF9-F8EB-F427-B0F8638C2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5E63B2-CB09-4137-D8FF-9519DE4E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95FDE3-6EF7-343F-4ED7-6BC8B328D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99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2AAAC-857B-D225-15E2-73864EAE9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3ADDD8-FD48-D65A-F07C-D52A3C32E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FC0E78-2862-ABF7-82D2-500C5CB04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8A8EC3-32F9-BEF5-85C7-4A5CBCC09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A97721-8164-2284-8F50-6C36B3B51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04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0FF87F-F65B-5D97-E9DF-F5F30B56C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BFF8DE-0039-1444-B502-BE50B7F16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2DDEF5-B4F3-F10C-5358-1F590CD47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0700064-ED74-401A-EC1A-86975A65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FAA5E2B-69CE-1537-F4D3-05792AA5C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143544-E2D3-5CAD-A905-C1C843884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46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09BF3-0344-5923-C714-C842BA10D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EC52FD-5EB4-B2C7-2518-B0CECDF38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54E3EFE-C8DB-6B5F-5599-0E1D05098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91B3531-2EDB-7D78-D251-1D702BB6DC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8BC7EFD-91C0-6AE5-BCDB-23213579CD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4E0564A-A6BA-510E-FF7D-F30F99A97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A3B50A-5F85-F9D2-D370-3DE77C42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0734596-90DC-AFFA-10DF-0CCE7A3A1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19F0E-1F74-D3D5-1C82-5CFF14840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A81FC6B-75B8-E949-D2B3-B04F76B32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6FB3559-CB2A-0DA0-7B5B-F90AA4578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D3B472C-97DE-FEC7-869C-768A70D4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26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0724B3A-4AC3-6841-4653-70C76BB5E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1DBCD27-53FB-DB0D-AA28-D54B73D32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4BA0A14-493F-A942-331D-9AB2DA6B5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6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CD80C8-F076-FABE-2B22-512AE34D4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AC5BEF-587C-8806-DD1E-CA49284A3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742E575-3370-0D98-8610-C7A980D0CF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3F78EB-D46D-4688-C749-E13EE16D4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4672CD-C1FB-5BC6-83C9-0706FBA5E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868ED0-06FB-883E-965E-1278DDDDC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95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300B9A-FA7F-3EF6-94D1-CF1546378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5687CEC-0C30-C84A-5EE9-E3E5BFE8D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EC782E-678C-5C31-D2A5-E2E4A07241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B5F326-ADCD-8405-CC38-3CD84D20E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1C7809-8FFB-ECA4-BF19-C2DD8FFE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284AA6-40BA-5D2B-C9D3-2D7D50892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2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F7FEEE-37C1-B19C-2165-8B7E10895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1AD492-CD94-3C82-AD06-A79258125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721A1A-339E-5A63-A1DD-A5F907997C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1D36DD-0137-184C-8484-759C8AD9A343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1FA9F8-4B33-A025-1241-A10645F354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C58FFA-C3FA-3254-418F-5FE28EE38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F0825-D9AB-6847-AF88-315AD08B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146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19BCF-8646-C79D-D076-D4ADD055C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6364" y="185138"/>
            <a:ext cx="10965778" cy="613088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 </a:t>
            </a: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Р</a:t>
            </a:r>
            <a:r>
              <a:rPr lang="ru-RU" sz="4900" b="1" i="1" dirty="0">
                <a:solidFill>
                  <a:srgbClr val="C00000"/>
                </a:solidFill>
                <a:effectLst/>
              </a:rPr>
              <a:t>езультаты сайт визитов по компонентам ВИЧ и ТБ согласно плану сектора по надзору Комитета КСОЗ по ВИЧ и ТБ по итогам 2024</a:t>
            </a:r>
            <a:br>
              <a:rPr lang="ru-RU" sz="4400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endParaRPr lang="ru-RU" sz="4000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B9BE744-11B5-D6B3-E23F-7AEF0CA69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1554" y="4917921"/>
            <a:ext cx="8915399" cy="1126283"/>
          </a:xfrm>
        </p:spPr>
        <p:txBody>
          <a:bodyPr>
            <a:normAutofit fontScale="92500" lnSpcReduction="20000"/>
          </a:bodyPr>
          <a:lstStyle/>
          <a:p>
            <a:endParaRPr lang="ru-RU" sz="2800" b="1" dirty="0"/>
          </a:p>
          <a:p>
            <a:r>
              <a:rPr lang="ru-RU" sz="2800" b="1" dirty="0"/>
              <a:t>БАЙБУЛАТОВ Н. – председатель сектора по надзору    Комитета КСОЗ по ВИЧ и ТБ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FE77DFB-79A6-9E35-B304-4676EE589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565" y="0"/>
            <a:ext cx="4530435" cy="129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123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173557-136B-A747-2AA5-FFB020DC0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315" y="503795"/>
            <a:ext cx="8911687" cy="1280890"/>
          </a:xfrm>
        </p:spPr>
        <p:txBody>
          <a:bodyPr>
            <a:normAutofit/>
          </a:bodyPr>
          <a:lstStyle/>
          <a:p>
            <a:r>
              <a:rPr lang="ru-RU" sz="4400" b="1" i="1" dirty="0">
                <a:solidFill>
                  <a:srgbClr val="C00000"/>
                </a:solidFill>
              </a:rPr>
              <a:t>Цель мониторинга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11B597-49D5-D2E6-B70F-55184EDFA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2951" y="1540188"/>
            <a:ext cx="10132106" cy="4392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Целью мониторинга </a:t>
            </a:r>
            <a:r>
              <a:rPr lang="ru-RU" sz="2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являлось отслеживание хода исполнения гранта ГФ в Баткенской, Иссык-Кульской и Ошской области КР в соответствии с поставленными целями; 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эффективность расходования человеческих и финансовых ресурсов; 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выявление трудностей в ходе реализации гранта; 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подготовка рекомендаций получателям средств ГФ и 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оказания содействия Основному получателю в устранении барьеров для эффективной реализации гранта. </a:t>
            </a:r>
            <a:endParaRPr lang="ru-RU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734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267D7-4691-8F5C-63F8-950CBCF78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161" y="282337"/>
            <a:ext cx="8911687" cy="1280890"/>
          </a:xfrm>
        </p:spPr>
        <p:txBody>
          <a:bodyPr/>
          <a:lstStyle/>
          <a:p>
            <a:r>
              <a:rPr lang="ru-RU" sz="3600" b="1" i="1" dirty="0">
                <a:solidFill>
                  <a:srgbClr val="C00000"/>
                </a:solidFill>
              </a:rPr>
              <a:t>Состав рабочей группы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27CA67A-30D4-24E6-E29A-56ECB021184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452673" y="1330859"/>
          <a:ext cx="6738702" cy="55046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872">
                  <a:extLst>
                    <a:ext uri="{9D8B030D-6E8A-4147-A177-3AD203B41FA5}">
                      <a16:colId xmlns:a16="http://schemas.microsoft.com/office/drawing/2014/main" val="1287107816"/>
                    </a:ext>
                  </a:extLst>
                </a:gridCol>
                <a:gridCol w="3203728">
                  <a:extLst>
                    <a:ext uri="{9D8B030D-6E8A-4147-A177-3AD203B41FA5}">
                      <a16:colId xmlns:a16="http://schemas.microsoft.com/office/drawing/2014/main" val="3734577935"/>
                    </a:ext>
                  </a:extLst>
                </a:gridCol>
                <a:gridCol w="3081102">
                  <a:extLst>
                    <a:ext uri="{9D8B030D-6E8A-4147-A177-3AD203B41FA5}">
                      <a16:colId xmlns:a16="http://schemas.microsoft.com/office/drawing/2014/main" val="3569868425"/>
                    </a:ext>
                  </a:extLst>
                </a:gridCol>
              </a:tblGrid>
              <a:tr h="725029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ФИО</a:t>
                      </a: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Должность / позиция</a:t>
                      </a: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1416348906"/>
                  </a:ext>
                </a:extLst>
              </a:tr>
              <a:tr h="587724">
                <a:tc>
                  <a:txBody>
                    <a:bodyPr/>
                    <a:lstStyle/>
                    <a:p>
                      <a:pPr marL="685800" lvl="1" indent="-2286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Байбулатов Нурлан 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Председатель сектора по надзору Комитета КСОЗ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2284892359"/>
                  </a:ext>
                </a:extLst>
              </a:tr>
              <a:tr h="435471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Видраско</a:t>
                      </a: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Ливиу</a:t>
                      </a: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Член СКК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1198113579"/>
                  </a:ext>
                </a:extLst>
              </a:tr>
              <a:tr h="465348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Жекшебай</a:t>
                      </a: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кызы</a:t>
                      </a: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Бегайым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Член СКК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4077536788"/>
                  </a:ext>
                </a:extLst>
              </a:tr>
              <a:tr h="362515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100" dirty="0" err="1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Личаню</a:t>
                      </a:r>
                      <a:r>
                        <a:rPr lang="ru-RU" sz="18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Мария</a:t>
                      </a: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Альтернат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1772151038"/>
                  </a:ext>
                </a:extLst>
              </a:tr>
              <a:tr h="503103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Майтиева</a:t>
                      </a: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Венера </a:t>
                      </a:r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Сарыгуловна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Альтернат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2641047279"/>
                  </a:ext>
                </a:extLst>
              </a:tr>
              <a:tr h="161340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Омурбекова</a:t>
                      </a: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Асель</a:t>
                      </a:r>
                    </a:p>
                    <a:p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Сейиткуловна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Альтернат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2238987049"/>
                  </a:ext>
                </a:extLst>
              </a:tr>
              <a:tr h="514465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Нурматов</a:t>
                      </a: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Зуридин</a:t>
                      </a: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Шарипович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Член СКК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4199616177"/>
                  </a:ext>
                </a:extLst>
              </a:tr>
              <a:tr h="552262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Суваналиева Шарипа Мухамеджанова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Секретариат Комитета КСОЗ по ВИЧ и ТБ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3980631911"/>
                  </a:ext>
                </a:extLst>
              </a:tr>
              <a:tr h="367875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Башмакова Лариса 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Эксперт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1986053670"/>
                  </a:ext>
                </a:extLst>
              </a:tr>
              <a:tr h="362515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Эстебесова</a:t>
                      </a:r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Аида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tc>
                  <a:txBody>
                    <a:bodyPr/>
                    <a:lstStyle/>
                    <a:p>
                      <a:r>
                        <a:rPr lang="ru-RU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Эксперт</a:t>
                      </a:r>
                      <a:endParaRPr lang="ru-RU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204" marR="63204" marT="0" marB="0"/>
                </a:tc>
                <a:extLst>
                  <a:ext uri="{0D108BD9-81ED-4DB2-BD59-A6C34878D82A}">
                    <a16:rowId xmlns:a16="http://schemas.microsoft.com/office/drawing/2014/main" val="926744048"/>
                  </a:ext>
                </a:extLst>
              </a:tr>
            </a:tbl>
          </a:graphicData>
        </a:graphic>
      </p:graphicFrame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608F84-69B4-CE70-0887-1097C9D3A1E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91374" y="2461594"/>
            <a:ext cx="4823147" cy="347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260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C40778-9E77-28D0-6A70-687BA7DD6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i="1" dirty="0">
                <a:solidFill>
                  <a:srgbClr val="C00000"/>
                </a:solidFill>
              </a:rPr>
              <a:t>Охват организаций и интервью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44C0A6-5364-4634-BDE7-9CC7289B5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Сайт визиты осуществлялись в трех областях: Баткенской, Иссык-Кульской и Ошской, а также в г. Ош,</a:t>
            </a:r>
          </a:p>
          <a:p>
            <a:r>
              <a:rPr lang="ru-RU" dirty="0"/>
              <a:t> В ходе сайт визитов группа встретилась с представителями областных организаций (</a:t>
            </a:r>
            <a:r>
              <a:rPr lang="ru-RU" dirty="0" err="1"/>
              <a:t>РЦКГВГиВИЧ</a:t>
            </a:r>
            <a:r>
              <a:rPr lang="ru-RU" dirty="0"/>
              <a:t>, центры по борьбе с ТБ). Представителями гражданского сектора, а также с людьми, живущими с ВИЧ и ТБ.</a:t>
            </a:r>
          </a:p>
          <a:p>
            <a:r>
              <a:rPr lang="ru-RU" dirty="0"/>
              <a:t>Были проведены интервью с руководителями, исполнителями, а также клиентами программ</a:t>
            </a:r>
          </a:p>
        </p:txBody>
      </p:sp>
    </p:spTree>
    <p:extLst>
      <p:ext uri="{BB962C8B-B14F-4D97-AF65-F5344CB8AC3E}">
        <p14:creationId xmlns:p14="http://schemas.microsoft.com/office/powerpoint/2010/main" val="2803595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8CC7D-40F3-381B-BFB7-7876444BE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Ограничения и трудности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F735AE-B6B7-B6DA-FA23-BA6F11E4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 было собрать команду для сайт визитов – так как большинство </a:t>
            </a:r>
            <a:r>
              <a:rPr lang="ru-RU" sz="2400" dirty="0"/>
              <a:t>работают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Было недостаточным участие представителей сообществ ЛЖВ и ключевых групп населения в составе мониторинговой группы. </a:t>
            </a:r>
          </a:p>
          <a:p>
            <a:r>
              <a:rPr lang="ru-RU" sz="2400" dirty="0">
                <a:latin typeface="Times New Roman" panose="02020603050405020304" pitchFamily="18" charset="0"/>
                <a:ea typeface="Aptos" panose="020B0004020202020204" pitchFamily="34" charset="0"/>
              </a:rPr>
              <a:t>Не смогли принять участие представители Республиканских организаций – </a:t>
            </a:r>
            <a:r>
              <a:rPr lang="ru-RU" sz="2400" dirty="0" err="1">
                <a:latin typeface="Times New Roman" panose="02020603050405020304" pitchFamily="18" charset="0"/>
                <a:ea typeface="Aptos" panose="020B0004020202020204" pitchFamily="34" charset="0"/>
              </a:rPr>
              <a:t>субреципиенты</a:t>
            </a:r>
            <a:r>
              <a:rPr lang="ru-RU" sz="2400" dirty="0">
                <a:latin typeface="Times New Roman" panose="02020603050405020304" pitchFamily="18" charset="0"/>
                <a:ea typeface="Aptos" panose="020B0004020202020204" pitchFamily="34" charset="0"/>
              </a:rPr>
              <a:t> ГФ</a:t>
            </a:r>
            <a:endParaRPr lang="ru-RU" sz="2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r>
              <a:rPr lang="ru-RU" sz="2400" dirty="0">
                <a:latin typeface="Times New Roman" panose="02020603050405020304" pitchFamily="18" charset="0"/>
              </a:rPr>
              <a:t>НЕ везде удалось охватить клиентов ПТАО из-за графика работы пунктов и выдачи препарата на 5 дней.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47450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5E67A2-2F0E-3F45-9B7B-05EAEC774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Итоги сайт визитов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673162-DED8-8FF3-6730-2E63946C3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Команда в целом справилась со своими задачами</a:t>
            </a:r>
          </a:p>
          <a:p>
            <a:r>
              <a:rPr lang="ru-RU" dirty="0"/>
              <a:t>Подготовлен отчет по ВИЧ и по ТБ</a:t>
            </a:r>
          </a:p>
          <a:p>
            <a:r>
              <a:rPr lang="ru-RU" dirty="0"/>
              <a:t>Итоги были обсуждены на заседании сектора по надзору</a:t>
            </a:r>
          </a:p>
          <a:p>
            <a:r>
              <a:rPr lang="ru-RU" dirty="0"/>
              <a:t>Окончательная версия </a:t>
            </a:r>
            <a:r>
              <a:rPr lang="ru-RU" dirty="0" err="1"/>
              <a:t>дорботана</a:t>
            </a:r>
            <a:r>
              <a:rPr lang="ru-RU" dirty="0"/>
              <a:t> с учетом замечаний и предложений членов сектора и других заинтересованных лиц</a:t>
            </a:r>
          </a:p>
          <a:p>
            <a:r>
              <a:rPr lang="ru-RU" dirty="0"/>
              <a:t>Привлеченные эксперты представят Вам результаты сайт визита</a:t>
            </a:r>
          </a:p>
        </p:txBody>
      </p:sp>
    </p:spTree>
    <p:extLst>
      <p:ext uri="{BB962C8B-B14F-4D97-AF65-F5344CB8AC3E}">
        <p14:creationId xmlns:p14="http://schemas.microsoft.com/office/powerpoint/2010/main" val="1348304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C0B06-1DD7-34AC-6B0B-3254A19693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Благодарю за внимание!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0D1E4C-B89C-4CD4-C602-F643AD6F67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5685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349</Words>
  <Application>Microsoft Macintosh PowerPoint</Application>
  <PresentationFormat>Широкоэкранный</PresentationFormat>
  <Paragraphs>49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Тема Office</vt:lpstr>
      <vt:lpstr>                    Результаты сайт визитов по компонентам ВИЧ и ТБ согласно плану сектора по надзору Комитета КСОЗ по ВИЧ и ТБ по итогам 2024   </vt:lpstr>
      <vt:lpstr>Цель мониторинга</vt:lpstr>
      <vt:lpstr>Состав рабочей группы</vt:lpstr>
      <vt:lpstr>Охват организаций и интервью</vt:lpstr>
      <vt:lpstr>Ограничения и трудности</vt:lpstr>
      <vt:lpstr>Итоги сайт визитов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2025-09-30T07:50:02Z</dcterms:created>
  <dcterms:modified xsi:type="dcterms:W3CDTF">2025-09-30T08:09:03Z</dcterms:modified>
</cp:coreProperties>
</file>