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2"/>
  </p:notesMasterIdLst>
  <p:sldIdLst>
    <p:sldId id="257" r:id="rId2"/>
    <p:sldId id="416" r:id="rId3"/>
    <p:sldId id="362" r:id="rId4"/>
    <p:sldId id="418" r:id="rId5"/>
    <p:sldId id="420" r:id="rId6"/>
    <p:sldId id="421" r:id="rId7"/>
    <p:sldId id="419" r:id="rId8"/>
    <p:sldId id="417" r:id="rId9"/>
    <p:sldId id="422" r:id="rId10"/>
    <p:sldId id="423" r:id="rId11"/>
    <p:sldId id="431" r:id="rId12"/>
    <p:sldId id="424" r:id="rId13"/>
    <p:sldId id="432" r:id="rId14"/>
    <p:sldId id="427" r:id="rId15"/>
    <p:sldId id="429" r:id="rId16"/>
    <p:sldId id="428" r:id="rId17"/>
    <p:sldId id="435" r:id="rId18"/>
    <p:sldId id="430" r:id="rId19"/>
    <p:sldId id="433" r:id="rId20"/>
    <p:sldId id="357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7ECB"/>
    <a:srgbClr val="EA8BE0"/>
    <a:srgbClr val="A060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48"/>
    <p:restoredTop sz="95782"/>
  </p:normalViewPr>
  <p:slideViewPr>
    <p:cSldViewPr snapToGrid="0">
      <p:cViewPr varScale="1">
        <p:scale>
          <a:sx n="107" d="100"/>
          <a:sy n="107" d="100"/>
        </p:scale>
        <p:origin x="176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E58-904D-9807-25F40859CF4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E58-904D-9807-25F40859CF4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Лист1!$B$4:$B$5</c:f>
              <c:strCache>
                <c:ptCount val="2"/>
                <c:pt idx="0">
                  <c:v>Доволен / очень хорошо</c:v>
                </c:pt>
                <c:pt idx="1">
                  <c:v> Недоволен,</c:v>
                </c:pt>
              </c:strCache>
            </c:strRef>
          </c:cat>
          <c:val>
            <c:numRef>
              <c:f>Лист1!$C$4:$C$5</c:f>
              <c:numCache>
                <c:formatCode>General</c:formatCode>
                <c:ptCount val="2"/>
                <c:pt idx="0">
                  <c:v>24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E58-904D-9807-25F40859CF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Лист1!$B$7:$B$10</c:f>
              <c:strCache>
                <c:ptCount val="4"/>
                <c:pt idx="0">
                  <c:v>- Стало лучше</c:v>
                </c:pt>
                <c:pt idx="1">
                  <c:v>- Стало хуже</c:v>
                </c:pt>
                <c:pt idx="2">
                  <c:v>- Не изменилось</c:v>
                </c:pt>
                <c:pt idx="3">
                  <c:v>- Нет ответа</c:v>
                </c:pt>
              </c:strCache>
            </c:strRef>
          </c:cat>
          <c:val>
            <c:numRef>
              <c:f>Лист1!$C$7:$C$10</c:f>
              <c:numCache>
                <c:formatCode>General</c:formatCode>
                <c:ptCount val="4"/>
                <c:pt idx="0">
                  <c:v>17</c:v>
                </c:pt>
                <c:pt idx="1">
                  <c:v>1</c:v>
                </c:pt>
                <c:pt idx="2">
                  <c:v>6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1B-7944-A0E8-27F463C3E2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795490416"/>
        <c:axId val="795463712"/>
      </c:barChart>
      <c:catAx>
        <c:axId val="7954904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95463712"/>
        <c:crosses val="autoZero"/>
        <c:auto val="1"/>
        <c:lblAlgn val="ctr"/>
        <c:lblOffset val="100"/>
        <c:noMultiLvlLbl val="0"/>
      </c:catAx>
      <c:valAx>
        <c:axId val="7954637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954904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09F664-14FA-364D-9687-E7D3B2F874E0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29BC90-D465-3145-A4B7-E531BF98D9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2143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br>
              <a:rPr lang="ru-RU" dirty="0">
                <a:cs typeface="+mn-lt"/>
              </a:rPr>
            </a:br>
            <a:endParaRPr lang="ru-RU" dirty="0">
              <a:cs typeface="Calibri"/>
            </a:endParaRPr>
          </a:p>
          <a:p>
            <a:pPr algn="l" rtl="0"/>
            <a:br>
              <a:rPr lang="ru-RU" dirty="0"/>
            </a:br>
            <a:endParaRPr lang="ru-RU" dirty="0"/>
          </a:p>
          <a:p>
            <a:endParaRPr lang="ru-RU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AC131254-3E2A-413C-B32A-FCE3FE6A85CA}" type="slidenum">
              <a:r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0282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ography and Dot Screen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uides" hidden="1">
            <a:extLst>
              <a:ext uri="{FF2B5EF4-FFF2-40B4-BE49-F238E27FC236}">
                <a16:creationId xmlns:a16="http://schemas.microsoft.com/office/drawing/2014/main" id="{53DE0FE0-6D29-4965-A5CE-ABC21AEA398E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635000" cy="25400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 dirty="0">
              <a:solidFill>
                <a:srgbClr val="FFFFFF"/>
              </a:solidFill>
            </a:endParaRP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5C854EB1-7CCC-45DE-AF0F-E195688CE36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575736" y="0"/>
            <a:ext cx="6616264" cy="6858000"/>
          </a:xfrm>
          <a:custGeom>
            <a:avLst/>
            <a:gdLst>
              <a:gd name="connsiteX0" fmla="*/ 56772 w 6616264"/>
              <a:gd name="connsiteY0" fmla="*/ 6855419 h 6858000"/>
              <a:gd name="connsiteX1" fmla="*/ 69029 w 6616264"/>
              <a:gd name="connsiteY1" fmla="*/ 6858000 h 6858000"/>
              <a:gd name="connsiteX2" fmla="*/ 44514 w 6616264"/>
              <a:gd name="connsiteY2" fmla="*/ 6858000 h 6858000"/>
              <a:gd name="connsiteX3" fmla="*/ 56772 w 6616264"/>
              <a:gd name="connsiteY3" fmla="*/ 6855419 h 6858000"/>
              <a:gd name="connsiteX4" fmla="*/ 629011 w 6616264"/>
              <a:gd name="connsiteY4" fmla="*/ 6807680 h 6858000"/>
              <a:gd name="connsiteX5" fmla="*/ 703848 w 6616264"/>
              <a:gd name="connsiteY5" fmla="*/ 6858000 h 6858000"/>
              <a:gd name="connsiteX6" fmla="*/ 554820 w 6616264"/>
              <a:gd name="connsiteY6" fmla="*/ 6858000 h 6858000"/>
              <a:gd name="connsiteX7" fmla="*/ 629011 w 6616264"/>
              <a:gd name="connsiteY7" fmla="*/ 6807680 h 6858000"/>
              <a:gd name="connsiteX8" fmla="*/ 1201250 w 6616264"/>
              <a:gd name="connsiteY8" fmla="*/ 6737359 h 6858000"/>
              <a:gd name="connsiteX9" fmla="*/ 1348988 w 6616264"/>
              <a:gd name="connsiteY9" fmla="*/ 6858000 h 6858000"/>
              <a:gd name="connsiteX10" fmla="*/ 1053513 w 6616264"/>
              <a:gd name="connsiteY10" fmla="*/ 6858000 h 6858000"/>
              <a:gd name="connsiteX11" fmla="*/ 1201250 w 6616264"/>
              <a:gd name="connsiteY11" fmla="*/ 6737359 h 6858000"/>
              <a:gd name="connsiteX12" fmla="*/ 56772 w 6616264"/>
              <a:gd name="connsiteY12" fmla="*/ 6273504 h 6858000"/>
              <a:gd name="connsiteX13" fmla="*/ 99350 w 6616264"/>
              <a:gd name="connsiteY13" fmla="*/ 6316083 h 6858000"/>
              <a:gd name="connsiteX14" fmla="*/ 56772 w 6616264"/>
              <a:gd name="connsiteY14" fmla="*/ 6358662 h 6858000"/>
              <a:gd name="connsiteX15" fmla="*/ 14192 w 6616264"/>
              <a:gd name="connsiteY15" fmla="*/ 6316083 h 6858000"/>
              <a:gd name="connsiteX16" fmla="*/ 56772 w 6616264"/>
              <a:gd name="connsiteY16" fmla="*/ 6273504 h 6858000"/>
              <a:gd name="connsiteX17" fmla="*/ 629011 w 6616264"/>
              <a:gd name="connsiteY17" fmla="*/ 6216086 h 6858000"/>
              <a:gd name="connsiteX18" fmla="*/ 729008 w 6616264"/>
              <a:gd name="connsiteY18" fmla="*/ 6316082 h 6858000"/>
              <a:gd name="connsiteX19" fmla="*/ 629011 w 6616264"/>
              <a:gd name="connsiteY19" fmla="*/ 6416080 h 6858000"/>
              <a:gd name="connsiteX20" fmla="*/ 529015 w 6616264"/>
              <a:gd name="connsiteY20" fmla="*/ 6316082 h 6858000"/>
              <a:gd name="connsiteX21" fmla="*/ 629011 w 6616264"/>
              <a:gd name="connsiteY21" fmla="*/ 6216086 h 6858000"/>
              <a:gd name="connsiteX22" fmla="*/ 1201251 w 6616264"/>
              <a:gd name="connsiteY22" fmla="*/ 6134799 h 6858000"/>
              <a:gd name="connsiteX23" fmla="*/ 1382536 w 6616264"/>
              <a:gd name="connsiteY23" fmla="*/ 6316083 h 6858000"/>
              <a:gd name="connsiteX24" fmla="*/ 1201251 w 6616264"/>
              <a:gd name="connsiteY24" fmla="*/ 6497367 h 6858000"/>
              <a:gd name="connsiteX25" fmla="*/ 1019967 w 6616264"/>
              <a:gd name="connsiteY25" fmla="*/ 6316083 h 6858000"/>
              <a:gd name="connsiteX26" fmla="*/ 1201251 w 6616264"/>
              <a:gd name="connsiteY26" fmla="*/ 6134799 h 6858000"/>
              <a:gd name="connsiteX27" fmla="*/ 56773 w 6616264"/>
              <a:gd name="connsiteY27" fmla="*/ 5692878 h 6858000"/>
              <a:gd name="connsiteX28" fmla="*/ 107738 w 6616264"/>
              <a:gd name="connsiteY28" fmla="*/ 5743844 h 6858000"/>
              <a:gd name="connsiteX29" fmla="*/ 56773 w 6616264"/>
              <a:gd name="connsiteY29" fmla="*/ 5794810 h 6858000"/>
              <a:gd name="connsiteX30" fmla="*/ 5806 w 6616264"/>
              <a:gd name="connsiteY30" fmla="*/ 5743844 h 6858000"/>
              <a:gd name="connsiteX31" fmla="*/ 56773 w 6616264"/>
              <a:gd name="connsiteY31" fmla="*/ 5692878 h 6858000"/>
              <a:gd name="connsiteX32" fmla="*/ 629011 w 6616264"/>
              <a:gd name="connsiteY32" fmla="*/ 5627718 h 6858000"/>
              <a:gd name="connsiteX33" fmla="*/ 744491 w 6616264"/>
              <a:gd name="connsiteY33" fmla="*/ 5743198 h 6858000"/>
              <a:gd name="connsiteX34" fmla="*/ 629011 w 6616264"/>
              <a:gd name="connsiteY34" fmla="*/ 5858678 h 6858000"/>
              <a:gd name="connsiteX35" fmla="*/ 513532 w 6616264"/>
              <a:gd name="connsiteY35" fmla="*/ 5743198 h 6858000"/>
              <a:gd name="connsiteX36" fmla="*/ 629011 w 6616264"/>
              <a:gd name="connsiteY36" fmla="*/ 5627718 h 6858000"/>
              <a:gd name="connsiteX37" fmla="*/ 1201250 w 6616264"/>
              <a:gd name="connsiteY37" fmla="*/ 5539979 h 6858000"/>
              <a:gd name="connsiteX38" fmla="*/ 1404470 w 6616264"/>
              <a:gd name="connsiteY38" fmla="*/ 5743198 h 6858000"/>
              <a:gd name="connsiteX39" fmla="*/ 1201250 w 6616264"/>
              <a:gd name="connsiteY39" fmla="*/ 5946418 h 6858000"/>
              <a:gd name="connsiteX40" fmla="*/ 998031 w 6616264"/>
              <a:gd name="connsiteY40" fmla="*/ 5743198 h 6858000"/>
              <a:gd name="connsiteX41" fmla="*/ 1201250 w 6616264"/>
              <a:gd name="connsiteY41" fmla="*/ 5539979 h 6858000"/>
              <a:gd name="connsiteX42" fmla="*/ 56772 w 6616264"/>
              <a:gd name="connsiteY42" fmla="*/ 5114187 h 6858000"/>
              <a:gd name="connsiteX43" fmla="*/ 113543 w 6616264"/>
              <a:gd name="connsiteY43" fmla="*/ 5170959 h 6858000"/>
              <a:gd name="connsiteX44" fmla="*/ 56772 w 6616264"/>
              <a:gd name="connsiteY44" fmla="*/ 5227731 h 6858000"/>
              <a:gd name="connsiteX45" fmla="*/ 0 w 6616264"/>
              <a:gd name="connsiteY45" fmla="*/ 5170959 h 6858000"/>
              <a:gd name="connsiteX46" fmla="*/ 56772 w 6616264"/>
              <a:gd name="connsiteY46" fmla="*/ 5114187 h 6858000"/>
              <a:gd name="connsiteX47" fmla="*/ 629011 w 6616264"/>
              <a:gd name="connsiteY47" fmla="*/ 5045802 h 6858000"/>
              <a:gd name="connsiteX48" fmla="*/ 754168 w 6616264"/>
              <a:gd name="connsiteY48" fmla="*/ 5170959 h 6858000"/>
              <a:gd name="connsiteX49" fmla="*/ 629011 w 6616264"/>
              <a:gd name="connsiteY49" fmla="*/ 5296116 h 6858000"/>
              <a:gd name="connsiteX50" fmla="*/ 503854 w 6616264"/>
              <a:gd name="connsiteY50" fmla="*/ 5170959 h 6858000"/>
              <a:gd name="connsiteX51" fmla="*/ 629011 w 6616264"/>
              <a:gd name="connsiteY51" fmla="*/ 5045802 h 6858000"/>
              <a:gd name="connsiteX52" fmla="*/ 1201250 w 6616264"/>
              <a:gd name="connsiteY52" fmla="*/ 4954191 h 6858000"/>
              <a:gd name="connsiteX53" fmla="*/ 1401022 w 6616264"/>
              <a:gd name="connsiteY53" fmla="*/ 5086465 h 6858000"/>
              <a:gd name="connsiteX54" fmla="*/ 1410074 w 6616264"/>
              <a:gd name="connsiteY54" fmla="*/ 5131469 h 6858000"/>
              <a:gd name="connsiteX55" fmla="*/ 1406404 w 6616264"/>
              <a:gd name="connsiteY55" fmla="*/ 5157373 h 6858000"/>
              <a:gd name="connsiteX56" fmla="*/ 1412511 w 6616264"/>
              <a:gd name="connsiteY56" fmla="*/ 5198248 h 6858000"/>
              <a:gd name="connsiteX57" fmla="*/ 1401022 w 6616264"/>
              <a:gd name="connsiteY57" fmla="*/ 5255179 h 6858000"/>
              <a:gd name="connsiteX58" fmla="*/ 1201250 w 6616264"/>
              <a:gd name="connsiteY58" fmla="*/ 5387726 h 6858000"/>
              <a:gd name="connsiteX59" fmla="*/ 984484 w 6616264"/>
              <a:gd name="connsiteY59" fmla="*/ 5170958 h 6858000"/>
              <a:gd name="connsiteX60" fmla="*/ 1201250 w 6616264"/>
              <a:gd name="connsiteY60" fmla="*/ 4954191 h 6858000"/>
              <a:gd name="connsiteX61" fmla="*/ 56772 w 6616264"/>
              <a:gd name="connsiteY61" fmla="*/ 4541947 h 6858000"/>
              <a:gd name="connsiteX62" fmla="*/ 113543 w 6616264"/>
              <a:gd name="connsiteY62" fmla="*/ 4598719 h 6858000"/>
              <a:gd name="connsiteX63" fmla="*/ 56772 w 6616264"/>
              <a:gd name="connsiteY63" fmla="*/ 4655491 h 6858000"/>
              <a:gd name="connsiteX64" fmla="*/ 0 w 6616264"/>
              <a:gd name="connsiteY64" fmla="*/ 4598719 h 6858000"/>
              <a:gd name="connsiteX65" fmla="*/ 56772 w 6616264"/>
              <a:gd name="connsiteY65" fmla="*/ 4541947 h 6858000"/>
              <a:gd name="connsiteX66" fmla="*/ 629011 w 6616264"/>
              <a:gd name="connsiteY66" fmla="*/ 4471627 h 6858000"/>
              <a:gd name="connsiteX67" fmla="*/ 756105 w 6616264"/>
              <a:gd name="connsiteY67" fmla="*/ 4598719 h 6858000"/>
              <a:gd name="connsiteX68" fmla="*/ 629011 w 6616264"/>
              <a:gd name="connsiteY68" fmla="*/ 4725813 h 6858000"/>
              <a:gd name="connsiteX69" fmla="*/ 501919 w 6616264"/>
              <a:gd name="connsiteY69" fmla="*/ 4598719 h 6858000"/>
              <a:gd name="connsiteX70" fmla="*/ 629011 w 6616264"/>
              <a:gd name="connsiteY70" fmla="*/ 4471627 h 6858000"/>
              <a:gd name="connsiteX71" fmla="*/ 1201250 w 6616264"/>
              <a:gd name="connsiteY71" fmla="*/ 4380017 h 6858000"/>
              <a:gd name="connsiteX72" fmla="*/ 1402746 w 6616264"/>
              <a:gd name="connsiteY72" fmla="*/ 4513652 h 6858000"/>
              <a:gd name="connsiteX73" fmla="*/ 1409763 w 6616264"/>
              <a:gd name="connsiteY73" fmla="*/ 4548337 h 6858000"/>
              <a:gd name="connsiteX74" fmla="*/ 1404469 w 6616264"/>
              <a:gd name="connsiteY74" fmla="*/ 4585133 h 6858000"/>
              <a:gd name="connsiteX75" fmla="*/ 1411993 w 6616264"/>
              <a:gd name="connsiteY75" fmla="*/ 4638075 h 6858000"/>
              <a:gd name="connsiteX76" fmla="*/ 1402746 w 6616264"/>
              <a:gd name="connsiteY76" fmla="*/ 4683788 h 6858000"/>
              <a:gd name="connsiteX77" fmla="*/ 1201250 w 6616264"/>
              <a:gd name="connsiteY77" fmla="*/ 4817423 h 6858000"/>
              <a:gd name="connsiteX78" fmla="*/ 982548 w 6616264"/>
              <a:gd name="connsiteY78" fmla="*/ 4598719 h 6858000"/>
              <a:gd name="connsiteX79" fmla="*/ 1201250 w 6616264"/>
              <a:gd name="connsiteY79" fmla="*/ 4380017 h 6858000"/>
              <a:gd name="connsiteX80" fmla="*/ 56772 w 6616264"/>
              <a:gd name="connsiteY80" fmla="*/ 3971644 h 6858000"/>
              <a:gd name="connsiteX81" fmla="*/ 111609 w 6616264"/>
              <a:gd name="connsiteY81" fmla="*/ 4026481 h 6858000"/>
              <a:gd name="connsiteX82" fmla="*/ 56772 w 6616264"/>
              <a:gd name="connsiteY82" fmla="*/ 4081318 h 6858000"/>
              <a:gd name="connsiteX83" fmla="*/ 1935 w 6616264"/>
              <a:gd name="connsiteY83" fmla="*/ 4026481 h 6858000"/>
              <a:gd name="connsiteX84" fmla="*/ 56772 w 6616264"/>
              <a:gd name="connsiteY84" fmla="*/ 3971644 h 6858000"/>
              <a:gd name="connsiteX85" fmla="*/ 629011 w 6616264"/>
              <a:gd name="connsiteY85" fmla="*/ 3905839 h 6858000"/>
              <a:gd name="connsiteX86" fmla="*/ 749008 w 6616264"/>
              <a:gd name="connsiteY86" fmla="*/ 4025835 h 6858000"/>
              <a:gd name="connsiteX87" fmla="*/ 629011 w 6616264"/>
              <a:gd name="connsiteY87" fmla="*/ 4145832 h 6858000"/>
              <a:gd name="connsiteX88" fmla="*/ 509015 w 6616264"/>
              <a:gd name="connsiteY88" fmla="*/ 4025835 h 6858000"/>
              <a:gd name="connsiteX89" fmla="*/ 629011 w 6616264"/>
              <a:gd name="connsiteY89" fmla="*/ 3905839 h 6858000"/>
              <a:gd name="connsiteX90" fmla="*/ 1203892 w 6616264"/>
              <a:gd name="connsiteY90" fmla="*/ 3814492 h 6858000"/>
              <a:gd name="connsiteX91" fmla="*/ 1409012 w 6616264"/>
              <a:gd name="connsiteY91" fmla="*/ 3986118 h 6858000"/>
              <a:gd name="connsiteX92" fmla="*/ 1241229 w 6616264"/>
              <a:gd name="connsiteY92" fmla="*/ 4233929 h 6858000"/>
              <a:gd name="connsiteX93" fmla="*/ 993420 w 6616264"/>
              <a:gd name="connsiteY93" fmla="*/ 4066147 h 6858000"/>
              <a:gd name="connsiteX94" fmla="*/ 1161200 w 6616264"/>
              <a:gd name="connsiteY94" fmla="*/ 3818335 h 6858000"/>
              <a:gd name="connsiteX95" fmla="*/ 1203892 w 6616264"/>
              <a:gd name="connsiteY95" fmla="*/ 3814492 h 6858000"/>
              <a:gd name="connsiteX96" fmla="*/ 56773 w 6616264"/>
              <a:gd name="connsiteY96" fmla="*/ 3404566 h 6858000"/>
              <a:gd name="connsiteX97" fmla="*/ 105802 w 6616264"/>
              <a:gd name="connsiteY97" fmla="*/ 3453597 h 6858000"/>
              <a:gd name="connsiteX98" fmla="*/ 56773 w 6616264"/>
              <a:gd name="connsiteY98" fmla="*/ 3502626 h 6858000"/>
              <a:gd name="connsiteX99" fmla="*/ 7742 w 6616264"/>
              <a:gd name="connsiteY99" fmla="*/ 3453597 h 6858000"/>
              <a:gd name="connsiteX100" fmla="*/ 56773 w 6616264"/>
              <a:gd name="connsiteY100" fmla="*/ 3404566 h 6858000"/>
              <a:gd name="connsiteX101" fmla="*/ 629011 w 6616264"/>
              <a:gd name="connsiteY101" fmla="*/ 3346503 h 6858000"/>
              <a:gd name="connsiteX102" fmla="*/ 736105 w 6616264"/>
              <a:gd name="connsiteY102" fmla="*/ 3453597 h 6858000"/>
              <a:gd name="connsiteX103" fmla="*/ 629011 w 6616264"/>
              <a:gd name="connsiteY103" fmla="*/ 3560690 h 6858000"/>
              <a:gd name="connsiteX104" fmla="*/ 521918 w 6616264"/>
              <a:gd name="connsiteY104" fmla="*/ 3453597 h 6858000"/>
              <a:gd name="connsiteX105" fmla="*/ 629011 w 6616264"/>
              <a:gd name="connsiteY105" fmla="*/ 3346503 h 6858000"/>
              <a:gd name="connsiteX106" fmla="*/ 1202686 w 6616264"/>
              <a:gd name="connsiteY106" fmla="*/ 3262069 h 6858000"/>
              <a:gd name="connsiteX107" fmla="*/ 1378371 w 6616264"/>
              <a:gd name="connsiteY107" fmla="*/ 3380399 h 6858000"/>
              <a:gd name="connsiteX108" fmla="*/ 1274673 w 6616264"/>
              <a:gd name="connsiteY108" fmla="*/ 3630752 h 6858000"/>
              <a:gd name="connsiteX109" fmla="*/ 1024320 w 6616264"/>
              <a:gd name="connsiteY109" fmla="*/ 3527054 h 6858000"/>
              <a:gd name="connsiteX110" fmla="*/ 1128017 w 6616264"/>
              <a:gd name="connsiteY110" fmla="*/ 3276701 h 6858000"/>
              <a:gd name="connsiteX111" fmla="*/ 1202686 w 6616264"/>
              <a:gd name="connsiteY111" fmla="*/ 3262069 h 6858000"/>
              <a:gd name="connsiteX112" fmla="*/ 56772 w 6616264"/>
              <a:gd name="connsiteY112" fmla="*/ 2842649 h 6858000"/>
              <a:gd name="connsiteX113" fmla="*/ 95481 w 6616264"/>
              <a:gd name="connsiteY113" fmla="*/ 2881357 h 6858000"/>
              <a:gd name="connsiteX114" fmla="*/ 56772 w 6616264"/>
              <a:gd name="connsiteY114" fmla="*/ 2920066 h 6858000"/>
              <a:gd name="connsiteX115" fmla="*/ 18064 w 6616264"/>
              <a:gd name="connsiteY115" fmla="*/ 2881357 h 6858000"/>
              <a:gd name="connsiteX116" fmla="*/ 56772 w 6616264"/>
              <a:gd name="connsiteY116" fmla="*/ 2842649 h 6858000"/>
              <a:gd name="connsiteX117" fmla="*/ 629011 w 6616264"/>
              <a:gd name="connsiteY117" fmla="*/ 2794263 h 6858000"/>
              <a:gd name="connsiteX118" fmla="*/ 716105 w 6616264"/>
              <a:gd name="connsiteY118" fmla="*/ 2881357 h 6858000"/>
              <a:gd name="connsiteX119" fmla="*/ 629011 w 6616264"/>
              <a:gd name="connsiteY119" fmla="*/ 2968450 h 6858000"/>
              <a:gd name="connsiteX120" fmla="*/ 541918 w 6616264"/>
              <a:gd name="connsiteY120" fmla="*/ 2881357 h 6858000"/>
              <a:gd name="connsiteX121" fmla="*/ 629011 w 6616264"/>
              <a:gd name="connsiteY121" fmla="*/ 2794263 h 6858000"/>
              <a:gd name="connsiteX122" fmla="*/ 1201251 w 6616264"/>
              <a:gd name="connsiteY122" fmla="*/ 2715555 h 6858000"/>
              <a:gd name="connsiteX123" fmla="*/ 1367053 w 6616264"/>
              <a:gd name="connsiteY123" fmla="*/ 2881357 h 6858000"/>
              <a:gd name="connsiteX124" fmla="*/ 1201251 w 6616264"/>
              <a:gd name="connsiteY124" fmla="*/ 3047158 h 6858000"/>
              <a:gd name="connsiteX125" fmla="*/ 1035450 w 6616264"/>
              <a:gd name="connsiteY125" fmla="*/ 2881357 h 6858000"/>
              <a:gd name="connsiteX126" fmla="*/ 1201251 w 6616264"/>
              <a:gd name="connsiteY126" fmla="*/ 2715555 h 6858000"/>
              <a:gd name="connsiteX127" fmla="*/ 629011 w 6616264"/>
              <a:gd name="connsiteY127" fmla="*/ 2240732 h 6858000"/>
              <a:gd name="connsiteX128" fmla="*/ 696752 w 6616264"/>
              <a:gd name="connsiteY128" fmla="*/ 2308473 h 6858000"/>
              <a:gd name="connsiteX129" fmla="*/ 629011 w 6616264"/>
              <a:gd name="connsiteY129" fmla="*/ 2376214 h 6858000"/>
              <a:gd name="connsiteX130" fmla="*/ 561272 w 6616264"/>
              <a:gd name="connsiteY130" fmla="*/ 2308473 h 6858000"/>
              <a:gd name="connsiteX131" fmla="*/ 629011 w 6616264"/>
              <a:gd name="connsiteY131" fmla="*/ 2240732 h 6858000"/>
              <a:gd name="connsiteX132" fmla="*/ 1201250 w 6616264"/>
              <a:gd name="connsiteY132" fmla="*/ 2176227 h 6858000"/>
              <a:gd name="connsiteX133" fmla="*/ 1333504 w 6616264"/>
              <a:gd name="connsiteY133" fmla="*/ 2308479 h 6858000"/>
              <a:gd name="connsiteX134" fmla="*/ 1201250 w 6616264"/>
              <a:gd name="connsiteY134" fmla="*/ 2440726 h 6858000"/>
              <a:gd name="connsiteX135" fmla="*/ 1068997 w 6616264"/>
              <a:gd name="connsiteY135" fmla="*/ 2308479 h 6858000"/>
              <a:gd name="connsiteX136" fmla="*/ 1201250 w 6616264"/>
              <a:gd name="connsiteY136" fmla="*/ 2176227 h 6858000"/>
              <a:gd name="connsiteX137" fmla="*/ 1773490 w 6616264"/>
              <a:gd name="connsiteY137" fmla="*/ 2088481 h 6858000"/>
              <a:gd name="connsiteX138" fmla="*/ 1976166 w 6616264"/>
              <a:gd name="connsiteY138" fmla="*/ 2222935 h 6858000"/>
              <a:gd name="connsiteX139" fmla="*/ 1987399 w 6616264"/>
              <a:gd name="connsiteY139" fmla="*/ 2278426 h 6858000"/>
              <a:gd name="connsiteX140" fmla="*/ 1985740 w 6616264"/>
              <a:gd name="connsiteY140" fmla="*/ 2294890 h 6858000"/>
              <a:gd name="connsiteX141" fmla="*/ 1989817 w 6616264"/>
              <a:gd name="connsiteY141" fmla="*/ 2326586 h 6858000"/>
              <a:gd name="connsiteX142" fmla="*/ 1976166 w 6616264"/>
              <a:gd name="connsiteY142" fmla="*/ 2394018 h 6858000"/>
              <a:gd name="connsiteX143" fmla="*/ 1773490 w 6616264"/>
              <a:gd name="connsiteY143" fmla="*/ 2528464 h 6858000"/>
              <a:gd name="connsiteX144" fmla="*/ 1553498 w 6616264"/>
              <a:gd name="connsiteY144" fmla="*/ 2308473 h 6858000"/>
              <a:gd name="connsiteX145" fmla="*/ 1773490 w 6616264"/>
              <a:gd name="connsiteY145" fmla="*/ 2088481 h 6858000"/>
              <a:gd name="connsiteX146" fmla="*/ 629011 w 6616264"/>
              <a:gd name="connsiteY146" fmla="*/ 1688493 h 6858000"/>
              <a:gd name="connsiteX147" fmla="*/ 676752 w 6616264"/>
              <a:gd name="connsiteY147" fmla="*/ 1736234 h 6858000"/>
              <a:gd name="connsiteX148" fmla="*/ 629011 w 6616264"/>
              <a:gd name="connsiteY148" fmla="*/ 1783975 h 6858000"/>
              <a:gd name="connsiteX149" fmla="*/ 581271 w 6616264"/>
              <a:gd name="connsiteY149" fmla="*/ 1736234 h 6858000"/>
              <a:gd name="connsiteX150" fmla="*/ 629011 w 6616264"/>
              <a:gd name="connsiteY150" fmla="*/ 1688493 h 6858000"/>
              <a:gd name="connsiteX151" fmla="*/ 1201250 w 6616264"/>
              <a:gd name="connsiteY151" fmla="*/ 1639465 h 6858000"/>
              <a:gd name="connsiteX152" fmla="*/ 1298022 w 6616264"/>
              <a:gd name="connsiteY152" fmla="*/ 1736237 h 6858000"/>
              <a:gd name="connsiteX153" fmla="*/ 1201250 w 6616264"/>
              <a:gd name="connsiteY153" fmla="*/ 1833008 h 6858000"/>
              <a:gd name="connsiteX154" fmla="*/ 1104480 w 6616264"/>
              <a:gd name="connsiteY154" fmla="*/ 1736237 h 6858000"/>
              <a:gd name="connsiteX155" fmla="*/ 1201250 w 6616264"/>
              <a:gd name="connsiteY155" fmla="*/ 1639465 h 6858000"/>
              <a:gd name="connsiteX156" fmla="*/ 1741933 w 6616264"/>
              <a:gd name="connsiteY156" fmla="*/ 1572389 h 6858000"/>
              <a:gd name="connsiteX157" fmla="*/ 1937614 w 6616264"/>
              <a:gd name="connsiteY157" fmla="*/ 1704875 h 6858000"/>
              <a:gd name="connsiteX158" fmla="*/ 1805127 w 6616264"/>
              <a:gd name="connsiteY158" fmla="*/ 1900555 h 6858000"/>
              <a:gd name="connsiteX159" fmla="*/ 1609447 w 6616264"/>
              <a:gd name="connsiteY159" fmla="*/ 1768068 h 6858000"/>
              <a:gd name="connsiteX160" fmla="*/ 1741933 w 6616264"/>
              <a:gd name="connsiteY160" fmla="*/ 1572389 h 6858000"/>
              <a:gd name="connsiteX161" fmla="*/ 1189474 w 6616264"/>
              <a:gd name="connsiteY161" fmla="*/ 1102707 h 6858000"/>
              <a:gd name="connsiteX162" fmla="*/ 1262761 w 6616264"/>
              <a:gd name="connsiteY162" fmla="*/ 1152327 h 6858000"/>
              <a:gd name="connsiteX163" fmla="*/ 1213141 w 6616264"/>
              <a:gd name="connsiteY163" fmla="*/ 1225613 h 6858000"/>
              <a:gd name="connsiteX164" fmla="*/ 1139856 w 6616264"/>
              <a:gd name="connsiteY164" fmla="*/ 1175994 h 6858000"/>
              <a:gd name="connsiteX165" fmla="*/ 1189474 w 6616264"/>
              <a:gd name="connsiteY165" fmla="*/ 1102707 h 6858000"/>
              <a:gd name="connsiteX166" fmla="*/ 1773490 w 6616264"/>
              <a:gd name="connsiteY166" fmla="*/ 1043355 h 6858000"/>
              <a:gd name="connsiteX167" fmla="*/ 1894132 w 6616264"/>
              <a:gd name="connsiteY167" fmla="*/ 1163996 h 6858000"/>
              <a:gd name="connsiteX168" fmla="*/ 1773490 w 6616264"/>
              <a:gd name="connsiteY168" fmla="*/ 1284638 h 6858000"/>
              <a:gd name="connsiteX169" fmla="*/ 1652849 w 6616264"/>
              <a:gd name="connsiteY169" fmla="*/ 1163996 h 6858000"/>
              <a:gd name="connsiteX170" fmla="*/ 1773490 w 6616264"/>
              <a:gd name="connsiteY170" fmla="*/ 1043355 h 6858000"/>
              <a:gd name="connsiteX171" fmla="*/ 2346375 w 6616264"/>
              <a:gd name="connsiteY171" fmla="*/ 973034 h 6858000"/>
              <a:gd name="connsiteX172" fmla="*/ 2537335 w 6616264"/>
              <a:gd name="connsiteY172" fmla="*/ 1163996 h 6858000"/>
              <a:gd name="connsiteX173" fmla="*/ 2346375 w 6616264"/>
              <a:gd name="connsiteY173" fmla="*/ 1354957 h 6858000"/>
              <a:gd name="connsiteX174" fmla="*/ 2155413 w 6616264"/>
              <a:gd name="connsiteY174" fmla="*/ 1163996 h 6858000"/>
              <a:gd name="connsiteX175" fmla="*/ 2346375 w 6616264"/>
              <a:gd name="connsiteY175" fmla="*/ 973034 h 6858000"/>
              <a:gd name="connsiteX176" fmla="*/ 1201251 w 6616264"/>
              <a:gd name="connsiteY176" fmla="*/ 554986 h 6858000"/>
              <a:gd name="connsiteX177" fmla="*/ 1238024 w 6616264"/>
              <a:gd name="connsiteY177" fmla="*/ 591758 h 6858000"/>
              <a:gd name="connsiteX178" fmla="*/ 1201251 w 6616264"/>
              <a:gd name="connsiteY178" fmla="*/ 628531 h 6858000"/>
              <a:gd name="connsiteX179" fmla="*/ 1164478 w 6616264"/>
              <a:gd name="connsiteY179" fmla="*/ 591758 h 6858000"/>
              <a:gd name="connsiteX180" fmla="*/ 1201251 w 6616264"/>
              <a:gd name="connsiteY180" fmla="*/ 554986 h 6858000"/>
              <a:gd name="connsiteX181" fmla="*/ 1773490 w 6616264"/>
              <a:gd name="connsiteY181" fmla="*/ 516275 h 6858000"/>
              <a:gd name="connsiteX182" fmla="*/ 1848972 w 6616264"/>
              <a:gd name="connsiteY182" fmla="*/ 591757 h 6858000"/>
              <a:gd name="connsiteX183" fmla="*/ 1773490 w 6616264"/>
              <a:gd name="connsiteY183" fmla="*/ 667238 h 6858000"/>
              <a:gd name="connsiteX184" fmla="*/ 1698009 w 6616264"/>
              <a:gd name="connsiteY184" fmla="*/ 591757 h 6858000"/>
              <a:gd name="connsiteX185" fmla="*/ 1773490 w 6616264"/>
              <a:gd name="connsiteY185" fmla="*/ 516275 h 6858000"/>
              <a:gd name="connsiteX186" fmla="*/ 2346375 w 6616264"/>
              <a:gd name="connsiteY186" fmla="*/ 462084 h 6858000"/>
              <a:gd name="connsiteX187" fmla="*/ 2476048 w 6616264"/>
              <a:gd name="connsiteY187" fmla="*/ 591757 h 6858000"/>
              <a:gd name="connsiteX188" fmla="*/ 2346375 w 6616264"/>
              <a:gd name="connsiteY188" fmla="*/ 721429 h 6858000"/>
              <a:gd name="connsiteX189" fmla="*/ 2216701 w 6616264"/>
              <a:gd name="connsiteY189" fmla="*/ 591757 h 6858000"/>
              <a:gd name="connsiteX190" fmla="*/ 2346375 w 6616264"/>
              <a:gd name="connsiteY190" fmla="*/ 462084 h 6858000"/>
              <a:gd name="connsiteX191" fmla="*/ 2918614 w 6616264"/>
              <a:gd name="connsiteY191" fmla="*/ 395638 h 6858000"/>
              <a:gd name="connsiteX192" fmla="*/ 3114092 w 6616264"/>
              <a:gd name="connsiteY192" fmla="*/ 591115 h 6858000"/>
              <a:gd name="connsiteX193" fmla="*/ 2918614 w 6616264"/>
              <a:gd name="connsiteY193" fmla="*/ 786593 h 6858000"/>
              <a:gd name="connsiteX194" fmla="*/ 2723137 w 6616264"/>
              <a:gd name="connsiteY194" fmla="*/ 591115 h 6858000"/>
              <a:gd name="connsiteX195" fmla="*/ 2918614 w 6616264"/>
              <a:gd name="connsiteY195" fmla="*/ 395638 h 6858000"/>
              <a:gd name="connsiteX196" fmla="*/ 4310582 w 6616264"/>
              <a:gd name="connsiteY196" fmla="*/ 0 h 6858000"/>
              <a:gd name="connsiteX197" fmla="*/ 6616264 w 6616264"/>
              <a:gd name="connsiteY197" fmla="*/ 0 h 6858000"/>
              <a:gd name="connsiteX198" fmla="*/ 6616264 w 6616264"/>
              <a:gd name="connsiteY198" fmla="*/ 6845058 h 6858000"/>
              <a:gd name="connsiteX199" fmla="*/ 1487047 w 6616264"/>
              <a:gd name="connsiteY199" fmla="*/ 6845058 h 6858000"/>
              <a:gd name="connsiteX200" fmla="*/ 1727039 w 6616264"/>
              <a:gd name="connsiteY200" fmla="*/ 6632807 h 6858000"/>
              <a:gd name="connsiteX201" fmla="*/ 1965741 w 6616264"/>
              <a:gd name="connsiteY201" fmla="*/ 6834091 h 6858000"/>
              <a:gd name="connsiteX202" fmla="*/ 2090254 w 6616264"/>
              <a:gd name="connsiteY202" fmla="*/ 6611518 h 6858000"/>
              <a:gd name="connsiteX203" fmla="*/ 1960580 w 6616264"/>
              <a:gd name="connsiteY203" fmla="*/ 6459265 h 6858000"/>
              <a:gd name="connsiteX204" fmla="*/ 1727039 w 6616264"/>
              <a:gd name="connsiteY204" fmla="*/ 6583777 h 6858000"/>
              <a:gd name="connsiteX205" fmla="*/ 1445758 w 6616264"/>
              <a:gd name="connsiteY205" fmla="*/ 6302496 h 6858000"/>
              <a:gd name="connsiteX206" fmla="*/ 1658654 w 6616264"/>
              <a:gd name="connsiteY206" fmla="*/ 6029602 h 6858000"/>
              <a:gd name="connsiteX207" fmla="*/ 1419307 w 6616264"/>
              <a:gd name="connsiteY207" fmla="*/ 5729611 h 6858000"/>
              <a:gd name="connsiteX208" fmla="*/ 1598012 w 6616264"/>
              <a:gd name="connsiteY208" fmla="*/ 5450911 h 6858000"/>
              <a:gd name="connsiteX209" fmla="*/ 1420467 w 6616264"/>
              <a:gd name="connsiteY209" fmla="*/ 5251502 h 6858000"/>
              <a:gd name="connsiteX210" fmla="*/ 1412511 w 6616264"/>
              <a:gd name="connsiteY210" fmla="*/ 5198248 h 6858000"/>
              <a:gd name="connsiteX211" fmla="*/ 1418018 w 6616264"/>
              <a:gd name="connsiteY211" fmla="*/ 5170958 h 6858000"/>
              <a:gd name="connsiteX212" fmla="*/ 1410074 w 6616264"/>
              <a:gd name="connsiteY212" fmla="*/ 5131469 h 6858000"/>
              <a:gd name="connsiteX213" fmla="*/ 1419106 w 6616264"/>
              <a:gd name="connsiteY213" fmla="*/ 5067728 h 6858000"/>
              <a:gd name="connsiteX214" fmla="*/ 1580592 w 6616264"/>
              <a:gd name="connsiteY214" fmla="*/ 4872220 h 6858000"/>
              <a:gd name="connsiteX215" fmla="*/ 1417291 w 6616264"/>
              <a:gd name="connsiteY215" fmla="*/ 4675352 h 6858000"/>
              <a:gd name="connsiteX216" fmla="*/ 1411993 w 6616264"/>
              <a:gd name="connsiteY216" fmla="*/ 4638075 h 6858000"/>
              <a:gd name="connsiteX217" fmla="*/ 1419954 w 6616264"/>
              <a:gd name="connsiteY217" fmla="*/ 4598719 h 6858000"/>
              <a:gd name="connsiteX218" fmla="*/ 1409763 w 6616264"/>
              <a:gd name="connsiteY218" fmla="*/ 4548337 h 6858000"/>
              <a:gd name="connsiteX219" fmla="*/ 1417623 w 6616264"/>
              <a:gd name="connsiteY219" fmla="*/ 4493695 h 6858000"/>
              <a:gd name="connsiteX220" fmla="*/ 1584463 w 6616264"/>
              <a:gd name="connsiteY220" fmla="*/ 4295465 h 6858000"/>
              <a:gd name="connsiteX221" fmla="*/ 1410276 w 6616264"/>
              <a:gd name="connsiteY221" fmla="*/ 4012249 h 6858000"/>
              <a:gd name="connsiteX222" fmla="*/ 1619945 w 6616264"/>
              <a:gd name="connsiteY222" fmla="*/ 3714194 h 6858000"/>
              <a:gd name="connsiteX223" fmla="*/ 1432210 w 6616264"/>
              <a:gd name="connsiteY223" fmla="*/ 3440009 h 6858000"/>
              <a:gd name="connsiteX224" fmla="*/ 1727039 w 6616264"/>
              <a:gd name="connsiteY224" fmla="*/ 3145180 h 6858000"/>
              <a:gd name="connsiteX225" fmla="*/ 1959290 w 6616264"/>
              <a:gd name="connsiteY225" fmla="*/ 3259370 h 6858000"/>
              <a:gd name="connsiteX226" fmla="*/ 2066382 w 6616264"/>
              <a:gd name="connsiteY226" fmla="*/ 3133568 h 6858000"/>
              <a:gd name="connsiteX227" fmla="*/ 1963805 w 6616264"/>
              <a:gd name="connsiteY227" fmla="*/ 2980025 h 6858000"/>
              <a:gd name="connsiteX228" fmla="*/ 1726393 w 6616264"/>
              <a:gd name="connsiteY228" fmla="*/ 3129696 h 6858000"/>
              <a:gd name="connsiteX229" fmla="*/ 1463822 w 6616264"/>
              <a:gd name="connsiteY229" fmla="*/ 2867125 h 6858000"/>
              <a:gd name="connsiteX230" fmla="*/ 1726393 w 6616264"/>
              <a:gd name="connsiteY230" fmla="*/ 2604553 h 6858000"/>
              <a:gd name="connsiteX231" fmla="*/ 1963805 w 6616264"/>
              <a:gd name="connsiteY231" fmla="*/ 2754226 h 6858000"/>
              <a:gd name="connsiteX232" fmla="*/ 2128316 w 6616264"/>
              <a:gd name="connsiteY232" fmla="*/ 2557458 h 6858000"/>
              <a:gd name="connsiteX233" fmla="*/ 1995952 w 6616264"/>
              <a:gd name="connsiteY233" fmla="*/ 2374289 h 6858000"/>
              <a:gd name="connsiteX234" fmla="*/ 1989817 w 6616264"/>
              <a:gd name="connsiteY234" fmla="*/ 2326586 h 6858000"/>
              <a:gd name="connsiteX235" fmla="*/ 1993483 w 6616264"/>
              <a:gd name="connsiteY235" fmla="*/ 2308473 h 6858000"/>
              <a:gd name="connsiteX236" fmla="*/ 1987399 w 6616264"/>
              <a:gd name="connsiteY236" fmla="*/ 2278426 h 6858000"/>
              <a:gd name="connsiteX237" fmla="*/ 1992121 w 6616264"/>
              <a:gd name="connsiteY237" fmla="*/ 2231592 h 6858000"/>
              <a:gd name="connsiteX238" fmla="*/ 2299279 w 6616264"/>
              <a:gd name="connsiteY238" fmla="*/ 1981352 h 6858000"/>
              <a:gd name="connsiteX239" fmla="*/ 2538626 w 6616264"/>
              <a:gd name="connsiteY239" fmla="*/ 2092962 h 6858000"/>
              <a:gd name="connsiteX240" fmla="*/ 2647654 w 6616264"/>
              <a:gd name="connsiteY240" fmla="*/ 1976190 h 6858000"/>
              <a:gd name="connsiteX241" fmla="*/ 2542496 w 6616264"/>
              <a:gd name="connsiteY241" fmla="*/ 1803293 h 6858000"/>
              <a:gd name="connsiteX242" fmla="*/ 2298633 w 6616264"/>
              <a:gd name="connsiteY242" fmla="*/ 1979417 h 6858000"/>
              <a:gd name="connsiteX243" fmla="*/ 2041223 w 6616264"/>
              <a:gd name="connsiteY243" fmla="*/ 1722003 h 6858000"/>
              <a:gd name="connsiteX244" fmla="*/ 2298633 w 6616264"/>
              <a:gd name="connsiteY244" fmla="*/ 1464593 h 6858000"/>
              <a:gd name="connsiteX245" fmla="*/ 2542496 w 6616264"/>
              <a:gd name="connsiteY245" fmla="*/ 1640718 h 6858000"/>
              <a:gd name="connsiteX246" fmla="*/ 2760554 w 6616264"/>
              <a:gd name="connsiteY246" fmla="*/ 1402016 h 6858000"/>
              <a:gd name="connsiteX247" fmla="*/ 2595399 w 6616264"/>
              <a:gd name="connsiteY247" fmla="*/ 1149118 h 6858000"/>
              <a:gd name="connsiteX248" fmla="*/ 2871517 w 6616264"/>
              <a:gd name="connsiteY248" fmla="*/ 872997 h 6858000"/>
              <a:gd name="connsiteX249" fmla="*/ 3123122 w 6616264"/>
              <a:gd name="connsiteY249" fmla="*/ 1035574 h 6858000"/>
              <a:gd name="connsiteX250" fmla="*/ 3348276 w 6616264"/>
              <a:gd name="connsiteY250" fmla="*/ 822035 h 6858000"/>
              <a:gd name="connsiteX251" fmla="*/ 3179894 w 6616264"/>
              <a:gd name="connsiteY251" fmla="*/ 576235 h 6858000"/>
              <a:gd name="connsiteX252" fmla="*/ 3443756 w 6616264"/>
              <a:gd name="connsiteY252" fmla="*/ 312373 h 6858000"/>
              <a:gd name="connsiteX253" fmla="*/ 3699877 w 6616264"/>
              <a:gd name="connsiteY253" fmla="*/ 514303 h 6858000"/>
              <a:gd name="connsiteX254" fmla="*/ 4015996 w 6616264"/>
              <a:gd name="connsiteY254" fmla="*/ 254311 h 6858000"/>
              <a:gd name="connsiteX255" fmla="*/ 4275343 w 6616264"/>
              <a:gd name="connsiteY255" fmla="*/ 385274 h 6858000"/>
              <a:gd name="connsiteX256" fmla="*/ 4441788 w 6616264"/>
              <a:gd name="connsiteY256" fmla="*/ 240118 h 6858000"/>
              <a:gd name="connsiteX257" fmla="*/ 4310179 w 6616264"/>
              <a:gd name="connsiteY257" fmla="*/ 3997 h 6858000"/>
              <a:gd name="connsiteX258" fmla="*/ 3836709 w 6616264"/>
              <a:gd name="connsiteY258" fmla="*/ 0 h 6858000"/>
              <a:gd name="connsiteX259" fmla="*/ 4290765 w 6616264"/>
              <a:gd name="connsiteY259" fmla="*/ 0 h 6858000"/>
              <a:gd name="connsiteX260" fmla="*/ 4294697 w 6616264"/>
              <a:gd name="connsiteY260" fmla="*/ 19521 h 6858000"/>
              <a:gd name="connsiteX261" fmla="*/ 4063738 w 6616264"/>
              <a:gd name="connsiteY261" fmla="*/ 250481 h 6858000"/>
              <a:gd name="connsiteX262" fmla="*/ 3832777 w 6616264"/>
              <a:gd name="connsiteY262" fmla="*/ 19521 h 6858000"/>
              <a:gd name="connsiteX263" fmla="*/ 3315960 w 6616264"/>
              <a:gd name="connsiteY263" fmla="*/ 0 h 6858000"/>
              <a:gd name="connsiteX264" fmla="*/ 3665746 w 6616264"/>
              <a:gd name="connsiteY264" fmla="*/ 0 h 6858000"/>
              <a:gd name="connsiteX265" fmla="*/ 3669557 w 6616264"/>
              <a:gd name="connsiteY265" fmla="*/ 18877 h 6858000"/>
              <a:gd name="connsiteX266" fmla="*/ 3490853 w 6616264"/>
              <a:gd name="connsiteY266" fmla="*/ 197580 h 6858000"/>
              <a:gd name="connsiteX267" fmla="*/ 3312149 w 6616264"/>
              <a:gd name="connsiteY267" fmla="*/ 18877 h 6858000"/>
              <a:gd name="connsiteX268" fmla="*/ 2797406 w 6616264"/>
              <a:gd name="connsiteY268" fmla="*/ 0 h 6858000"/>
              <a:gd name="connsiteX269" fmla="*/ 3039822 w 6616264"/>
              <a:gd name="connsiteY269" fmla="*/ 0 h 6858000"/>
              <a:gd name="connsiteX270" fmla="*/ 3043771 w 6616264"/>
              <a:gd name="connsiteY270" fmla="*/ 19521 h 6858000"/>
              <a:gd name="connsiteX271" fmla="*/ 2918614 w 6616264"/>
              <a:gd name="connsiteY271" fmla="*/ 144678 h 6858000"/>
              <a:gd name="connsiteX272" fmla="*/ 2793456 w 6616264"/>
              <a:gd name="connsiteY272" fmla="*/ 19521 h 6858000"/>
              <a:gd name="connsiteX273" fmla="*/ 2274893 w 6616264"/>
              <a:gd name="connsiteY273" fmla="*/ 0 h 6858000"/>
              <a:gd name="connsiteX274" fmla="*/ 2417855 w 6616264"/>
              <a:gd name="connsiteY274" fmla="*/ 0 h 6858000"/>
              <a:gd name="connsiteX275" fmla="*/ 2421856 w 6616264"/>
              <a:gd name="connsiteY275" fmla="*/ 19518 h 6858000"/>
              <a:gd name="connsiteX276" fmla="*/ 2346375 w 6616264"/>
              <a:gd name="connsiteY276" fmla="*/ 94999 h 6858000"/>
              <a:gd name="connsiteX277" fmla="*/ 2270893 w 6616264"/>
              <a:gd name="connsiteY277" fmla="*/ 19518 h 6858000"/>
              <a:gd name="connsiteX278" fmla="*/ 1740884 w 6616264"/>
              <a:gd name="connsiteY278" fmla="*/ 0 h 6858000"/>
              <a:gd name="connsiteX279" fmla="*/ 1806098 w 6616264"/>
              <a:gd name="connsiteY279" fmla="*/ 0 h 6858000"/>
              <a:gd name="connsiteX280" fmla="*/ 1814136 w 6616264"/>
              <a:gd name="connsiteY280" fmla="*/ 19519 h 6858000"/>
              <a:gd name="connsiteX281" fmla="*/ 1773490 w 6616264"/>
              <a:gd name="connsiteY281" fmla="*/ 60163 h 6858000"/>
              <a:gd name="connsiteX282" fmla="*/ 1732847 w 6616264"/>
              <a:gd name="connsiteY282" fmla="*/ 1951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</a:cxnLst>
            <a:rect l="l" t="t" r="r" b="b"/>
            <a:pathLst>
              <a:path w="6616264" h="6858000">
                <a:moveTo>
                  <a:pt x="56772" y="6855419"/>
                </a:moveTo>
                <a:cubicBezTo>
                  <a:pt x="61288" y="6855419"/>
                  <a:pt x="65160" y="6856710"/>
                  <a:pt x="69029" y="6858000"/>
                </a:cubicBezTo>
                <a:lnTo>
                  <a:pt x="44514" y="6858000"/>
                </a:lnTo>
                <a:cubicBezTo>
                  <a:pt x="47740" y="6856710"/>
                  <a:pt x="52255" y="6856064"/>
                  <a:pt x="56772" y="6855419"/>
                </a:cubicBezTo>
                <a:close/>
                <a:moveTo>
                  <a:pt x="629011" y="6807680"/>
                </a:moveTo>
                <a:cubicBezTo>
                  <a:pt x="662559" y="6807680"/>
                  <a:pt x="691590" y="6828969"/>
                  <a:pt x="703848" y="6858000"/>
                </a:cubicBezTo>
                <a:lnTo>
                  <a:pt x="554820" y="6858000"/>
                </a:lnTo>
                <a:cubicBezTo>
                  <a:pt x="566433" y="6828324"/>
                  <a:pt x="595464" y="6807680"/>
                  <a:pt x="629011" y="6807680"/>
                </a:cubicBezTo>
                <a:close/>
                <a:moveTo>
                  <a:pt x="1201250" y="6737359"/>
                </a:moveTo>
                <a:cubicBezTo>
                  <a:pt x="1274151" y="6737359"/>
                  <a:pt x="1335439" y="6789614"/>
                  <a:pt x="1348988" y="6858000"/>
                </a:cubicBezTo>
                <a:lnTo>
                  <a:pt x="1053513" y="6858000"/>
                </a:lnTo>
                <a:cubicBezTo>
                  <a:pt x="1067706" y="6788970"/>
                  <a:pt x="1128349" y="6737359"/>
                  <a:pt x="1201250" y="6737359"/>
                </a:cubicBezTo>
                <a:close/>
                <a:moveTo>
                  <a:pt x="56772" y="6273504"/>
                </a:moveTo>
                <a:cubicBezTo>
                  <a:pt x="79998" y="6273504"/>
                  <a:pt x="99350" y="6292214"/>
                  <a:pt x="99350" y="6316083"/>
                </a:cubicBezTo>
                <a:cubicBezTo>
                  <a:pt x="99350" y="6339308"/>
                  <a:pt x="80642" y="6358662"/>
                  <a:pt x="56772" y="6358662"/>
                </a:cubicBezTo>
                <a:cubicBezTo>
                  <a:pt x="33547" y="6358662"/>
                  <a:pt x="14192" y="6339954"/>
                  <a:pt x="14192" y="6316083"/>
                </a:cubicBezTo>
                <a:cubicBezTo>
                  <a:pt x="14192" y="6292859"/>
                  <a:pt x="32902" y="6273504"/>
                  <a:pt x="56772" y="6273504"/>
                </a:cubicBezTo>
                <a:close/>
                <a:moveTo>
                  <a:pt x="629011" y="6216086"/>
                </a:moveTo>
                <a:cubicBezTo>
                  <a:pt x="684494" y="6216086"/>
                  <a:pt x="729008" y="6260600"/>
                  <a:pt x="729008" y="6316082"/>
                </a:cubicBezTo>
                <a:cubicBezTo>
                  <a:pt x="729008" y="6371564"/>
                  <a:pt x="684494" y="6416080"/>
                  <a:pt x="629011" y="6416080"/>
                </a:cubicBezTo>
                <a:cubicBezTo>
                  <a:pt x="573530" y="6416080"/>
                  <a:pt x="529015" y="6371564"/>
                  <a:pt x="529015" y="6316082"/>
                </a:cubicBezTo>
                <a:cubicBezTo>
                  <a:pt x="529015" y="6260600"/>
                  <a:pt x="573530" y="6216086"/>
                  <a:pt x="629011" y="6216086"/>
                </a:cubicBezTo>
                <a:close/>
                <a:moveTo>
                  <a:pt x="1201251" y="6134799"/>
                </a:moveTo>
                <a:cubicBezTo>
                  <a:pt x="1301248" y="6134799"/>
                  <a:pt x="1382536" y="6216086"/>
                  <a:pt x="1382536" y="6316083"/>
                </a:cubicBezTo>
                <a:cubicBezTo>
                  <a:pt x="1382536" y="6416080"/>
                  <a:pt x="1301248" y="6497367"/>
                  <a:pt x="1201251" y="6497367"/>
                </a:cubicBezTo>
                <a:cubicBezTo>
                  <a:pt x="1101255" y="6497367"/>
                  <a:pt x="1019967" y="6416080"/>
                  <a:pt x="1019967" y="6316083"/>
                </a:cubicBezTo>
                <a:cubicBezTo>
                  <a:pt x="1019967" y="6216086"/>
                  <a:pt x="1101255" y="6134799"/>
                  <a:pt x="1201251" y="6134799"/>
                </a:cubicBezTo>
                <a:close/>
                <a:moveTo>
                  <a:pt x="56773" y="5692878"/>
                </a:moveTo>
                <a:cubicBezTo>
                  <a:pt x="84514" y="5692878"/>
                  <a:pt x="107093" y="5715457"/>
                  <a:pt x="107738" y="5743844"/>
                </a:cubicBezTo>
                <a:cubicBezTo>
                  <a:pt x="107738" y="5772231"/>
                  <a:pt x="85159" y="5794810"/>
                  <a:pt x="56773" y="5794810"/>
                </a:cubicBezTo>
                <a:cubicBezTo>
                  <a:pt x="28385" y="5794810"/>
                  <a:pt x="5806" y="5772231"/>
                  <a:pt x="5806" y="5743844"/>
                </a:cubicBezTo>
                <a:cubicBezTo>
                  <a:pt x="5806" y="5715457"/>
                  <a:pt x="28385" y="5692878"/>
                  <a:pt x="56773" y="5692878"/>
                </a:cubicBezTo>
                <a:close/>
                <a:moveTo>
                  <a:pt x="629011" y="5627718"/>
                </a:moveTo>
                <a:cubicBezTo>
                  <a:pt x="692881" y="5627718"/>
                  <a:pt x="744491" y="5679330"/>
                  <a:pt x="744491" y="5743198"/>
                </a:cubicBezTo>
                <a:cubicBezTo>
                  <a:pt x="744491" y="5807067"/>
                  <a:pt x="692881" y="5858678"/>
                  <a:pt x="629011" y="5858678"/>
                </a:cubicBezTo>
                <a:cubicBezTo>
                  <a:pt x="565143" y="5858678"/>
                  <a:pt x="513532" y="5807067"/>
                  <a:pt x="513532" y="5743198"/>
                </a:cubicBezTo>
                <a:cubicBezTo>
                  <a:pt x="513532" y="5679330"/>
                  <a:pt x="565143" y="5627718"/>
                  <a:pt x="629011" y="5627718"/>
                </a:cubicBezTo>
                <a:close/>
                <a:moveTo>
                  <a:pt x="1201250" y="5539979"/>
                </a:moveTo>
                <a:cubicBezTo>
                  <a:pt x="1313506" y="5539979"/>
                  <a:pt x="1404470" y="5630944"/>
                  <a:pt x="1404470" y="5743198"/>
                </a:cubicBezTo>
                <a:cubicBezTo>
                  <a:pt x="1404470" y="5855452"/>
                  <a:pt x="1313506" y="5946418"/>
                  <a:pt x="1201250" y="5946418"/>
                </a:cubicBezTo>
                <a:cubicBezTo>
                  <a:pt x="1088996" y="5946418"/>
                  <a:pt x="998031" y="5855452"/>
                  <a:pt x="998031" y="5743198"/>
                </a:cubicBezTo>
                <a:cubicBezTo>
                  <a:pt x="998031" y="5630944"/>
                  <a:pt x="1088996" y="5539979"/>
                  <a:pt x="1201250" y="5539979"/>
                </a:cubicBezTo>
                <a:close/>
                <a:moveTo>
                  <a:pt x="56772" y="5114187"/>
                </a:moveTo>
                <a:cubicBezTo>
                  <a:pt x="87739" y="5114187"/>
                  <a:pt x="113543" y="5139347"/>
                  <a:pt x="113543" y="5170959"/>
                </a:cubicBezTo>
                <a:cubicBezTo>
                  <a:pt x="113543" y="5201926"/>
                  <a:pt x="88383" y="5227731"/>
                  <a:pt x="56772" y="5227731"/>
                </a:cubicBezTo>
                <a:cubicBezTo>
                  <a:pt x="25805" y="5227731"/>
                  <a:pt x="0" y="5202571"/>
                  <a:pt x="0" y="5170959"/>
                </a:cubicBezTo>
                <a:cubicBezTo>
                  <a:pt x="0" y="5139992"/>
                  <a:pt x="25160" y="5114187"/>
                  <a:pt x="56772" y="5114187"/>
                </a:cubicBezTo>
                <a:close/>
                <a:moveTo>
                  <a:pt x="629011" y="5045802"/>
                </a:moveTo>
                <a:cubicBezTo>
                  <a:pt x="698041" y="5045802"/>
                  <a:pt x="754168" y="5101930"/>
                  <a:pt x="754168" y="5170959"/>
                </a:cubicBezTo>
                <a:cubicBezTo>
                  <a:pt x="754168" y="5239989"/>
                  <a:pt x="698041" y="5296116"/>
                  <a:pt x="629011" y="5296116"/>
                </a:cubicBezTo>
                <a:cubicBezTo>
                  <a:pt x="559981" y="5296116"/>
                  <a:pt x="503854" y="5239989"/>
                  <a:pt x="503854" y="5170959"/>
                </a:cubicBezTo>
                <a:cubicBezTo>
                  <a:pt x="503854" y="5101930"/>
                  <a:pt x="559981" y="5045802"/>
                  <a:pt x="629011" y="5045802"/>
                </a:cubicBezTo>
                <a:close/>
                <a:moveTo>
                  <a:pt x="1201250" y="4954191"/>
                </a:moveTo>
                <a:cubicBezTo>
                  <a:pt x="1291247" y="4954191"/>
                  <a:pt x="1368181" y="5008626"/>
                  <a:pt x="1401022" y="5086465"/>
                </a:cubicBezTo>
                <a:lnTo>
                  <a:pt x="1410074" y="5131469"/>
                </a:lnTo>
                <a:lnTo>
                  <a:pt x="1406404" y="5157373"/>
                </a:lnTo>
                <a:lnTo>
                  <a:pt x="1412511" y="5198248"/>
                </a:lnTo>
                <a:lnTo>
                  <a:pt x="1401022" y="5255179"/>
                </a:lnTo>
                <a:cubicBezTo>
                  <a:pt x="1368181" y="5332930"/>
                  <a:pt x="1291247" y="5387726"/>
                  <a:pt x="1201250" y="5387726"/>
                </a:cubicBezTo>
                <a:cubicBezTo>
                  <a:pt x="1081899" y="5387726"/>
                  <a:pt x="984484" y="5290954"/>
                  <a:pt x="984484" y="5170958"/>
                </a:cubicBezTo>
                <a:cubicBezTo>
                  <a:pt x="984484" y="5051607"/>
                  <a:pt x="1081254" y="4954191"/>
                  <a:pt x="1201250" y="4954191"/>
                </a:cubicBezTo>
                <a:close/>
                <a:moveTo>
                  <a:pt x="56772" y="4541947"/>
                </a:moveTo>
                <a:cubicBezTo>
                  <a:pt x="87739" y="4541947"/>
                  <a:pt x="113543" y="4567107"/>
                  <a:pt x="113543" y="4598719"/>
                </a:cubicBezTo>
                <a:cubicBezTo>
                  <a:pt x="113543" y="4629686"/>
                  <a:pt x="88383" y="4655491"/>
                  <a:pt x="56772" y="4655491"/>
                </a:cubicBezTo>
                <a:cubicBezTo>
                  <a:pt x="25805" y="4655491"/>
                  <a:pt x="0" y="4630331"/>
                  <a:pt x="0" y="4598719"/>
                </a:cubicBezTo>
                <a:cubicBezTo>
                  <a:pt x="0" y="4567752"/>
                  <a:pt x="25160" y="4541947"/>
                  <a:pt x="56772" y="4541947"/>
                </a:cubicBezTo>
                <a:close/>
                <a:moveTo>
                  <a:pt x="629011" y="4471627"/>
                </a:moveTo>
                <a:cubicBezTo>
                  <a:pt x="698687" y="4471627"/>
                  <a:pt x="755461" y="4528399"/>
                  <a:pt x="756105" y="4598719"/>
                </a:cubicBezTo>
                <a:cubicBezTo>
                  <a:pt x="756105" y="4669041"/>
                  <a:pt x="699333" y="4725813"/>
                  <a:pt x="629011" y="4725813"/>
                </a:cubicBezTo>
                <a:cubicBezTo>
                  <a:pt x="558691" y="4725813"/>
                  <a:pt x="501919" y="4669041"/>
                  <a:pt x="501919" y="4598719"/>
                </a:cubicBezTo>
                <a:cubicBezTo>
                  <a:pt x="501919" y="4528399"/>
                  <a:pt x="558691" y="4471627"/>
                  <a:pt x="629011" y="4471627"/>
                </a:cubicBezTo>
                <a:close/>
                <a:moveTo>
                  <a:pt x="1201250" y="4380017"/>
                </a:moveTo>
                <a:cubicBezTo>
                  <a:pt x="1291731" y="4380017"/>
                  <a:pt x="1369511" y="4435177"/>
                  <a:pt x="1402746" y="4513652"/>
                </a:cubicBezTo>
                <a:lnTo>
                  <a:pt x="1409763" y="4548337"/>
                </a:lnTo>
                <a:lnTo>
                  <a:pt x="1404469" y="4585133"/>
                </a:lnTo>
                <a:lnTo>
                  <a:pt x="1411993" y="4638075"/>
                </a:lnTo>
                <a:lnTo>
                  <a:pt x="1402746" y="4683788"/>
                </a:lnTo>
                <a:cubicBezTo>
                  <a:pt x="1369511" y="4762263"/>
                  <a:pt x="1291731" y="4817423"/>
                  <a:pt x="1201250" y="4817423"/>
                </a:cubicBezTo>
                <a:cubicBezTo>
                  <a:pt x="1080609" y="4817423"/>
                  <a:pt x="982548" y="4719361"/>
                  <a:pt x="982548" y="4598719"/>
                </a:cubicBezTo>
                <a:cubicBezTo>
                  <a:pt x="982548" y="4478078"/>
                  <a:pt x="1080609" y="4380017"/>
                  <a:pt x="1201250" y="4380017"/>
                </a:cubicBezTo>
                <a:close/>
                <a:moveTo>
                  <a:pt x="56772" y="3971644"/>
                </a:moveTo>
                <a:cubicBezTo>
                  <a:pt x="87093" y="3971644"/>
                  <a:pt x="111609" y="3996159"/>
                  <a:pt x="111609" y="4026481"/>
                </a:cubicBezTo>
                <a:cubicBezTo>
                  <a:pt x="111609" y="4056802"/>
                  <a:pt x="87093" y="4081318"/>
                  <a:pt x="56772" y="4081318"/>
                </a:cubicBezTo>
                <a:cubicBezTo>
                  <a:pt x="26450" y="4081318"/>
                  <a:pt x="1935" y="4056802"/>
                  <a:pt x="1935" y="4026481"/>
                </a:cubicBezTo>
                <a:cubicBezTo>
                  <a:pt x="1935" y="3996159"/>
                  <a:pt x="26450" y="3971644"/>
                  <a:pt x="56772" y="3971644"/>
                </a:cubicBezTo>
                <a:close/>
                <a:moveTo>
                  <a:pt x="629011" y="3905839"/>
                </a:moveTo>
                <a:cubicBezTo>
                  <a:pt x="695461" y="3905839"/>
                  <a:pt x="749008" y="3959385"/>
                  <a:pt x="749008" y="4025835"/>
                </a:cubicBezTo>
                <a:cubicBezTo>
                  <a:pt x="749008" y="4092285"/>
                  <a:pt x="695461" y="4145832"/>
                  <a:pt x="629011" y="4145832"/>
                </a:cubicBezTo>
                <a:cubicBezTo>
                  <a:pt x="562561" y="4145832"/>
                  <a:pt x="509015" y="4092285"/>
                  <a:pt x="509015" y="4025835"/>
                </a:cubicBezTo>
                <a:cubicBezTo>
                  <a:pt x="509015" y="3959385"/>
                  <a:pt x="562561" y="3905839"/>
                  <a:pt x="629011" y="3905839"/>
                </a:cubicBezTo>
                <a:close/>
                <a:moveTo>
                  <a:pt x="1203892" y="3814492"/>
                </a:moveTo>
                <a:cubicBezTo>
                  <a:pt x="1302314" y="3815634"/>
                  <a:pt x="1389676" y="3885700"/>
                  <a:pt x="1409012" y="3986118"/>
                </a:cubicBezTo>
                <a:cubicBezTo>
                  <a:pt x="1431111" y="4100879"/>
                  <a:pt x="1355993" y="4211830"/>
                  <a:pt x="1241229" y="4233929"/>
                </a:cubicBezTo>
                <a:cubicBezTo>
                  <a:pt x="1126467" y="4256029"/>
                  <a:pt x="1015518" y="4180910"/>
                  <a:pt x="993420" y="4066147"/>
                </a:cubicBezTo>
                <a:cubicBezTo>
                  <a:pt x="971319" y="3951383"/>
                  <a:pt x="1046437" y="3840434"/>
                  <a:pt x="1161200" y="3818335"/>
                </a:cubicBezTo>
                <a:cubicBezTo>
                  <a:pt x="1175546" y="3815573"/>
                  <a:pt x="1189832" y="3814329"/>
                  <a:pt x="1203892" y="3814492"/>
                </a:cubicBezTo>
                <a:close/>
                <a:moveTo>
                  <a:pt x="56773" y="3404566"/>
                </a:moveTo>
                <a:cubicBezTo>
                  <a:pt x="83868" y="3404566"/>
                  <a:pt x="105802" y="3426501"/>
                  <a:pt x="105802" y="3453597"/>
                </a:cubicBezTo>
                <a:cubicBezTo>
                  <a:pt x="105802" y="3480692"/>
                  <a:pt x="83868" y="3502626"/>
                  <a:pt x="56773" y="3502626"/>
                </a:cubicBezTo>
                <a:cubicBezTo>
                  <a:pt x="29677" y="3502626"/>
                  <a:pt x="7742" y="3480692"/>
                  <a:pt x="7742" y="3453597"/>
                </a:cubicBezTo>
                <a:cubicBezTo>
                  <a:pt x="7742" y="3426501"/>
                  <a:pt x="29677" y="3404566"/>
                  <a:pt x="56773" y="3404566"/>
                </a:cubicBezTo>
                <a:close/>
                <a:moveTo>
                  <a:pt x="629011" y="3346503"/>
                </a:moveTo>
                <a:cubicBezTo>
                  <a:pt x="688364" y="3346503"/>
                  <a:pt x="736105" y="3394244"/>
                  <a:pt x="736105" y="3453597"/>
                </a:cubicBezTo>
                <a:cubicBezTo>
                  <a:pt x="736105" y="3512950"/>
                  <a:pt x="688364" y="3560690"/>
                  <a:pt x="629011" y="3560690"/>
                </a:cubicBezTo>
                <a:cubicBezTo>
                  <a:pt x="569658" y="3560690"/>
                  <a:pt x="521918" y="3512950"/>
                  <a:pt x="521918" y="3453597"/>
                </a:cubicBezTo>
                <a:cubicBezTo>
                  <a:pt x="521918" y="3394244"/>
                  <a:pt x="569658" y="3346503"/>
                  <a:pt x="629011" y="3346503"/>
                </a:cubicBezTo>
                <a:close/>
                <a:moveTo>
                  <a:pt x="1202686" y="3262069"/>
                </a:moveTo>
                <a:cubicBezTo>
                  <a:pt x="1277355" y="3262625"/>
                  <a:pt x="1347997" y="3307072"/>
                  <a:pt x="1378371" y="3380399"/>
                </a:cubicBezTo>
                <a:cubicBezTo>
                  <a:pt x="1418869" y="3478167"/>
                  <a:pt x="1372441" y="3590254"/>
                  <a:pt x="1274673" y="3630752"/>
                </a:cubicBezTo>
                <a:cubicBezTo>
                  <a:pt x="1176904" y="3671250"/>
                  <a:pt x="1064816" y="3624823"/>
                  <a:pt x="1024320" y="3527054"/>
                </a:cubicBezTo>
                <a:cubicBezTo>
                  <a:pt x="983821" y="3429286"/>
                  <a:pt x="1030249" y="3317198"/>
                  <a:pt x="1128017" y="3276701"/>
                </a:cubicBezTo>
                <a:cubicBezTo>
                  <a:pt x="1152459" y="3266577"/>
                  <a:pt x="1177796" y="3261885"/>
                  <a:pt x="1202686" y="3262069"/>
                </a:cubicBezTo>
                <a:close/>
                <a:moveTo>
                  <a:pt x="56772" y="2842649"/>
                </a:moveTo>
                <a:cubicBezTo>
                  <a:pt x="78062" y="2842649"/>
                  <a:pt x="95481" y="2860068"/>
                  <a:pt x="95481" y="2881357"/>
                </a:cubicBezTo>
                <a:cubicBezTo>
                  <a:pt x="95481" y="2902647"/>
                  <a:pt x="78062" y="2920066"/>
                  <a:pt x="56772" y="2920066"/>
                </a:cubicBezTo>
                <a:cubicBezTo>
                  <a:pt x="34837" y="2920066"/>
                  <a:pt x="18064" y="2902647"/>
                  <a:pt x="18064" y="2881357"/>
                </a:cubicBezTo>
                <a:cubicBezTo>
                  <a:pt x="18064" y="2860068"/>
                  <a:pt x="35482" y="2842649"/>
                  <a:pt x="56772" y="2842649"/>
                </a:cubicBezTo>
                <a:close/>
                <a:moveTo>
                  <a:pt x="629011" y="2794263"/>
                </a:moveTo>
                <a:cubicBezTo>
                  <a:pt x="676752" y="2794263"/>
                  <a:pt x="716105" y="2832971"/>
                  <a:pt x="716105" y="2881357"/>
                </a:cubicBezTo>
                <a:cubicBezTo>
                  <a:pt x="716105" y="2929097"/>
                  <a:pt x="677397" y="2968450"/>
                  <a:pt x="629011" y="2968450"/>
                </a:cubicBezTo>
                <a:cubicBezTo>
                  <a:pt x="580626" y="2968450"/>
                  <a:pt x="541273" y="2929743"/>
                  <a:pt x="541918" y="2881357"/>
                </a:cubicBezTo>
                <a:cubicBezTo>
                  <a:pt x="541918" y="2833616"/>
                  <a:pt x="580626" y="2794263"/>
                  <a:pt x="629011" y="2794263"/>
                </a:cubicBezTo>
                <a:close/>
                <a:moveTo>
                  <a:pt x="1201251" y="2715555"/>
                </a:moveTo>
                <a:cubicBezTo>
                  <a:pt x="1292862" y="2715555"/>
                  <a:pt x="1367053" y="2789747"/>
                  <a:pt x="1367053" y="2881357"/>
                </a:cubicBezTo>
                <a:cubicBezTo>
                  <a:pt x="1367053" y="2972967"/>
                  <a:pt x="1292862" y="3047158"/>
                  <a:pt x="1201251" y="3047158"/>
                </a:cubicBezTo>
                <a:cubicBezTo>
                  <a:pt x="1109641" y="3047158"/>
                  <a:pt x="1035450" y="2972967"/>
                  <a:pt x="1035450" y="2881357"/>
                </a:cubicBezTo>
                <a:cubicBezTo>
                  <a:pt x="1035450" y="2789747"/>
                  <a:pt x="1109641" y="2715555"/>
                  <a:pt x="1201251" y="2715555"/>
                </a:cubicBezTo>
                <a:close/>
                <a:moveTo>
                  <a:pt x="629011" y="2240732"/>
                </a:moveTo>
                <a:cubicBezTo>
                  <a:pt x="666430" y="2240732"/>
                  <a:pt x="696752" y="2271055"/>
                  <a:pt x="696752" y="2308473"/>
                </a:cubicBezTo>
                <a:cubicBezTo>
                  <a:pt x="696752" y="2345890"/>
                  <a:pt x="666430" y="2376214"/>
                  <a:pt x="629011" y="2376214"/>
                </a:cubicBezTo>
                <a:cubicBezTo>
                  <a:pt x="591594" y="2376214"/>
                  <a:pt x="561272" y="2345890"/>
                  <a:pt x="561272" y="2308473"/>
                </a:cubicBezTo>
                <a:cubicBezTo>
                  <a:pt x="561272" y="2271055"/>
                  <a:pt x="591594" y="2240732"/>
                  <a:pt x="629011" y="2240732"/>
                </a:cubicBezTo>
                <a:close/>
                <a:moveTo>
                  <a:pt x="1201250" y="2176227"/>
                </a:moveTo>
                <a:cubicBezTo>
                  <a:pt x="1274151" y="2176227"/>
                  <a:pt x="1333504" y="2235576"/>
                  <a:pt x="1333504" y="2308479"/>
                </a:cubicBezTo>
                <a:cubicBezTo>
                  <a:pt x="1333504" y="2381376"/>
                  <a:pt x="1274151" y="2440726"/>
                  <a:pt x="1201250" y="2440726"/>
                </a:cubicBezTo>
                <a:cubicBezTo>
                  <a:pt x="1128349" y="2440726"/>
                  <a:pt x="1068997" y="2382022"/>
                  <a:pt x="1068997" y="2308479"/>
                </a:cubicBezTo>
                <a:cubicBezTo>
                  <a:pt x="1068997" y="2235576"/>
                  <a:pt x="1128349" y="2176227"/>
                  <a:pt x="1201250" y="2176227"/>
                </a:cubicBezTo>
                <a:close/>
                <a:moveTo>
                  <a:pt x="1773490" y="2088481"/>
                </a:moveTo>
                <a:cubicBezTo>
                  <a:pt x="1864456" y="2088481"/>
                  <a:pt x="1942719" y="2144006"/>
                  <a:pt x="1976166" y="2222935"/>
                </a:cubicBezTo>
                <a:lnTo>
                  <a:pt x="1987399" y="2278426"/>
                </a:lnTo>
                <a:lnTo>
                  <a:pt x="1985740" y="2294890"/>
                </a:lnTo>
                <a:lnTo>
                  <a:pt x="1989817" y="2326586"/>
                </a:lnTo>
                <a:lnTo>
                  <a:pt x="1976166" y="2394018"/>
                </a:lnTo>
                <a:cubicBezTo>
                  <a:pt x="1942719" y="2472945"/>
                  <a:pt x="1864456" y="2528464"/>
                  <a:pt x="1773490" y="2528464"/>
                </a:cubicBezTo>
                <a:cubicBezTo>
                  <a:pt x="1652204" y="2528464"/>
                  <a:pt x="1553498" y="2430406"/>
                  <a:pt x="1553498" y="2308473"/>
                </a:cubicBezTo>
                <a:cubicBezTo>
                  <a:pt x="1553498" y="2187186"/>
                  <a:pt x="1652204" y="2088481"/>
                  <a:pt x="1773490" y="2088481"/>
                </a:cubicBezTo>
                <a:close/>
                <a:moveTo>
                  <a:pt x="629011" y="1688493"/>
                </a:moveTo>
                <a:cubicBezTo>
                  <a:pt x="655462" y="1688493"/>
                  <a:pt x="676752" y="1709783"/>
                  <a:pt x="676752" y="1736234"/>
                </a:cubicBezTo>
                <a:cubicBezTo>
                  <a:pt x="676752" y="1762684"/>
                  <a:pt x="655462" y="1783975"/>
                  <a:pt x="629011" y="1783975"/>
                </a:cubicBezTo>
                <a:cubicBezTo>
                  <a:pt x="602561" y="1783975"/>
                  <a:pt x="581271" y="1762684"/>
                  <a:pt x="581271" y="1736234"/>
                </a:cubicBezTo>
                <a:cubicBezTo>
                  <a:pt x="581271" y="1709783"/>
                  <a:pt x="602561" y="1688493"/>
                  <a:pt x="629011" y="1688493"/>
                </a:cubicBezTo>
                <a:close/>
                <a:moveTo>
                  <a:pt x="1201250" y="1639465"/>
                </a:moveTo>
                <a:cubicBezTo>
                  <a:pt x="1254798" y="1639465"/>
                  <a:pt x="1298022" y="1682692"/>
                  <a:pt x="1298022" y="1736237"/>
                </a:cubicBezTo>
                <a:cubicBezTo>
                  <a:pt x="1298022" y="1789784"/>
                  <a:pt x="1254798" y="1833008"/>
                  <a:pt x="1201250" y="1833008"/>
                </a:cubicBezTo>
                <a:cubicBezTo>
                  <a:pt x="1147704" y="1833008"/>
                  <a:pt x="1104480" y="1789784"/>
                  <a:pt x="1104480" y="1736237"/>
                </a:cubicBezTo>
                <a:cubicBezTo>
                  <a:pt x="1104480" y="1682692"/>
                  <a:pt x="1147704" y="1639465"/>
                  <a:pt x="1201250" y="1639465"/>
                </a:cubicBezTo>
                <a:close/>
                <a:moveTo>
                  <a:pt x="1741933" y="1572389"/>
                </a:moveTo>
                <a:cubicBezTo>
                  <a:pt x="1832555" y="1554938"/>
                  <a:pt x="1920163" y="1614255"/>
                  <a:pt x="1937614" y="1704875"/>
                </a:cubicBezTo>
                <a:cubicBezTo>
                  <a:pt x="1955064" y="1795496"/>
                  <a:pt x="1895749" y="1883105"/>
                  <a:pt x="1805127" y="1900555"/>
                </a:cubicBezTo>
                <a:cubicBezTo>
                  <a:pt x="1714507" y="1918005"/>
                  <a:pt x="1626897" y="1858692"/>
                  <a:pt x="1609447" y="1768068"/>
                </a:cubicBezTo>
                <a:cubicBezTo>
                  <a:pt x="1591996" y="1677449"/>
                  <a:pt x="1651313" y="1589840"/>
                  <a:pt x="1741933" y="1572389"/>
                </a:cubicBezTo>
                <a:close/>
                <a:moveTo>
                  <a:pt x="1189474" y="1102707"/>
                </a:moveTo>
                <a:cubicBezTo>
                  <a:pt x="1223414" y="1096172"/>
                  <a:pt x="1256226" y="1118389"/>
                  <a:pt x="1262761" y="1152327"/>
                </a:cubicBezTo>
                <a:cubicBezTo>
                  <a:pt x="1269297" y="1186266"/>
                  <a:pt x="1247081" y="1219079"/>
                  <a:pt x="1213141" y="1225613"/>
                </a:cubicBezTo>
                <a:cubicBezTo>
                  <a:pt x="1179203" y="1232150"/>
                  <a:pt x="1146392" y="1209934"/>
                  <a:pt x="1139856" y="1175994"/>
                </a:cubicBezTo>
                <a:cubicBezTo>
                  <a:pt x="1133320" y="1142055"/>
                  <a:pt x="1155536" y="1109244"/>
                  <a:pt x="1189474" y="1102707"/>
                </a:cubicBezTo>
                <a:close/>
                <a:moveTo>
                  <a:pt x="1773490" y="1043355"/>
                </a:moveTo>
                <a:cubicBezTo>
                  <a:pt x="1839939" y="1043355"/>
                  <a:pt x="1894132" y="1097545"/>
                  <a:pt x="1894132" y="1163996"/>
                </a:cubicBezTo>
                <a:cubicBezTo>
                  <a:pt x="1894132" y="1230445"/>
                  <a:pt x="1839939" y="1284638"/>
                  <a:pt x="1773490" y="1284638"/>
                </a:cubicBezTo>
                <a:cubicBezTo>
                  <a:pt x="1707040" y="1284638"/>
                  <a:pt x="1652849" y="1230445"/>
                  <a:pt x="1652849" y="1163996"/>
                </a:cubicBezTo>
                <a:cubicBezTo>
                  <a:pt x="1652849" y="1097545"/>
                  <a:pt x="1707040" y="1043355"/>
                  <a:pt x="1773490" y="1043355"/>
                </a:cubicBezTo>
                <a:close/>
                <a:moveTo>
                  <a:pt x="2346375" y="973034"/>
                </a:moveTo>
                <a:cubicBezTo>
                  <a:pt x="2451840" y="973034"/>
                  <a:pt x="2537335" y="1058530"/>
                  <a:pt x="2537335" y="1163996"/>
                </a:cubicBezTo>
                <a:cubicBezTo>
                  <a:pt x="2537335" y="1269461"/>
                  <a:pt x="2451840" y="1354957"/>
                  <a:pt x="2346375" y="1354957"/>
                </a:cubicBezTo>
                <a:cubicBezTo>
                  <a:pt x="2240910" y="1354957"/>
                  <a:pt x="2155413" y="1269461"/>
                  <a:pt x="2155413" y="1163996"/>
                </a:cubicBezTo>
                <a:cubicBezTo>
                  <a:pt x="2155413" y="1058530"/>
                  <a:pt x="2240910" y="973034"/>
                  <a:pt x="2346375" y="973034"/>
                </a:cubicBezTo>
                <a:close/>
                <a:moveTo>
                  <a:pt x="1201251" y="554986"/>
                </a:moveTo>
                <a:cubicBezTo>
                  <a:pt x="1221250" y="554986"/>
                  <a:pt x="1238024" y="571759"/>
                  <a:pt x="1238024" y="591758"/>
                </a:cubicBezTo>
                <a:cubicBezTo>
                  <a:pt x="1238024" y="611758"/>
                  <a:pt x="1221250" y="628531"/>
                  <a:pt x="1201251" y="628531"/>
                </a:cubicBezTo>
                <a:cubicBezTo>
                  <a:pt x="1181252" y="628531"/>
                  <a:pt x="1164478" y="611758"/>
                  <a:pt x="1164478" y="591758"/>
                </a:cubicBezTo>
                <a:cubicBezTo>
                  <a:pt x="1164478" y="571759"/>
                  <a:pt x="1181252" y="554986"/>
                  <a:pt x="1201251" y="554986"/>
                </a:cubicBezTo>
                <a:close/>
                <a:moveTo>
                  <a:pt x="1773490" y="516275"/>
                </a:moveTo>
                <a:cubicBezTo>
                  <a:pt x="1815424" y="516275"/>
                  <a:pt x="1848972" y="549823"/>
                  <a:pt x="1848972" y="591757"/>
                </a:cubicBezTo>
                <a:cubicBezTo>
                  <a:pt x="1848972" y="633690"/>
                  <a:pt x="1815424" y="667238"/>
                  <a:pt x="1773490" y="667238"/>
                </a:cubicBezTo>
                <a:cubicBezTo>
                  <a:pt x="1732201" y="667238"/>
                  <a:pt x="1698009" y="633047"/>
                  <a:pt x="1698009" y="591757"/>
                </a:cubicBezTo>
                <a:cubicBezTo>
                  <a:pt x="1698009" y="549823"/>
                  <a:pt x="1731556" y="516275"/>
                  <a:pt x="1773490" y="516275"/>
                </a:cubicBezTo>
                <a:close/>
                <a:moveTo>
                  <a:pt x="2346375" y="462084"/>
                </a:moveTo>
                <a:cubicBezTo>
                  <a:pt x="2417986" y="462084"/>
                  <a:pt x="2476048" y="520146"/>
                  <a:pt x="2476048" y="591757"/>
                </a:cubicBezTo>
                <a:cubicBezTo>
                  <a:pt x="2476048" y="663367"/>
                  <a:pt x="2417986" y="721429"/>
                  <a:pt x="2346375" y="721429"/>
                </a:cubicBezTo>
                <a:cubicBezTo>
                  <a:pt x="2274764" y="721429"/>
                  <a:pt x="2216057" y="663367"/>
                  <a:pt x="2216701" y="591757"/>
                </a:cubicBezTo>
                <a:cubicBezTo>
                  <a:pt x="2216701" y="520146"/>
                  <a:pt x="2274764" y="462084"/>
                  <a:pt x="2346375" y="462084"/>
                </a:cubicBezTo>
                <a:close/>
                <a:moveTo>
                  <a:pt x="2918614" y="395638"/>
                </a:moveTo>
                <a:cubicBezTo>
                  <a:pt x="3026353" y="395638"/>
                  <a:pt x="3114092" y="483377"/>
                  <a:pt x="3114092" y="591115"/>
                </a:cubicBezTo>
                <a:cubicBezTo>
                  <a:pt x="3114092" y="698853"/>
                  <a:pt x="3026353" y="786593"/>
                  <a:pt x="2918614" y="786593"/>
                </a:cubicBezTo>
                <a:cubicBezTo>
                  <a:pt x="2810875" y="786593"/>
                  <a:pt x="2723137" y="699498"/>
                  <a:pt x="2723137" y="591115"/>
                </a:cubicBezTo>
                <a:cubicBezTo>
                  <a:pt x="2723137" y="483377"/>
                  <a:pt x="2810875" y="395638"/>
                  <a:pt x="2918614" y="395638"/>
                </a:cubicBezTo>
                <a:close/>
                <a:moveTo>
                  <a:pt x="4310582" y="0"/>
                </a:moveTo>
                <a:lnTo>
                  <a:pt x="6616264" y="0"/>
                </a:lnTo>
                <a:lnTo>
                  <a:pt x="6616264" y="6845058"/>
                </a:lnTo>
                <a:lnTo>
                  <a:pt x="1487047" y="6845058"/>
                </a:lnTo>
                <a:cubicBezTo>
                  <a:pt x="1501885" y="6725707"/>
                  <a:pt x="1603173" y="6632807"/>
                  <a:pt x="1727039" y="6632807"/>
                </a:cubicBezTo>
                <a:cubicBezTo>
                  <a:pt x="1847035" y="6632807"/>
                  <a:pt x="1946387" y="6719901"/>
                  <a:pt x="1965741" y="6834091"/>
                </a:cubicBezTo>
                <a:cubicBezTo>
                  <a:pt x="1976709" y="6743772"/>
                  <a:pt x="2023158" y="6665064"/>
                  <a:pt x="2090254" y="6611518"/>
                </a:cubicBezTo>
                <a:cubicBezTo>
                  <a:pt x="2034126" y="6573454"/>
                  <a:pt x="1988966" y="6521199"/>
                  <a:pt x="1960580" y="6459265"/>
                </a:cubicBezTo>
                <a:cubicBezTo>
                  <a:pt x="1910259" y="6534101"/>
                  <a:pt x="1824455" y="6583777"/>
                  <a:pt x="1727039" y="6583777"/>
                </a:cubicBezTo>
                <a:cubicBezTo>
                  <a:pt x="1571560" y="6583777"/>
                  <a:pt x="1445758" y="6457975"/>
                  <a:pt x="1445758" y="6302496"/>
                </a:cubicBezTo>
                <a:cubicBezTo>
                  <a:pt x="1445758" y="6170243"/>
                  <a:pt x="1536078" y="6059923"/>
                  <a:pt x="1658654" y="6029602"/>
                </a:cubicBezTo>
                <a:cubicBezTo>
                  <a:pt x="1521884" y="5997990"/>
                  <a:pt x="1419307" y="5876059"/>
                  <a:pt x="1419307" y="5729611"/>
                </a:cubicBezTo>
                <a:cubicBezTo>
                  <a:pt x="1419307" y="5606390"/>
                  <a:pt x="1492853" y="5499942"/>
                  <a:pt x="1598012" y="5450911"/>
                </a:cubicBezTo>
                <a:cubicBezTo>
                  <a:pt x="1513337" y="5413654"/>
                  <a:pt x="1447894" y="5340834"/>
                  <a:pt x="1420467" y="5251502"/>
                </a:cubicBezTo>
                <a:lnTo>
                  <a:pt x="1412511" y="5198248"/>
                </a:lnTo>
                <a:lnTo>
                  <a:pt x="1418018" y="5170958"/>
                </a:lnTo>
                <a:lnTo>
                  <a:pt x="1410074" y="5131469"/>
                </a:lnTo>
                <a:lnTo>
                  <a:pt x="1419106" y="5067728"/>
                </a:lnTo>
                <a:cubicBezTo>
                  <a:pt x="1443902" y="4982419"/>
                  <a:pt x="1503175" y="4911897"/>
                  <a:pt x="1580592" y="4872220"/>
                </a:cubicBezTo>
                <a:cubicBezTo>
                  <a:pt x="1502208" y="4832545"/>
                  <a:pt x="1442330" y="4761297"/>
                  <a:pt x="1417291" y="4675352"/>
                </a:cubicBezTo>
                <a:lnTo>
                  <a:pt x="1411993" y="4638075"/>
                </a:lnTo>
                <a:lnTo>
                  <a:pt x="1419954" y="4598719"/>
                </a:lnTo>
                <a:lnTo>
                  <a:pt x="1409763" y="4548337"/>
                </a:lnTo>
                <a:lnTo>
                  <a:pt x="1417623" y="4493695"/>
                </a:lnTo>
                <a:cubicBezTo>
                  <a:pt x="1443297" y="4406752"/>
                  <a:pt x="1504626" y="4335142"/>
                  <a:pt x="1584463" y="4295465"/>
                </a:cubicBezTo>
                <a:cubicBezTo>
                  <a:pt x="1481241" y="4243208"/>
                  <a:pt x="1410276" y="4136115"/>
                  <a:pt x="1410276" y="4012249"/>
                </a:cubicBezTo>
                <a:cubicBezTo>
                  <a:pt x="1410276" y="3874833"/>
                  <a:pt x="1497370" y="3758063"/>
                  <a:pt x="1619945" y="3714194"/>
                </a:cubicBezTo>
                <a:cubicBezTo>
                  <a:pt x="1510272" y="3670970"/>
                  <a:pt x="1432210" y="3564521"/>
                  <a:pt x="1432210" y="3440009"/>
                </a:cubicBezTo>
                <a:cubicBezTo>
                  <a:pt x="1432210" y="3276789"/>
                  <a:pt x="1564463" y="3145180"/>
                  <a:pt x="1727039" y="3145180"/>
                </a:cubicBezTo>
                <a:cubicBezTo>
                  <a:pt x="1821230" y="3145180"/>
                  <a:pt x="1905097" y="3189694"/>
                  <a:pt x="1959290" y="3259370"/>
                </a:cubicBezTo>
                <a:cubicBezTo>
                  <a:pt x="1985740" y="3210339"/>
                  <a:pt x="2022513" y="3167115"/>
                  <a:pt x="2066382" y="3133568"/>
                </a:cubicBezTo>
                <a:cubicBezTo>
                  <a:pt x="2019932" y="3092924"/>
                  <a:pt x="1983805" y="3040022"/>
                  <a:pt x="1963805" y="2980025"/>
                </a:cubicBezTo>
                <a:cubicBezTo>
                  <a:pt x="1921226" y="3068408"/>
                  <a:pt x="1830907" y="3129696"/>
                  <a:pt x="1726393" y="3129696"/>
                </a:cubicBezTo>
                <a:cubicBezTo>
                  <a:pt x="1581237" y="3129696"/>
                  <a:pt x="1463822" y="3012281"/>
                  <a:pt x="1463822" y="2867125"/>
                </a:cubicBezTo>
                <a:cubicBezTo>
                  <a:pt x="1463822" y="2721968"/>
                  <a:pt x="1581237" y="2604553"/>
                  <a:pt x="1726393" y="2604553"/>
                </a:cubicBezTo>
                <a:cubicBezTo>
                  <a:pt x="1831551" y="2604553"/>
                  <a:pt x="1921871" y="2665842"/>
                  <a:pt x="1963805" y="2754226"/>
                </a:cubicBezTo>
                <a:cubicBezTo>
                  <a:pt x="1992191" y="2670357"/>
                  <a:pt x="2051544" y="2600037"/>
                  <a:pt x="2128316" y="2557458"/>
                </a:cubicBezTo>
                <a:cubicBezTo>
                  <a:pt x="2063964" y="2515365"/>
                  <a:pt x="2015941" y="2450406"/>
                  <a:pt x="1995952" y="2374289"/>
                </a:cubicBezTo>
                <a:lnTo>
                  <a:pt x="1989817" y="2326586"/>
                </a:lnTo>
                <a:lnTo>
                  <a:pt x="1993483" y="2308473"/>
                </a:lnTo>
                <a:lnTo>
                  <a:pt x="1987399" y="2278426"/>
                </a:lnTo>
                <a:lnTo>
                  <a:pt x="1992121" y="2231592"/>
                </a:lnTo>
                <a:cubicBezTo>
                  <a:pt x="2021404" y="2088536"/>
                  <a:pt x="2147992" y="1981352"/>
                  <a:pt x="2299279" y="1981352"/>
                </a:cubicBezTo>
                <a:cubicBezTo>
                  <a:pt x="2395404" y="1981352"/>
                  <a:pt x="2481207" y="2024578"/>
                  <a:pt x="2538626" y="2092962"/>
                </a:cubicBezTo>
                <a:cubicBezTo>
                  <a:pt x="2566367" y="2047155"/>
                  <a:pt x="2603784" y="2007158"/>
                  <a:pt x="2647654" y="1976190"/>
                </a:cubicBezTo>
                <a:cubicBezTo>
                  <a:pt x="2596688" y="1931031"/>
                  <a:pt x="2559269" y="1871032"/>
                  <a:pt x="2542496" y="1803293"/>
                </a:cubicBezTo>
                <a:cubicBezTo>
                  <a:pt x="2508304" y="1905871"/>
                  <a:pt x="2412178" y="1979417"/>
                  <a:pt x="2298633" y="1979417"/>
                </a:cubicBezTo>
                <a:cubicBezTo>
                  <a:pt x="2156057" y="1979417"/>
                  <a:pt x="2041223" y="1863936"/>
                  <a:pt x="2041223" y="1722003"/>
                </a:cubicBezTo>
                <a:cubicBezTo>
                  <a:pt x="2041223" y="1579429"/>
                  <a:pt x="2156703" y="1464593"/>
                  <a:pt x="2298633" y="1464593"/>
                </a:cubicBezTo>
                <a:cubicBezTo>
                  <a:pt x="2412178" y="1464593"/>
                  <a:pt x="2508304" y="1538784"/>
                  <a:pt x="2542496" y="1640718"/>
                </a:cubicBezTo>
                <a:cubicBezTo>
                  <a:pt x="2570239" y="1529109"/>
                  <a:pt x="2652815" y="1439433"/>
                  <a:pt x="2760554" y="1402016"/>
                </a:cubicBezTo>
                <a:cubicBezTo>
                  <a:pt x="2663137" y="1358789"/>
                  <a:pt x="2595399" y="1262019"/>
                  <a:pt x="2595399" y="1149118"/>
                </a:cubicBezTo>
                <a:cubicBezTo>
                  <a:pt x="2595399" y="996221"/>
                  <a:pt x="2719264" y="872997"/>
                  <a:pt x="2871517" y="872997"/>
                </a:cubicBezTo>
                <a:cubicBezTo>
                  <a:pt x="2983772" y="872997"/>
                  <a:pt x="3079897" y="939449"/>
                  <a:pt x="3123122" y="1035574"/>
                </a:cubicBezTo>
                <a:cubicBezTo>
                  <a:pt x="3159250" y="932997"/>
                  <a:pt x="3243118" y="853000"/>
                  <a:pt x="3348276" y="822035"/>
                </a:cubicBezTo>
                <a:cubicBezTo>
                  <a:pt x="3249570" y="783327"/>
                  <a:pt x="3179894" y="688491"/>
                  <a:pt x="3179894" y="576235"/>
                </a:cubicBezTo>
                <a:cubicBezTo>
                  <a:pt x="3179894" y="430434"/>
                  <a:pt x="3297955" y="312373"/>
                  <a:pt x="3443756" y="312373"/>
                </a:cubicBezTo>
                <a:cubicBezTo>
                  <a:pt x="3567623" y="312373"/>
                  <a:pt x="3672136" y="398822"/>
                  <a:pt x="3699877" y="514303"/>
                </a:cubicBezTo>
                <a:cubicBezTo>
                  <a:pt x="3728908" y="365921"/>
                  <a:pt x="3859227" y="254311"/>
                  <a:pt x="4015996" y="254311"/>
                </a:cubicBezTo>
                <a:cubicBezTo>
                  <a:pt x="4122445" y="254311"/>
                  <a:pt x="4216635" y="305923"/>
                  <a:pt x="4275343" y="385274"/>
                </a:cubicBezTo>
                <a:cubicBezTo>
                  <a:pt x="4314051" y="321405"/>
                  <a:pt x="4372759" y="270440"/>
                  <a:pt x="4441788" y="240118"/>
                </a:cubicBezTo>
                <a:cubicBezTo>
                  <a:pt x="4363082" y="191087"/>
                  <a:pt x="4310179" y="103993"/>
                  <a:pt x="4310179" y="3997"/>
                </a:cubicBezTo>
                <a:close/>
                <a:moveTo>
                  <a:pt x="3836709" y="0"/>
                </a:moveTo>
                <a:lnTo>
                  <a:pt x="4290765" y="0"/>
                </a:lnTo>
                <a:lnTo>
                  <a:pt x="4294697" y="19521"/>
                </a:lnTo>
                <a:cubicBezTo>
                  <a:pt x="4294697" y="147259"/>
                  <a:pt x="4191475" y="250481"/>
                  <a:pt x="4063738" y="250481"/>
                </a:cubicBezTo>
                <a:cubicBezTo>
                  <a:pt x="3935999" y="250481"/>
                  <a:pt x="3832132" y="146614"/>
                  <a:pt x="3832777" y="19521"/>
                </a:cubicBezTo>
                <a:close/>
                <a:moveTo>
                  <a:pt x="3315960" y="0"/>
                </a:moveTo>
                <a:lnTo>
                  <a:pt x="3665746" y="0"/>
                </a:lnTo>
                <a:lnTo>
                  <a:pt x="3669557" y="18877"/>
                </a:lnTo>
                <a:cubicBezTo>
                  <a:pt x="3669557" y="117572"/>
                  <a:pt x="3589548" y="197580"/>
                  <a:pt x="3490853" y="197580"/>
                </a:cubicBezTo>
                <a:cubicBezTo>
                  <a:pt x="3392157" y="197580"/>
                  <a:pt x="3312149" y="117572"/>
                  <a:pt x="3312149" y="18877"/>
                </a:cubicBezTo>
                <a:close/>
                <a:moveTo>
                  <a:pt x="2797406" y="0"/>
                </a:moveTo>
                <a:lnTo>
                  <a:pt x="3039822" y="0"/>
                </a:lnTo>
                <a:lnTo>
                  <a:pt x="3043771" y="19521"/>
                </a:lnTo>
                <a:cubicBezTo>
                  <a:pt x="3043771" y="88551"/>
                  <a:pt x="2987643" y="144678"/>
                  <a:pt x="2918614" y="144678"/>
                </a:cubicBezTo>
                <a:cubicBezTo>
                  <a:pt x="2849583" y="144678"/>
                  <a:pt x="2793456" y="88551"/>
                  <a:pt x="2793456" y="19521"/>
                </a:cubicBezTo>
                <a:close/>
                <a:moveTo>
                  <a:pt x="2274893" y="0"/>
                </a:moveTo>
                <a:lnTo>
                  <a:pt x="2417855" y="0"/>
                </a:lnTo>
                <a:lnTo>
                  <a:pt x="2421856" y="19518"/>
                </a:lnTo>
                <a:cubicBezTo>
                  <a:pt x="2421856" y="60807"/>
                  <a:pt x="2388308" y="94999"/>
                  <a:pt x="2346375" y="94999"/>
                </a:cubicBezTo>
                <a:cubicBezTo>
                  <a:pt x="2304440" y="94999"/>
                  <a:pt x="2270893" y="60807"/>
                  <a:pt x="2270893" y="19518"/>
                </a:cubicBezTo>
                <a:close/>
                <a:moveTo>
                  <a:pt x="1740884" y="0"/>
                </a:moveTo>
                <a:lnTo>
                  <a:pt x="1806098" y="0"/>
                </a:lnTo>
                <a:lnTo>
                  <a:pt x="1814136" y="19519"/>
                </a:lnTo>
                <a:cubicBezTo>
                  <a:pt x="1814136" y="42100"/>
                  <a:pt x="1796071" y="60163"/>
                  <a:pt x="1773490" y="60163"/>
                </a:cubicBezTo>
                <a:cubicBezTo>
                  <a:pt x="1750911" y="60163"/>
                  <a:pt x="1732847" y="41455"/>
                  <a:pt x="1732847" y="19519"/>
                </a:cubicBezTo>
                <a:close/>
              </a:path>
            </a:pathLst>
          </a:custGeom>
        </p:spPr>
        <p:txBody>
          <a:bodyPr wrap="square" anchor="ctr" anchorCtr="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Add image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E567CD6-3B78-4067-89C5-1D44BD3BA306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9E2BE927-25C7-4379-86F1-C17ED9D2A7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BAC30FE-1767-4175-A595-03CBD296F15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58775" y="1798638"/>
            <a:ext cx="5068888" cy="496887"/>
          </a:xfrm>
        </p:spPr>
        <p:txBody>
          <a:bodyPr/>
          <a:lstStyle>
            <a:lvl1pPr marL="0" indent="0">
              <a:buNone/>
              <a:defRPr sz="3200"/>
            </a:lvl1pPr>
            <a:lvl2pPr marL="0" indent="0">
              <a:buNone/>
              <a:defRPr sz="3200"/>
            </a:lvl2pPr>
            <a:lvl3pPr marL="0" indent="0">
              <a:buNone/>
              <a:defRPr sz="3200">
                <a:latin typeface="+mn-lt"/>
              </a:defRPr>
            </a:lvl3pPr>
            <a:lvl4pPr marL="0" indent="0">
              <a:buNone/>
              <a:defRPr sz="3200">
                <a:latin typeface="+mn-lt"/>
              </a:defRPr>
            </a:lvl4pPr>
            <a:lvl5pPr marL="177800" indent="0">
              <a:buNone/>
              <a:defRPr sz="3200">
                <a:latin typeface="+mn-lt"/>
              </a:defRPr>
            </a:lvl5pPr>
          </a:lstStyle>
          <a:p>
            <a:pPr lvl="0"/>
            <a:r>
              <a:rPr lang="en-US"/>
              <a:t>First Name Last Name</a:t>
            </a: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4E15BA4C-2851-4908-B582-A726DAB9715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58775" y="3641952"/>
            <a:ext cx="5068888" cy="2315936"/>
          </a:xfrm>
        </p:spPr>
        <p:txBody>
          <a:bodyPr/>
          <a:lstStyle>
            <a:lvl1pPr marL="0" indent="0">
              <a:buNone/>
              <a:defRPr sz="1600">
                <a:latin typeface="+mn-lt"/>
              </a:defRPr>
            </a:lvl1pPr>
            <a:lvl2pPr marL="0" indent="0">
              <a:buNone/>
              <a:defRPr sz="1600">
                <a:latin typeface="+mn-lt"/>
              </a:defRPr>
            </a:lvl2pPr>
            <a:lvl3pPr marL="0" indent="0">
              <a:buNone/>
              <a:defRPr sz="1600">
                <a:latin typeface="+mn-lt"/>
              </a:defRPr>
            </a:lvl3pPr>
            <a:lvl4pPr marL="0" indent="0">
              <a:buNone/>
              <a:defRPr sz="1600">
                <a:latin typeface="+mn-lt"/>
              </a:defRPr>
            </a:lvl4pPr>
            <a:lvl5pPr marL="0" indent="0">
              <a:buNone/>
              <a:defRPr sz="1600">
                <a:latin typeface="+mn-lt"/>
              </a:defRPr>
            </a:lvl5pPr>
          </a:lstStyle>
          <a:p>
            <a:pPr lvl="0"/>
            <a:r>
              <a:rPr lang="en-US"/>
              <a:t>Add biography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F838E057-8933-4F9A-98C2-E00BD0C8CC6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58775" y="2295525"/>
            <a:ext cx="5068888" cy="1133475"/>
          </a:xfrm>
        </p:spPr>
        <p:txBody>
          <a:bodyPr/>
          <a:lstStyle>
            <a:lvl1pPr marL="0" indent="0">
              <a:buNone/>
              <a:defRPr sz="3200">
                <a:latin typeface="+mn-lt"/>
              </a:defRPr>
            </a:lvl1pPr>
            <a:lvl2pPr marL="0" indent="0">
              <a:buNone/>
              <a:defRPr sz="3200"/>
            </a:lvl2pPr>
            <a:lvl3pPr marL="0" indent="0">
              <a:buNone/>
              <a:defRPr sz="3200">
                <a:latin typeface="+mn-lt"/>
              </a:defRPr>
            </a:lvl3pPr>
            <a:lvl4pPr marL="0" indent="0">
              <a:buNone/>
              <a:defRPr sz="3200">
                <a:latin typeface="+mn-lt"/>
              </a:defRPr>
            </a:lvl4pPr>
            <a:lvl5pPr marL="177800" indent="0">
              <a:buNone/>
              <a:defRPr sz="3200">
                <a:latin typeface="+mn-lt"/>
              </a:defRPr>
            </a:lvl5pPr>
          </a:lstStyle>
          <a:p>
            <a:pPr lvl="0"/>
            <a:r>
              <a:rPr lang="en-US"/>
              <a:t>Job Title, Company</a:t>
            </a:r>
          </a:p>
        </p:txBody>
      </p:sp>
    </p:spTree>
    <p:extLst>
      <p:ext uri="{BB962C8B-B14F-4D97-AF65-F5344CB8AC3E}">
        <p14:creationId xmlns:p14="http://schemas.microsoft.com/office/powerpoint/2010/main" val="21667565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70">
          <p15:clr>
            <a:srgbClr val="717275"/>
          </p15:clr>
        </p15:guide>
        <p15:guide id="2" orient="horz" pos="762">
          <p15:clr>
            <a:srgbClr val="717275"/>
          </p15:clr>
        </p15:guide>
        <p15:guide id="3" orient="horz" pos="1133">
          <p15:clr>
            <a:srgbClr val="FF96FF"/>
          </p15:clr>
        </p15:guide>
        <p15:guide id="4" orient="horz" pos="3753">
          <p15:clr>
            <a:srgbClr val="FF96FF"/>
          </p15:clr>
        </p15:guide>
        <p15:guide id="5" pos="226">
          <p15:clr>
            <a:srgbClr val="FF96FF"/>
          </p15:clr>
        </p15:guide>
        <p15:guide id="6" pos="1323">
          <p15:clr>
            <a:srgbClr val="FF96FF"/>
          </p15:clr>
        </p15:guide>
        <p15:guide id="7" pos="1453">
          <p15:clr>
            <a:srgbClr val="FF96FF"/>
          </p15:clr>
        </p15:guide>
        <p15:guide id="9" pos="2680">
          <p15:clr>
            <a:srgbClr val="FF96FF"/>
          </p15:clr>
        </p15:guide>
        <p15:guide id="10" pos="3795">
          <p15:clr>
            <a:srgbClr val="FF96FF"/>
          </p15:clr>
        </p15:guide>
        <p15:guide id="11" pos="3908">
          <p15:clr>
            <a:srgbClr val="FF96FF"/>
          </p15:clr>
        </p15:guide>
        <p15:guide id="12" pos="4999">
          <p15:clr>
            <a:srgbClr val="FF96FF"/>
          </p15:clr>
        </p15:guide>
        <p15:guide id="13" pos="5135">
          <p15:clr>
            <a:srgbClr val="FF96FF"/>
          </p15:clr>
        </p15:guide>
        <p15:guide id="14" pos="6226">
          <p15:clr>
            <a:srgbClr val="FF96FF"/>
          </p15:clr>
        </p15:guide>
        <p15:guide id="15" pos="6362">
          <p15:clr>
            <a:srgbClr val="FF96FF"/>
          </p15:clr>
        </p15:guide>
        <p15:guide id="16" pos="7453">
          <p15:clr>
            <a:srgbClr val="FF96FF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  <p:sldLayoutId id="214748366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719BCF-8646-C79D-D076-D4ADD055C6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6364" y="185138"/>
            <a:ext cx="10965778" cy="6130887"/>
          </a:xfrm>
        </p:spPr>
        <p:txBody>
          <a:bodyPr>
            <a:normAutofit fontScale="90000"/>
          </a:bodyPr>
          <a:lstStyle/>
          <a:p>
            <a:r>
              <a:rPr lang="en-US" b="1" i="1" dirty="0">
                <a:solidFill>
                  <a:srgbClr val="C00000"/>
                </a:solidFill>
              </a:rPr>
              <a:t> </a:t>
            </a:r>
            <a:br>
              <a:rPr lang="en-US" b="1" i="1" dirty="0">
                <a:solidFill>
                  <a:srgbClr val="C00000"/>
                </a:solidFill>
              </a:rPr>
            </a:br>
            <a:br>
              <a:rPr lang="en-US" b="1" i="1" dirty="0">
                <a:solidFill>
                  <a:srgbClr val="C00000"/>
                </a:solidFill>
              </a:rPr>
            </a:br>
            <a:br>
              <a:rPr lang="en-US" b="1" i="1" dirty="0">
                <a:solidFill>
                  <a:srgbClr val="C00000"/>
                </a:solidFill>
              </a:rPr>
            </a:br>
            <a:br>
              <a:rPr lang="en-US" b="1" i="1" dirty="0">
                <a:solidFill>
                  <a:srgbClr val="C00000"/>
                </a:solidFill>
              </a:rPr>
            </a:br>
            <a:br>
              <a:rPr lang="en-US" b="1" i="1" dirty="0">
                <a:solidFill>
                  <a:srgbClr val="C00000"/>
                </a:solidFill>
              </a:rPr>
            </a:br>
            <a:br>
              <a:rPr lang="en-US" b="1" i="1" dirty="0">
                <a:solidFill>
                  <a:srgbClr val="C00000"/>
                </a:solidFill>
              </a:rPr>
            </a:br>
            <a:br>
              <a:rPr lang="en-US" b="1" i="1" dirty="0">
                <a:solidFill>
                  <a:srgbClr val="C00000"/>
                </a:solidFill>
              </a:rPr>
            </a:br>
            <a:br>
              <a:rPr lang="en-US" b="1" i="1" dirty="0">
                <a:solidFill>
                  <a:srgbClr val="C00000"/>
                </a:solidFill>
              </a:rPr>
            </a:br>
            <a:br>
              <a:rPr lang="ru-RU" b="1" i="1" dirty="0">
                <a:solidFill>
                  <a:srgbClr val="C00000"/>
                </a:solidFill>
              </a:rPr>
            </a:br>
            <a:br>
              <a:rPr lang="ru-RU" b="1" i="1" dirty="0">
                <a:solidFill>
                  <a:srgbClr val="C00000"/>
                </a:solidFill>
              </a:rPr>
            </a:br>
            <a:br>
              <a:rPr lang="ru-RU" b="1" i="1" dirty="0">
                <a:solidFill>
                  <a:srgbClr val="C00000"/>
                </a:solidFill>
              </a:rPr>
            </a:br>
            <a:br>
              <a:rPr lang="ru-RU" b="1" i="1" dirty="0">
                <a:solidFill>
                  <a:srgbClr val="C00000"/>
                </a:solidFill>
              </a:rPr>
            </a:br>
            <a:br>
              <a:rPr lang="ru-RU" b="1" i="1" dirty="0">
                <a:solidFill>
                  <a:srgbClr val="C00000"/>
                </a:solidFill>
              </a:rPr>
            </a:br>
            <a:br>
              <a:rPr lang="ru-RU" b="1" i="1" dirty="0">
                <a:solidFill>
                  <a:srgbClr val="C00000"/>
                </a:solidFill>
              </a:rPr>
            </a:br>
            <a:br>
              <a:rPr lang="ru-RU" b="1" i="1" dirty="0">
                <a:solidFill>
                  <a:srgbClr val="C00000"/>
                </a:solidFill>
              </a:rPr>
            </a:br>
            <a:br>
              <a:rPr lang="ru-RU" b="1" i="1" dirty="0">
                <a:solidFill>
                  <a:srgbClr val="C00000"/>
                </a:solidFill>
              </a:rPr>
            </a:br>
            <a:br>
              <a:rPr lang="ru-RU" b="1" i="1" dirty="0">
                <a:solidFill>
                  <a:srgbClr val="C00000"/>
                </a:solidFill>
              </a:rPr>
            </a:br>
            <a:br>
              <a:rPr lang="ru-RU" b="1" i="1" dirty="0">
                <a:solidFill>
                  <a:srgbClr val="C00000"/>
                </a:solidFill>
              </a:rPr>
            </a:br>
            <a:br>
              <a:rPr lang="ru-RU" b="1" i="1" dirty="0">
                <a:solidFill>
                  <a:srgbClr val="C00000"/>
                </a:solidFill>
              </a:rPr>
            </a:br>
            <a:r>
              <a:rPr lang="ru-RU" b="1" i="1" dirty="0">
                <a:solidFill>
                  <a:srgbClr val="C00000"/>
                </a:solidFill>
              </a:rPr>
              <a:t>Р</a:t>
            </a:r>
            <a:r>
              <a:rPr lang="ru-RU" sz="4900" b="1" i="1" dirty="0">
                <a:solidFill>
                  <a:srgbClr val="C00000"/>
                </a:solidFill>
                <a:effectLst/>
              </a:rPr>
              <a:t>езультаты сайт визитов по компоненту </a:t>
            </a:r>
            <a:r>
              <a:rPr lang="ru-RU" sz="4900" b="1" i="1">
                <a:solidFill>
                  <a:srgbClr val="C00000"/>
                </a:solidFill>
                <a:effectLst/>
              </a:rPr>
              <a:t>ВИЧ согласно </a:t>
            </a:r>
            <a:r>
              <a:rPr lang="ru-RU" sz="4900" b="1" i="1" dirty="0">
                <a:solidFill>
                  <a:srgbClr val="C00000"/>
                </a:solidFill>
                <a:effectLst/>
              </a:rPr>
              <a:t>плану сектора по надзору Комитета КСОЗ по ВИЧ и ТБ по итогам 2024</a:t>
            </a:r>
            <a:br>
              <a:rPr lang="ru-RU" sz="4400" b="1" i="1" dirty="0">
                <a:solidFill>
                  <a:srgbClr val="C00000"/>
                </a:solidFill>
              </a:rPr>
            </a:br>
            <a:br>
              <a:rPr lang="ru-RU" b="1" i="1" dirty="0">
                <a:solidFill>
                  <a:srgbClr val="C00000"/>
                </a:solidFill>
              </a:rPr>
            </a:br>
            <a:br>
              <a:rPr lang="ru-RU" b="1" i="1" dirty="0">
                <a:solidFill>
                  <a:srgbClr val="C00000"/>
                </a:solidFill>
              </a:rPr>
            </a:br>
            <a:endParaRPr lang="ru-RU" sz="4000" b="1" i="1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B9BE744-11B5-D6B3-E23F-7AEF0CA699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91554" y="4917921"/>
            <a:ext cx="8915399" cy="1126283"/>
          </a:xfrm>
        </p:spPr>
        <p:txBody>
          <a:bodyPr>
            <a:normAutofit fontScale="85000" lnSpcReduction="10000"/>
          </a:bodyPr>
          <a:lstStyle/>
          <a:p>
            <a:endParaRPr lang="ru-RU" sz="2800" b="1" dirty="0"/>
          </a:p>
          <a:p>
            <a:r>
              <a:rPr lang="ru-RU" sz="2800" b="1" dirty="0"/>
              <a:t>Башмакова Л.Н. по поручению мониторинговой группы 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FE77DFB-79A6-9E35-B304-4676EE5894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1565" y="0"/>
            <a:ext cx="4530435" cy="1294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1234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EC9F09-44FB-83AE-8725-DF87613770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D1783B-8329-8FDD-A32C-857493401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150" y="102749"/>
            <a:ext cx="10889673" cy="526644"/>
          </a:xfrm>
        </p:spPr>
        <p:txBody>
          <a:bodyPr>
            <a:noAutofit/>
          </a:bodyPr>
          <a:lstStyle/>
          <a:p>
            <a:pPr lvl="0">
              <a:spcBef>
                <a:spcPts val="800"/>
              </a:spcBef>
              <a:spcAft>
                <a:spcPts val="400"/>
              </a:spcAft>
            </a:pPr>
            <a:r>
              <a:rPr lang="ru-RU" b="1" kern="100" dirty="0" err="1">
                <a:solidFill>
                  <a:srgbClr val="FF0000"/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Доконтактная</a:t>
            </a:r>
            <a:r>
              <a:rPr lang="ru-RU" b="1" kern="100" dirty="0">
                <a:solidFill>
                  <a:srgbClr val="FF0000"/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профилактика (ДКП)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19CE45D-8A6A-F44D-4231-060ED82D5E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33153" y="760022"/>
            <a:ext cx="5902037" cy="609797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>
                <a:solidFill>
                  <a:srgbClr val="C00000"/>
                </a:solidFill>
              </a:rPr>
              <a:t>      </a:t>
            </a:r>
            <a:r>
              <a:rPr lang="ru-RU" sz="1900" b="1" dirty="0">
                <a:solidFill>
                  <a:srgbClr val="C00000"/>
                </a:solidFill>
              </a:rPr>
              <a:t>Проблема: Низкий охват клиентов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Цель: Охватить 300 МСМ ДКП по стране и 150 в Ошской области</a:t>
            </a:r>
          </a:p>
          <a:p>
            <a:r>
              <a:rPr lang="ru-RU" sz="1900" dirty="0">
                <a:solidFill>
                  <a:schemeClr val="tx1"/>
                </a:solidFill>
              </a:rPr>
              <a:t>Только разовые обращения среди МСМ</a:t>
            </a:r>
          </a:p>
          <a:p>
            <a:pPr marL="0" indent="0">
              <a:buNone/>
            </a:pPr>
            <a:r>
              <a:rPr lang="ru-RU" sz="1900" b="1" dirty="0">
                <a:solidFill>
                  <a:srgbClr val="C00000"/>
                </a:solidFill>
              </a:rPr>
              <a:t>Что сделано?</a:t>
            </a:r>
          </a:p>
          <a:p>
            <a:pPr>
              <a:spcBef>
                <a:spcPts val="0"/>
              </a:spcBef>
            </a:pPr>
            <a:r>
              <a:rPr lang="ru-RU" sz="1900" dirty="0">
                <a:solidFill>
                  <a:schemeClr val="tx1"/>
                </a:solidFill>
              </a:rPr>
              <a:t>Проводится мотивирование </a:t>
            </a:r>
            <a:r>
              <a:rPr lang="ru-RU" sz="1900" dirty="0" err="1">
                <a:solidFill>
                  <a:schemeClr val="tx1"/>
                </a:solidFill>
              </a:rPr>
              <a:t>дискордантных</a:t>
            </a:r>
            <a:r>
              <a:rPr lang="ru-RU" sz="1900" dirty="0">
                <a:solidFill>
                  <a:schemeClr val="tx1"/>
                </a:solidFill>
              </a:rPr>
              <a:t> пар и КГН на получение ДКП</a:t>
            </a:r>
          </a:p>
          <a:p>
            <a:pPr>
              <a:spcBef>
                <a:spcPts val="0"/>
              </a:spcBef>
            </a:pPr>
            <a:r>
              <a:rPr lang="ru-RU" sz="1900" dirty="0">
                <a:solidFill>
                  <a:schemeClr val="tx1"/>
                </a:solidFill>
              </a:rPr>
              <a:t>Всего 147 клиентов охвачены, но только 36 – это МСМ</a:t>
            </a:r>
          </a:p>
          <a:p>
            <a:pPr marL="0" indent="0">
              <a:buNone/>
            </a:pPr>
            <a:r>
              <a:rPr lang="ru-RU" sz="1900" b="1" dirty="0">
                <a:solidFill>
                  <a:srgbClr val="C00000"/>
                </a:solidFill>
              </a:rPr>
              <a:t>Препятствия:</a:t>
            </a:r>
            <a:r>
              <a:rPr lang="ru-RU" sz="1900" dirty="0"/>
              <a:t> </a:t>
            </a:r>
            <a:r>
              <a:rPr lang="ru-RU" sz="1900" dirty="0">
                <a:solidFill>
                  <a:schemeClr val="tx1"/>
                </a:solidFill>
              </a:rPr>
              <a:t>официальная регистрация в </a:t>
            </a:r>
            <a:r>
              <a:rPr lang="ru-RU" sz="1900" dirty="0" err="1">
                <a:solidFill>
                  <a:schemeClr val="tx1"/>
                </a:solidFill>
              </a:rPr>
              <a:t>ЦКГВГиВИЧ</a:t>
            </a:r>
            <a:endParaRPr lang="ru-RU" sz="1900" dirty="0">
              <a:solidFill>
                <a:schemeClr val="tx1"/>
              </a:solidFill>
            </a:endParaRPr>
          </a:p>
          <a:p>
            <a:r>
              <a:rPr lang="ru-RU" sz="1900" dirty="0">
                <a:solidFill>
                  <a:schemeClr val="tx1"/>
                </a:solidFill>
              </a:rPr>
              <a:t>Страхи клиентов попасть в базу данных, страх преследования в связи с отнесением к группе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39F2487-4AD2-22D1-F77A-22E43B16BD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35191" y="882904"/>
            <a:ext cx="5256810" cy="4383631"/>
          </a:xfrm>
        </p:spPr>
        <p:txBody>
          <a:bodyPr>
            <a:noAutofit/>
          </a:bodyPr>
          <a:lstStyle/>
          <a:p>
            <a:r>
              <a:rPr lang="ru-RU" sz="1900" b="1" dirty="0">
                <a:solidFill>
                  <a:srgbClr val="FF0000"/>
                </a:solidFill>
              </a:rPr>
              <a:t>Рекомендации</a:t>
            </a:r>
          </a:p>
          <a:p>
            <a:pPr marL="342900" lvl="0" indent="-342900" fontAlgn="base">
              <a:buClr>
                <a:srgbClr val="000000"/>
              </a:buClr>
              <a:buFont typeface="Symbol" pitchFamily="2" charset="2"/>
              <a:buChar char="-"/>
            </a:pPr>
            <a:r>
              <a:rPr lang="ru-RU" sz="1800" b="1" u="none" strike="noStrike" kern="0" spc="0" dirty="0">
                <a:ln>
                  <a:noFill/>
                </a:ln>
                <a:solidFill>
                  <a:srgbClr val="C00000"/>
                </a:solidFill>
                <a:effectLst>
                  <a:outerShdw sx="0" sy="0">
                    <a:srgbClr val="000000"/>
                  </a:outerShdw>
                </a:effectLst>
                <a:ea typeface="Trebuchet MS" panose="020B0703020202090204" pitchFamily="34" charset="0"/>
                <a:cs typeface="Trebuchet MS" panose="020B0703020202090204" pitchFamily="34" charset="0"/>
              </a:rPr>
              <a:t>МЗ КР и </a:t>
            </a:r>
            <a:r>
              <a:rPr lang="ru-RU" sz="1800" b="1" u="none" strike="noStrike" kern="0" spc="0" dirty="0" err="1">
                <a:ln>
                  <a:noFill/>
                </a:ln>
                <a:solidFill>
                  <a:srgbClr val="C00000"/>
                </a:solidFill>
                <a:effectLst>
                  <a:outerShdw sx="0" sy="0">
                    <a:srgbClr val="000000"/>
                  </a:outerShdw>
                </a:effectLst>
                <a:ea typeface="Trebuchet MS" panose="020B0703020202090204" pitchFamily="34" charset="0"/>
                <a:cs typeface="Trebuchet MS" panose="020B0703020202090204" pitchFamily="34" charset="0"/>
              </a:rPr>
              <a:t>РЦКГВГиВИЧ</a:t>
            </a:r>
            <a:r>
              <a:rPr lang="ru-RU" sz="1800" u="none" strike="noStrike" kern="0" spc="0" dirty="0">
                <a:ln>
                  <a:noFill/>
                </a:ln>
                <a:solidFill>
                  <a:srgbClr val="C00000"/>
                </a:solidFill>
                <a:effectLst>
                  <a:outerShdw sx="0" sy="0">
                    <a:srgbClr val="000000"/>
                  </a:outerShdw>
                </a:effectLst>
                <a:ea typeface="Trebuchet MS" panose="020B0703020202090204" pitchFamily="34" charset="0"/>
                <a:cs typeface="Trebuchet MS" panose="020B0703020202090204" pitchFamily="34" charset="0"/>
              </a:rPr>
              <a:t> </a:t>
            </a:r>
            <a:r>
              <a:rPr lang="ru-RU" sz="1800" u="none" strike="noStrike" kern="0" spc="0" dirty="0">
                <a:ln>
                  <a:noFill/>
                </a:ln>
                <a:solidFill>
                  <a:srgbClr val="000000"/>
                </a:solidFill>
                <a:effectLst>
                  <a:outerShdw sx="0" sy="0">
                    <a:srgbClr val="000000"/>
                  </a:outerShdw>
                </a:effectLst>
                <a:ea typeface="Trebuchet MS" panose="020B0703020202090204" pitchFamily="34" charset="0"/>
                <a:cs typeface="Trebuchet MS" panose="020B0703020202090204" pitchFamily="34" charset="0"/>
              </a:rPr>
              <a:t>пересмотреть подходы к официальной регистрации клиентов ДКП для ключевых групп населения с передачей услуги на уровень сообщества с регистрацией по УИК. Выделить средства на отработку ДКП по новой модели в рамках финансирования по системе ГСЗ в среднесрочном периоде (2-3 года).</a:t>
            </a:r>
            <a:endParaRPr lang="ru-RU" sz="1800" u="none" strike="noStrike" kern="0" spc="0" dirty="0">
              <a:ln>
                <a:noFill/>
              </a:ln>
              <a:effectLst>
                <a:outerShdw sx="0" sy="0">
                  <a:srgbClr val="000000"/>
                </a:outerShdw>
              </a:effectLst>
              <a:ea typeface="Trebuchet MS" panose="020B0703020202090204" pitchFamily="34" charset="0"/>
              <a:cs typeface="Trebuchet MS" panose="020B0703020202090204" pitchFamily="34" charset="0"/>
            </a:endParaRPr>
          </a:p>
          <a:p>
            <a:pPr marL="342900" lvl="0" indent="-342900" fontAlgn="base">
              <a:buClr>
                <a:srgbClr val="000000"/>
              </a:buClr>
              <a:buFont typeface="Symbol" pitchFamily="2" charset="2"/>
              <a:buChar char="-"/>
            </a:pPr>
            <a:r>
              <a:rPr lang="ru-RU" sz="1800" b="1" u="none" strike="noStrike" kern="0" spc="0" dirty="0">
                <a:ln>
                  <a:noFill/>
                </a:ln>
                <a:solidFill>
                  <a:srgbClr val="C00000"/>
                </a:solidFill>
                <a:effectLst>
                  <a:outerShdw sx="0" sy="0">
                    <a:srgbClr val="000000"/>
                  </a:outerShdw>
                </a:effectLst>
                <a:ea typeface="Trebuchet MS" panose="020B0703020202090204" pitchFamily="34" charset="0"/>
                <a:cs typeface="Trebuchet MS" panose="020B0703020202090204" pitchFamily="34" charset="0"/>
              </a:rPr>
              <a:t>ОР</a:t>
            </a:r>
            <a:r>
              <a:rPr lang="ru-RU" sz="1800" b="1" u="none" strike="noStrike" kern="0" spc="0" dirty="0">
                <a:ln>
                  <a:noFill/>
                </a:ln>
                <a:solidFill>
                  <a:srgbClr val="000000"/>
                </a:solidFill>
                <a:effectLst>
                  <a:outerShdw sx="0" sy="0">
                    <a:srgbClr val="000000"/>
                  </a:outerShdw>
                </a:effectLst>
                <a:ea typeface="Trebuchet MS" panose="020B0703020202090204" pitchFamily="34" charset="0"/>
                <a:cs typeface="Trebuchet MS" panose="020B0703020202090204" pitchFamily="34" charset="0"/>
              </a:rPr>
              <a:t> </a:t>
            </a:r>
            <a:r>
              <a:rPr lang="ru-RU" sz="1800" u="none" strike="noStrike" kern="0" spc="0" dirty="0">
                <a:ln>
                  <a:noFill/>
                </a:ln>
                <a:solidFill>
                  <a:srgbClr val="000000"/>
                </a:solidFill>
                <a:effectLst>
                  <a:outerShdw sx="0" sy="0">
                    <a:srgbClr val="000000"/>
                  </a:outerShdw>
                </a:effectLst>
                <a:ea typeface="Trebuchet MS" panose="020B0703020202090204" pitchFamily="34" charset="0"/>
                <a:cs typeface="Trebuchet MS" panose="020B0703020202090204" pitchFamily="34" charset="0"/>
              </a:rPr>
              <a:t>совместно с партнерами пересмотреть индикатор по охвату ДКП и оценивать его не только среди МСМ, а в целом для ключевых групп, контактных лиц и населения КР. Через субконтракты продолжить информационную работу с населением и ключевыми группами по продвижению ДКП.  </a:t>
            </a:r>
            <a:endParaRPr lang="ru-RU" sz="1800" u="none" strike="noStrike" kern="0" spc="0" dirty="0">
              <a:ln>
                <a:noFill/>
              </a:ln>
              <a:effectLst>
                <a:outerShdw sx="0" sy="0">
                  <a:srgbClr val="000000"/>
                </a:outerShdw>
              </a:effectLst>
              <a:ea typeface="Trebuchet MS" panose="020B0703020202090204" pitchFamily="34" charset="0"/>
              <a:cs typeface="Trebuchet MS" panose="020B0703020202090204" pitchFamily="34" charset="0"/>
            </a:endParaRPr>
          </a:p>
          <a:p>
            <a:pPr>
              <a:spcBef>
                <a:spcPts val="0"/>
              </a:spcBef>
              <a:buFontTx/>
              <a:buChar char="-"/>
            </a:pPr>
            <a:endParaRPr lang="ru-RU" sz="1900" dirty="0"/>
          </a:p>
        </p:txBody>
      </p:sp>
    </p:spTree>
    <p:extLst>
      <p:ext uri="{BB962C8B-B14F-4D97-AF65-F5344CB8AC3E}">
        <p14:creationId xmlns:p14="http://schemas.microsoft.com/office/powerpoint/2010/main" val="8862810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9CD7CA-9151-ECDE-D6E9-700339F35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Охват программами профилактики </a:t>
            </a: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57A9B74F-2F68-9EC6-2659-E7B0A0C9A6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3730805"/>
              </p:ext>
            </p:extLst>
          </p:nvPr>
        </p:nvGraphicFramePr>
        <p:xfrm>
          <a:off x="209862" y="1623935"/>
          <a:ext cx="10914507" cy="42437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72787">
                  <a:extLst>
                    <a:ext uri="{9D8B030D-6E8A-4147-A177-3AD203B41FA5}">
                      <a16:colId xmlns:a16="http://schemas.microsoft.com/office/drawing/2014/main" val="173526199"/>
                    </a:ext>
                  </a:extLst>
                </a:gridCol>
                <a:gridCol w="942715">
                  <a:extLst>
                    <a:ext uri="{9D8B030D-6E8A-4147-A177-3AD203B41FA5}">
                      <a16:colId xmlns:a16="http://schemas.microsoft.com/office/drawing/2014/main" val="2119173777"/>
                    </a:ext>
                  </a:extLst>
                </a:gridCol>
                <a:gridCol w="942715">
                  <a:extLst>
                    <a:ext uri="{9D8B030D-6E8A-4147-A177-3AD203B41FA5}">
                      <a16:colId xmlns:a16="http://schemas.microsoft.com/office/drawing/2014/main" val="1603448190"/>
                    </a:ext>
                  </a:extLst>
                </a:gridCol>
                <a:gridCol w="942715">
                  <a:extLst>
                    <a:ext uri="{9D8B030D-6E8A-4147-A177-3AD203B41FA5}">
                      <a16:colId xmlns:a16="http://schemas.microsoft.com/office/drawing/2014/main" val="2892739933"/>
                    </a:ext>
                  </a:extLst>
                </a:gridCol>
                <a:gridCol w="942715">
                  <a:extLst>
                    <a:ext uri="{9D8B030D-6E8A-4147-A177-3AD203B41FA5}">
                      <a16:colId xmlns:a16="http://schemas.microsoft.com/office/drawing/2014/main" val="1643291948"/>
                    </a:ext>
                  </a:extLst>
                </a:gridCol>
                <a:gridCol w="942715">
                  <a:extLst>
                    <a:ext uri="{9D8B030D-6E8A-4147-A177-3AD203B41FA5}">
                      <a16:colId xmlns:a16="http://schemas.microsoft.com/office/drawing/2014/main" val="4021414942"/>
                    </a:ext>
                  </a:extLst>
                </a:gridCol>
                <a:gridCol w="942715">
                  <a:extLst>
                    <a:ext uri="{9D8B030D-6E8A-4147-A177-3AD203B41FA5}">
                      <a16:colId xmlns:a16="http://schemas.microsoft.com/office/drawing/2014/main" val="3926122267"/>
                    </a:ext>
                  </a:extLst>
                </a:gridCol>
                <a:gridCol w="942715">
                  <a:extLst>
                    <a:ext uri="{9D8B030D-6E8A-4147-A177-3AD203B41FA5}">
                      <a16:colId xmlns:a16="http://schemas.microsoft.com/office/drawing/2014/main" val="1727291211"/>
                    </a:ext>
                  </a:extLst>
                </a:gridCol>
                <a:gridCol w="942715">
                  <a:extLst>
                    <a:ext uri="{9D8B030D-6E8A-4147-A177-3AD203B41FA5}">
                      <a16:colId xmlns:a16="http://schemas.microsoft.com/office/drawing/2014/main" val="3000529840"/>
                    </a:ext>
                  </a:extLst>
                </a:gridCol>
              </a:tblGrid>
              <a:tr h="699541">
                <a:tc rowSpan="2">
                  <a:txBody>
                    <a:bodyPr/>
                    <a:lstStyle/>
                    <a:p>
                      <a:r>
                        <a:rPr lang="ru-RU" sz="2400" dirty="0"/>
                        <a:t>Название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2400" dirty="0"/>
                        <a:t>КР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ru-RU" sz="2400" dirty="0"/>
                        <a:t>ОФ </a:t>
                      </a:r>
                      <a:r>
                        <a:rPr lang="ru-RU" sz="2400" dirty="0" err="1"/>
                        <a:t>Улукман</a:t>
                      </a:r>
                      <a:r>
                        <a:rPr lang="ru-RU" sz="2400" dirty="0"/>
                        <a:t> </a:t>
                      </a:r>
                      <a:r>
                        <a:rPr lang="ru-RU" sz="2400" dirty="0" err="1"/>
                        <a:t>Дарыгер</a:t>
                      </a:r>
                      <a:endParaRPr lang="ru-RU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ru-RU" sz="2400" dirty="0"/>
                        <a:t>ОФ Подруга</a:t>
                      </a:r>
                    </a:p>
                    <a:p>
                      <a:endParaRPr lang="ru-RU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7999007"/>
                  </a:ext>
                </a:extLst>
              </a:tr>
              <a:tr h="4946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>
                          <a:solidFill>
                            <a:schemeClr val="bg1"/>
                          </a:solidFill>
                        </a:rPr>
                        <a:t>Цель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>
                          <a:solidFill>
                            <a:schemeClr val="bg1"/>
                          </a:solidFill>
                        </a:rPr>
                        <a:t>%%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>
                          <a:solidFill>
                            <a:schemeClr val="bg1"/>
                          </a:solidFill>
                        </a:rPr>
                        <a:t>Цель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>
                          <a:solidFill>
                            <a:schemeClr val="bg1"/>
                          </a:solidFill>
                        </a:rPr>
                        <a:t>Итог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>
                          <a:solidFill>
                            <a:schemeClr val="bg1"/>
                          </a:solidFill>
                        </a:rPr>
                        <a:t>%%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>
                          <a:solidFill>
                            <a:schemeClr val="bg1"/>
                          </a:solidFill>
                        </a:rPr>
                        <a:t>Цель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>
                          <a:solidFill>
                            <a:schemeClr val="bg1"/>
                          </a:solidFill>
                        </a:rPr>
                        <a:t>Итог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>
                          <a:solidFill>
                            <a:schemeClr val="bg1"/>
                          </a:solidFill>
                        </a:rPr>
                        <a:t>%%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9996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СР, охваченных проф. программами</a:t>
                      </a:r>
                      <a:endParaRPr lang="ru-RU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2 325/</a:t>
                      </a:r>
                      <a:endParaRPr lang="ru-RU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9 300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25%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kern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1550</a:t>
                      </a:r>
                      <a:endParaRPr lang="ru-RU" sz="2000" kern="100" dirty="0">
                        <a:effectLst/>
                        <a:highlight>
                          <a:srgbClr val="FFFF00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kern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1120</a:t>
                      </a:r>
                      <a:endParaRPr lang="ru-RU" sz="2000" kern="100" dirty="0">
                        <a:effectLst/>
                        <a:highlight>
                          <a:srgbClr val="FFFF00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kern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72%</a:t>
                      </a:r>
                      <a:endParaRPr lang="ru-RU" sz="2000" b="1" kern="100" dirty="0">
                        <a:effectLst/>
                        <a:highlight>
                          <a:srgbClr val="FFFF00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kern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1880</a:t>
                      </a:r>
                      <a:endParaRPr lang="ru-RU" sz="2000" kern="100" dirty="0">
                        <a:effectLst/>
                        <a:highlight>
                          <a:srgbClr val="FFFF00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kern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1281</a:t>
                      </a:r>
                      <a:endParaRPr lang="ru-RU" sz="2000" kern="100" dirty="0">
                        <a:effectLst/>
                        <a:highlight>
                          <a:srgbClr val="FFFF00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kern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68%</a:t>
                      </a:r>
                      <a:endParaRPr lang="ru-RU" sz="2000" b="1" kern="100" dirty="0">
                        <a:effectLst/>
                        <a:highlight>
                          <a:srgbClr val="FFFF00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70737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СР, прошедших ЭТ на ВИЧ и знают свой результат</a:t>
                      </a:r>
                      <a:endParaRPr lang="ru-RU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kern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1470</a:t>
                      </a:r>
                      <a:endParaRPr lang="ru-RU" sz="2000" kern="100">
                        <a:effectLst/>
                        <a:highlight>
                          <a:srgbClr val="FFFF00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kern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1173</a:t>
                      </a:r>
                      <a:endParaRPr lang="ru-RU" sz="2000" kern="100">
                        <a:effectLst/>
                        <a:highlight>
                          <a:srgbClr val="FFFF00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kern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80%</a:t>
                      </a:r>
                      <a:endParaRPr lang="ru-RU" sz="2000" b="1" kern="100" dirty="0">
                        <a:effectLst/>
                        <a:highlight>
                          <a:srgbClr val="FFFF00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kern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1790</a:t>
                      </a:r>
                      <a:endParaRPr lang="ru-RU" sz="2000" kern="100" dirty="0">
                        <a:effectLst/>
                        <a:highlight>
                          <a:srgbClr val="FFFF00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kern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1117</a:t>
                      </a:r>
                      <a:endParaRPr lang="ru-RU" sz="2000" kern="100" dirty="0">
                        <a:effectLst/>
                        <a:highlight>
                          <a:srgbClr val="FFFF00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kern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62%</a:t>
                      </a:r>
                      <a:endParaRPr lang="ru-RU" sz="2000" b="1" kern="100" dirty="0">
                        <a:effectLst/>
                        <a:highlight>
                          <a:srgbClr val="FFFF00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9292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en-US" sz="2400" kern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</a:t>
                      </a:r>
                      <a:r>
                        <a:rPr lang="en-US" sz="24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СР- </a:t>
                      </a:r>
                      <a:r>
                        <a:rPr lang="en-US" sz="2400" kern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регулярных</a:t>
                      </a:r>
                      <a:r>
                        <a:rPr lang="en-US" sz="24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клиентов</a:t>
                      </a:r>
                      <a:endParaRPr lang="ru-RU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kern="0" dirty="0">
                          <a:solidFill>
                            <a:srgbClr val="000000"/>
                          </a:solidFill>
                          <a:effectLst/>
                          <a:highlight>
                            <a:srgbClr val="47D459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542</a:t>
                      </a:r>
                      <a:endParaRPr lang="ru-RU" sz="2000" kern="100" dirty="0">
                        <a:effectLst/>
                        <a:highlight>
                          <a:srgbClr val="47D459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kern="0" dirty="0">
                          <a:solidFill>
                            <a:srgbClr val="000000"/>
                          </a:solidFill>
                          <a:effectLst/>
                          <a:highlight>
                            <a:srgbClr val="47D459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726</a:t>
                      </a:r>
                      <a:endParaRPr lang="ru-RU" sz="2000" kern="100" dirty="0">
                        <a:effectLst/>
                        <a:highlight>
                          <a:srgbClr val="47D459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kern="0" dirty="0">
                          <a:solidFill>
                            <a:srgbClr val="000000"/>
                          </a:solidFill>
                          <a:effectLst/>
                          <a:highlight>
                            <a:srgbClr val="47D459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134%</a:t>
                      </a:r>
                      <a:endParaRPr lang="ru-RU" sz="2000" b="1" kern="100" dirty="0">
                        <a:effectLst/>
                        <a:highlight>
                          <a:srgbClr val="47D459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kern="0" dirty="0">
                          <a:solidFill>
                            <a:srgbClr val="000000"/>
                          </a:solidFill>
                          <a:effectLst/>
                          <a:highlight>
                            <a:srgbClr val="BF4E14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658</a:t>
                      </a:r>
                      <a:endParaRPr lang="ru-RU" sz="2000" kern="100" dirty="0">
                        <a:effectLst/>
                        <a:highlight>
                          <a:srgbClr val="BF4E14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kern="0" dirty="0">
                          <a:solidFill>
                            <a:srgbClr val="000000"/>
                          </a:solidFill>
                          <a:effectLst/>
                          <a:highlight>
                            <a:srgbClr val="BF4E14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389</a:t>
                      </a:r>
                      <a:endParaRPr lang="ru-RU" sz="2000" kern="100" dirty="0">
                        <a:effectLst/>
                        <a:highlight>
                          <a:srgbClr val="BF4E14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kern="0" dirty="0">
                          <a:solidFill>
                            <a:srgbClr val="000000"/>
                          </a:solidFill>
                          <a:effectLst/>
                          <a:highlight>
                            <a:srgbClr val="BF4E14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59%</a:t>
                      </a:r>
                      <a:endParaRPr lang="ru-RU" sz="2000" kern="100" dirty="0">
                        <a:effectLst/>
                        <a:highlight>
                          <a:srgbClr val="BF4E14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87911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41885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A8500B-E031-AC42-781F-6533613A94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DC1779-F802-714C-C328-F09F03F7B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150" y="102749"/>
            <a:ext cx="10889673" cy="526644"/>
          </a:xfrm>
        </p:spPr>
        <p:txBody>
          <a:bodyPr>
            <a:noAutofit/>
          </a:bodyPr>
          <a:lstStyle/>
          <a:p>
            <a:pPr lvl="0">
              <a:spcBef>
                <a:spcPts val="800"/>
              </a:spcBef>
              <a:spcAft>
                <a:spcPts val="400"/>
              </a:spcAft>
            </a:pPr>
            <a:r>
              <a:rPr lang="ru-RU" b="1" kern="100" dirty="0">
                <a:solidFill>
                  <a:srgbClr val="FF0000"/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Профилактика передачи ВИЧ половым путем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5E84BE7-2687-7B4A-1026-5A0161C796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33153" y="760022"/>
            <a:ext cx="5902037" cy="609797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>
                <a:solidFill>
                  <a:srgbClr val="C00000"/>
                </a:solidFill>
              </a:rPr>
              <a:t>      </a:t>
            </a:r>
            <a:r>
              <a:rPr lang="ru-RU" sz="1900" b="1" dirty="0">
                <a:solidFill>
                  <a:srgbClr val="C00000"/>
                </a:solidFill>
              </a:rPr>
              <a:t>Проблема: Снижение охвата клиентов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Рост полового пути передачи ВИЧ</a:t>
            </a:r>
          </a:p>
          <a:p>
            <a:r>
              <a:rPr lang="ru-RU" dirty="0">
                <a:solidFill>
                  <a:schemeClr val="tx1"/>
                </a:solidFill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Отказ от презерватива, который рассматривается ОВД,  как доказательство оказания сексуальных услуг</a:t>
            </a:r>
            <a:endParaRPr lang="ru-RU" sz="1800" dirty="0">
              <a:solidFill>
                <a:schemeClr val="tx1"/>
              </a:solidFill>
              <a:effectLst/>
              <a:latin typeface="+mj-lt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indent="0">
              <a:buNone/>
            </a:pPr>
            <a:r>
              <a:rPr lang="ru-RU" sz="1900" b="1" dirty="0">
                <a:solidFill>
                  <a:srgbClr val="C00000"/>
                </a:solidFill>
              </a:rPr>
              <a:t>Что сделано?</a:t>
            </a:r>
          </a:p>
          <a:p>
            <a:pPr>
              <a:spcBef>
                <a:spcPts val="0"/>
              </a:spcBef>
            </a:pPr>
            <a:r>
              <a:rPr lang="ru-RU" sz="1900" dirty="0">
                <a:solidFill>
                  <a:schemeClr val="tx1"/>
                </a:solidFill>
              </a:rPr>
              <a:t>Проводится мотивирование на тестирование на ВИЧ </a:t>
            </a:r>
          </a:p>
          <a:p>
            <a:pPr>
              <a:spcBef>
                <a:spcPts val="0"/>
              </a:spcBef>
            </a:pPr>
            <a:r>
              <a:rPr lang="ru-RU" sz="1900" dirty="0">
                <a:solidFill>
                  <a:schemeClr val="tx1"/>
                </a:solidFill>
              </a:rPr>
              <a:t>Он-лайн аутрич</a:t>
            </a:r>
          </a:p>
          <a:p>
            <a:pPr marL="0" indent="0">
              <a:buNone/>
            </a:pPr>
            <a:r>
              <a:rPr lang="ru-RU" sz="1900" b="1" dirty="0">
                <a:solidFill>
                  <a:srgbClr val="C00000"/>
                </a:solidFill>
              </a:rPr>
              <a:t>Препятствия:</a:t>
            </a:r>
            <a:r>
              <a:rPr lang="ru-RU" sz="1900" dirty="0"/>
              <a:t> </a:t>
            </a:r>
            <a:r>
              <a:rPr lang="ru-RU" sz="1900" dirty="0">
                <a:solidFill>
                  <a:schemeClr val="tx1"/>
                </a:solidFill>
              </a:rPr>
              <a:t>введенные в 2024 г. законы, относительно СР и ЛГБТ не предусмотрели доступа к программам профилактики</a:t>
            </a:r>
          </a:p>
          <a:p>
            <a:r>
              <a:rPr lang="ru-RU" sz="1900" dirty="0">
                <a:solidFill>
                  <a:schemeClr val="tx1"/>
                </a:solidFill>
              </a:rPr>
              <a:t>Страх преследования и сокращение количества клиентов, отказ от приобретения презерватива усиливает риск более опасного поведения и распространения ВИЧ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AE3BFE0-166A-1B74-9C03-C2B444F514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02682" y="760022"/>
            <a:ext cx="5589320" cy="4506513"/>
          </a:xfrm>
        </p:spPr>
        <p:txBody>
          <a:bodyPr>
            <a:noAutofit/>
          </a:bodyPr>
          <a:lstStyle/>
          <a:p>
            <a:r>
              <a:rPr lang="ru-RU" sz="1900" b="1" dirty="0">
                <a:solidFill>
                  <a:srgbClr val="FF0000"/>
                </a:solidFill>
              </a:rPr>
              <a:t>Рекомендации</a:t>
            </a:r>
          </a:p>
          <a:p>
            <a:pPr marL="342900" lvl="0" indent="-342900" fontAlgn="base">
              <a:buClr>
                <a:srgbClr val="000000"/>
              </a:buClr>
              <a:buFont typeface="Symbol" pitchFamily="2" charset="2"/>
              <a:buChar char="-"/>
            </a:pPr>
            <a:r>
              <a:rPr lang="ru-RU" sz="1900" b="1" u="none" strike="noStrike" kern="0" spc="0" dirty="0">
                <a:ln>
                  <a:noFill/>
                </a:ln>
                <a:solidFill>
                  <a:srgbClr val="000000"/>
                </a:solidFill>
                <a:effectLst>
                  <a:outerShdw sx="0" sy="0">
                    <a:srgbClr val="000000"/>
                  </a:outerShdw>
                </a:effectLst>
                <a:latin typeface="Times New Roman" panose="02020603050405020304" pitchFamily="18" charset="0"/>
                <a:ea typeface="Trebuchet MS" panose="020B0703020202090204" pitchFamily="34" charset="0"/>
                <a:cs typeface="Trebuchet MS" panose="020B0703020202090204" pitchFamily="34" charset="0"/>
              </a:rPr>
              <a:t>ОР</a:t>
            </a:r>
            <a:r>
              <a:rPr lang="ru-RU" sz="1900" u="none" strike="noStrike" kern="0" spc="0" dirty="0">
                <a:ln>
                  <a:noFill/>
                </a:ln>
                <a:solidFill>
                  <a:srgbClr val="000000"/>
                </a:solidFill>
                <a:effectLst>
                  <a:outerShdw sx="0" sy="0">
                    <a:srgbClr val="000000"/>
                  </a:outerShdw>
                </a:effectLst>
                <a:latin typeface="Times New Roman" panose="02020603050405020304" pitchFamily="18" charset="0"/>
                <a:ea typeface="Trebuchet MS" panose="020B0703020202090204" pitchFamily="34" charset="0"/>
                <a:cs typeface="Trebuchet MS" panose="020B0703020202090204" pitchFamily="34" charset="0"/>
              </a:rPr>
              <a:t>, </a:t>
            </a:r>
            <a:r>
              <a:rPr lang="ru-RU" sz="1900" u="none" strike="noStrike" kern="0" spc="0" dirty="0" err="1">
                <a:ln>
                  <a:noFill/>
                </a:ln>
                <a:solidFill>
                  <a:srgbClr val="000000"/>
                </a:solidFill>
                <a:effectLst>
                  <a:outerShdw sx="0" sy="0">
                    <a:srgbClr val="000000"/>
                  </a:outerShdw>
                </a:effectLst>
                <a:latin typeface="Times New Roman" panose="02020603050405020304" pitchFamily="18" charset="0"/>
                <a:ea typeface="Trebuchet MS" panose="020B0703020202090204" pitchFamily="34" charset="0"/>
                <a:cs typeface="Trebuchet MS" panose="020B0703020202090204" pitchFamily="34" charset="0"/>
              </a:rPr>
              <a:t>субреципиентам</a:t>
            </a:r>
            <a:r>
              <a:rPr lang="ru-RU" sz="1900" u="none" strike="noStrike" kern="0" spc="0" dirty="0">
                <a:ln>
                  <a:noFill/>
                </a:ln>
                <a:solidFill>
                  <a:srgbClr val="000000"/>
                </a:solidFill>
                <a:effectLst>
                  <a:outerShdw sx="0" sy="0">
                    <a:srgbClr val="000000"/>
                  </a:outerShdw>
                </a:effectLst>
                <a:latin typeface="Times New Roman" panose="02020603050405020304" pitchFamily="18" charset="0"/>
                <a:ea typeface="Trebuchet MS" panose="020B0703020202090204" pitchFamily="34" charset="0"/>
                <a:cs typeface="Trebuchet MS" panose="020B0703020202090204" pitchFamily="34" charset="0"/>
              </a:rPr>
              <a:t> расширить программы для СР на женщин с повышенным риском инфицирования ВИЧ, в т.ч. социально неустроенных женщин; жертв гендерного и семейного насилия; половых партнеров трудовых мигрантов и др. Программы для МСМ расширить на программы для молодых людей с повышенным риском инфицирования ВИЧ и ИППП, включая формирование более безопасного поведения, мотивирование на тестирование на ВИЧ и ДКП. </a:t>
            </a:r>
            <a:endParaRPr lang="ru-RU" sz="1900" u="none" strike="noStrike" kern="0" spc="0" dirty="0">
              <a:ln>
                <a:noFill/>
              </a:ln>
              <a:effectLst>
                <a:outerShdw sx="0" sy="0">
                  <a:srgbClr val="000000"/>
                </a:outerShdw>
              </a:effectLst>
              <a:latin typeface="Trebuchet MS" panose="020B0703020202090204" pitchFamily="34" charset="0"/>
              <a:ea typeface="Trebuchet MS" panose="020B0703020202090204" pitchFamily="34" charset="0"/>
              <a:cs typeface="Trebuchet MS" panose="020B0703020202090204" pitchFamily="34" charset="0"/>
            </a:endParaRPr>
          </a:p>
          <a:p>
            <a:r>
              <a:rPr lang="ru-RU" sz="1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Комитету КСОЗ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, областным комитетам по ВИЧ и ТБ, </a:t>
            </a:r>
            <a:r>
              <a:rPr lang="ru-RU" sz="19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РЦКГВГиВИЧ</a:t>
            </a:r>
            <a:r>
              <a:rPr lang="ru-RU" sz="19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и центров </a:t>
            </a:r>
            <a:r>
              <a:rPr lang="ru-RU" sz="19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КГВГиВИЧ</a:t>
            </a:r>
            <a:r>
              <a:rPr lang="ru-RU" sz="19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провести работу с сотрудниками ОВД для информирования о важности использования презервативов при любом половом контакте для всех сексуально-активных людей и не увязывать наличие презерватива с оказанием сексуальных услуг. </a:t>
            </a:r>
            <a:endParaRPr lang="ru-RU" sz="1900" dirty="0"/>
          </a:p>
        </p:txBody>
      </p:sp>
    </p:spTree>
    <p:extLst>
      <p:ext uri="{BB962C8B-B14F-4D97-AF65-F5344CB8AC3E}">
        <p14:creationId xmlns:p14="http://schemas.microsoft.com/office/powerpoint/2010/main" val="14964071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43EC27-F15E-032B-CF44-699476AC9B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136809-B64D-506C-982E-49A594D79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3" y="645106"/>
            <a:ext cx="8734619" cy="1259894"/>
          </a:xfrm>
        </p:spPr>
        <p:txBody>
          <a:bodyPr>
            <a:normAutofit/>
          </a:bodyPr>
          <a:lstStyle/>
          <a:p>
            <a:r>
              <a:rPr lang="ru-RU" b="1" i="1" dirty="0">
                <a:solidFill>
                  <a:srgbClr val="C00000"/>
                </a:solidFill>
              </a:rPr>
              <a:t>		Финансирование (Тыс. сомов)</a:t>
            </a:r>
          </a:p>
        </p:txBody>
      </p:sp>
      <p:sp>
        <p:nvSpPr>
          <p:cNvPr id="29" name="Content Placeholder 17">
            <a:extLst>
              <a:ext uri="{FF2B5EF4-FFF2-40B4-BE49-F238E27FC236}">
                <a16:creationId xmlns:a16="http://schemas.microsoft.com/office/drawing/2014/main" id="{D31870E0-5AD2-878E-1BC1-4BF3504054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225" y="2133600"/>
            <a:ext cx="4567352" cy="4387121"/>
          </a:xfrm>
        </p:spPr>
        <p:txBody>
          <a:bodyPr>
            <a:noAutofit/>
          </a:bodyPr>
          <a:lstStyle/>
          <a:p>
            <a:r>
              <a:rPr lang="ru-RU" sz="2400" b="1" dirty="0"/>
              <a:t>ГФ остается основным донором по финансированию программ в области ВИЧ-инфекции</a:t>
            </a:r>
          </a:p>
          <a:p>
            <a:r>
              <a:rPr lang="ru-RU" sz="2400" b="1" dirty="0"/>
              <a:t>Несмотря на увеличение доли государственного финансирования, ГФ покрывает 61% от всех затрат на программы в области ВИЧ-инфекции</a:t>
            </a:r>
            <a:endParaRPr lang="en-US" sz="2400" b="1" dirty="0"/>
          </a:p>
        </p:txBody>
      </p:sp>
      <p:graphicFrame>
        <p:nvGraphicFramePr>
          <p:cNvPr id="31" name="Объект 3">
            <a:extLst>
              <a:ext uri="{FF2B5EF4-FFF2-40B4-BE49-F238E27FC236}">
                <a16:creationId xmlns:a16="http://schemas.microsoft.com/office/drawing/2014/main" id="{DD8F9784-CBCA-28C4-CB49-3A6FE21097C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7146191"/>
              </p:ext>
            </p:extLst>
          </p:nvPr>
        </p:nvGraphicFramePr>
        <p:xfrm>
          <a:off x="5605153" y="1769423"/>
          <a:ext cx="6586844" cy="4201621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514121">
                  <a:extLst>
                    <a:ext uri="{9D8B030D-6E8A-4147-A177-3AD203B41FA5}">
                      <a16:colId xmlns:a16="http://schemas.microsoft.com/office/drawing/2014/main" val="712720412"/>
                    </a:ext>
                  </a:extLst>
                </a:gridCol>
                <a:gridCol w="1009387">
                  <a:extLst>
                    <a:ext uri="{9D8B030D-6E8A-4147-A177-3AD203B41FA5}">
                      <a16:colId xmlns:a16="http://schemas.microsoft.com/office/drawing/2014/main" val="106364357"/>
                    </a:ext>
                  </a:extLst>
                </a:gridCol>
                <a:gridCol w="938159">
                  <a:extLst>
                    <a:ext uri="{9D8B030D-6E8A-4147-A177-3AD203B41FA5}">
                      <a16:colId xmlns:a16="http://schemas.microsoft.com/office/drawing/2014/main" val="2536806839"/>
                    </a:ext>
                  </a:extLst>
                </a:gridCol>
                <a:gridCol w="1052369">
                  <a:extLst>
                    <a:ext uri="{9D8B030D-6E8A-4147-A177-3AD203B41FA5}">
                      <a16:colId xmlns:a16="http://schemas.microsoft.com/office/drawing/2014/main" val="1777158322"/>
                    </a:ext>
                  </a:extLst>
                </a:gridCol>
                <a:gridCol w="1052369">
                  <a:extLst>
                    <a:ext uri="{9D8B030D-6E8A-4147-A177-3AD203B41FA5}">
                      <a16:colId xmlns:a16="http://schemas.microsoft.com/office/drawing/2014/main" val="2639226833"/>
                    </a:ext>
                  </a:extLst>
                </a:gridCol>
                <a:gridCol w="1020439">
                  <a:extLst>
                    <a:ext uri="{9D8B030D-6E8A-4147-A177-3AD203B41FA5}">
                      <a16:colId xmlns:a16="http://schemas.microsoft.com/office/drawing/2014/main" val="841420807"/>
                    </a:ext>
                  </a:extLst>
                </a:gridCol>
              </a:tblGrid>
              <a:tr h="1312811">
                <a:tc>
                  <a:txBody>
                    <a:bodyPr/>
                    <a:lstStyle/>
                    <a:p>
                      <a:r>
                        <a:rPr lang="en-US" sz="2200" b="1" kern="0" cap="none" spc="0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D1D1D1"/>
                          </a:highlight>
                        </a:rPr>
                        <a:t>Регион</a:t>
                      </a:r>
                      <a:endParaRPr lang="ru-RU" sz="2200" b="1" kern="100" cap="none" spc="0" dirty="0">
                        <a:solidFill>
                          <a:schemeClr val="tx1"/>
                        </a:solidFill>
                        <a:effectLst/>
                        <a:highlight>
                          <a:srgbClr val="D1D1D1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24" marR="65424" marT="61062" marB="61062"/>
                </a:tc>
                <a:tc>
                  <a:txBody>
                    <a:bodyPr/>
                    <a:lstStyle/>
                    <a:p>
                      <a:r>
                        <a:rPr lang="en-US" sz="2200" b="1" kern="0" cap="none" spc="0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D1D1D1"/>
                          </a:highlight>
                        </a:rPr>
                        <a:t>Бюджет</a:t>
                      </a:r>
                      <a:endParaRPr lang="ru-RU" sz="2200" b="1" kern="100" cap="none" spc="0" dirty="0">
                        <a:solidFill>
                          <a:schemeClr val="tx1"/>
                        </a:solidFill>
                        <a:effectLst/>
                        <a:highlight>
                          <a:srgbClr val="D1D1D1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24" marR="65424" marT="61062" marB="61062"/>
                </a:tc>
                <a:tc>
                  <a:txBody>
                    <a:bodyPr/>
                    <a:lstStyle/>
                    <a:p>
                      <a:r>
                        <a:rPr lang="en-US" sz="2200" b="1" kern="0" cap="none" spc="0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D1D1D1"/>
                          </a:highlight>
                        </a:rPr>
                        <a:t>Спец</a:t>
                      </a:r>
                      <a:endParaRPr lang="ru-RU" sz="2200" b="1" kern="100" cap="none" spc="0" dirty="0">
                        <a:solidFill>
                          <a:schemeClr val="tx1"/>
                        </a:solidFill>
                        <a:effectLst/>
                        <a:highlight>
                          <a:srgbClr val="D1D1D1"/>
                        </a:highlight>
                      </a:endParaRPr>
                    </a:p>
                    <a:p>
                      <a:r>
                        <a:rPr lang="en-US" sz="2200" b="1" kern="0" cap="none" spc="0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D1D1D1"/>
                          </a:highlight>
                        </a:rPr>
                        <a:t>счет</a:t>
                      </a:r>
                      <a:endParaRPr lang="ru-RU" sz="2200" b="1" kern="100" cap="none" spc="0" dirty="0">
                        <a:solidFill>
                          <a:schemeClr val="tx1"/>
                        </a:solidFill>
                        <a:effectLst/>
                        <a:highlight>
                          <a:srgbClr val="D1D1D1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24" marR="65424" marT="61062" marB="61062"/>
                </a:tc>
                <a:tc>
                  <a:txBody>
                    <a:bodyPr/>
                    <a:lstStyle/>
                    <a:p>
                      <a:r>
                        <a:rPr lang="en-US" sz="2200" b="1" kern="0" cap="none" spc="0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D1D1D1"/>
                          </a:highlight>
                        </a:rPr>
                        <a:t>Гум</a:t>
                      </a:r>
                      <a:r>
                        <a:rPr lang="en-US" sz="2200" b="1" kern="0" cap="none" spc="0" dirty="0">
                          <a:solidFill>
                            <a:schemeClr val="tx1"/>
                          </a:solidFill>
                          <a:effectLst/>
                          <a:highlight>
                            <a:srgbClr val="D1D1D1"/>
                          </a:highlight>
                        </a:rPr>
                        <a:t> </a:t>
                      </a:r>
                      <a:r>
                        <a:rPr lang="en-US" sz="2200" b="1" kern="0" cap="none" spc="0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D1D1D1"/>
                          </a:highlight>
                        </a:rPr>
                        <a:t>помощь</a:t>
                      </a:r>
                      <a:endParaRPr lang="ru-RU" sz="2200" b="1" kern="100" cap="none" spc="0" dirty="0">
                        <a:solidFill>
                          <a:schemeClr val="tx1"/>
                        </a:solidFill>
                        <a:effectLst/>
                        <a:highlight>
                          <a:srgbClr val="D1D1D1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24" marR="65424" marT="61062" marB="61062"/>
                </a:tc>
                <a:tc>
                  <a:txBody>
                    <a:bodyPr/>
                    <a:lstStyle/>
                    <a:p>
                      <a:r>
                        <a:rPr lang="en-US" sz="2200" b="1" kern="0" cap="none" spc="0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D1D1D1"/>
                          </a:highlight>
                        </a:rPr>
                        <a:t>Всего</a:t>
                      </a:r>
                      <a:endParaRPr lang="ru-RU" sz="2200" b="1" kern="100" cap="none" spc="0" dirty="0">
                        <a:solidFill>
                          <a:schemeClr val="tx1"/>
                        </a:solidFill>
                        <a:effectLst/>
                        <a:highlight>
                          <a:srgbClr val="D1D1D1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24" marR="65424" marT="61062" marB="61062"/>
                </a:tc>
                <a:tc>
                  <a:txBody>
                    <a:bodyPr/>
                    <a:lstStyle/>
                    <a:p>
                      <a:r>
                        <a:rPr lang="en-US" sz="2200" b="1" kern="0" cap="none" spc="0" dirty="0">
                          <a:solidFill>
                            <a:schemeClr val="tx1"/>
                          </a:solidFill>
                          <a:effectLst/>
                          <a:highlight>
                            <a:srgbClr val="D1D1D1"/>
                          </a:highlight>
                        </a:rPr>
                        <a:t>% </a:t>
                      </a:r>
                      <a:r>
                        <a:rPr lang="en-US" sz="2200" b="1" kern="0" cap="none" spc="0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D1D1D1"/>
                          </a:highlight>
                        </a:rPr>
                        <a:t>гум</a:t>
                      </a:r>
                      <a:r>
                        <a:rPr lang="en-US" sz="2200" b="1" kern="0" cap="none" spc="0" dirty="0">
                          <a:solidFill>
                            <a:schemeClr val="tx1"/>
                          </a:solidFill>
                          <a:effectLst/>
                          <a:highlight>
                            <a:srgbClr val="D1D1D1"/>
                          </a:highlight>
                        </a:rPr>
                        <a:t> </a:t>
                      </a:r>
                      <a:r>
                        <a:rPr lang="en-US" sz="2200" b="1" kern="0" cap="none" spc="0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D1D1D1"/>
                          </a:highlight>
                        </a:rPr>
                        <a:t>помощи</a:t>
                      </a:r>
                      <a:endParaRPr lang="ru-RU" sz="2200" b="1" kern="100" cap="none" spc="0" dirty="0">
                        <a:solidFill>
                          <a:schemeClr val="tx1"/>
                        </a:solidFill>
                        <a:effectLst/>
                        <a:highlight>
                          <a:srgbClr val="D1D1D1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24" marR="65424" marT="61062" marB="61062"/>
                </a:tc>
                <a:extLst>
                  <a:ext uri="{0D108BD9-81ED-4DB2-BD59-A6C34878D82A}">
                    <a16:rowId xmlns:a16="http://schemas.microsoft.com/office/drawing/2014/main" val="2016624992"/>
                  </a:ext>
                </a:extLst>
              </a:tr>
              <a:tr h="1017583">
                <a:tc>
                  <a:txBody>
                    <a:bodyPr/>
                    <a:lstStyle/>
                    <a:p>
                      <a:r>
                        <a:rPr lang="en-US" sz="2400" b="1" kern="0" cap="none" spc="0" dirty="0" err="1">
                          <a:solidFill>
                            <a:schemeClr val="tx1"/>
                          </a:solidFill>
                          <a:effectLst/>
                        </a:rPr>
                        <a:t>Баткенская</a:t>
                      </a:r>
                      <a:r>
                        <a:rPr lang="en-US" sz="2400" b="1" kern="0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b="1" kern="0" cap="none" spc="0" dirty="0" err="1">
                          <a:solidFill>
                            <a:schemeClr val="tx1"/>
                          </a:solidFill>
                          <a:effectLst/>
                        </a:rPr>
                        <a:t>обл</a:t>
                      </a:r>
                      <a:r>
                        <a:rPr lang="en-US" sz="2400" b="1" kern="0" cap="none" spc="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ru-RU" sz="2400" b="1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24" marR="65424" marT="61062" marB="61062"/>
                </a:tc>
                <a:tc>
                  <a:txBody>
                    <a:bodyPr/>
                    <a:lstStyle/>
                    <a:p>
                      <a:r>
                        <a:rPr lang="en-US" sz="2000" kern="0" cap="none" spc="0" dirty="0">
                          <a:solidFill>
                            <a:schemeClr val="tx1"/>
                          </a:solidFill>
                          <a:effectLst/>
                        </a:rPr>
                        <a:t>80</a:t>
                      </a:r>
                      <a:endParaRPr lang="ru-RU" sz="2000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24" marR="65424" marT="61062" marB="61062"/>
                </a:tc>
                <a:tc>
                  <a:txBody>
                    <a:bodyPr/>
                    <a:lstStyle/>
                    <a:p>
                      <a:r>
                        <a:rPr lang="en-US" sz="2000" kern="0" cap="none" spc="0" dirty="0">
                          <a:solidFill>
                            <a:schemeClr val="tx1"/>
                          </a:solidFill>
                          <a:effectLst/>
                        </a:rPr>
                        <a:t>128</a:t>
                      </a:r>
                      <a:endParaRPr lang="ru-RU" sz="2000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24" marR="65424" marT="61062" marB="61062"/>
                </a:tc>
                <a:tc>
                  <a:txBody>
                    <a:bodyPr/>
                    <a:lstStyle/>
                    <a:p>
                      <a:r>
                        <a:rPr lang="en-US" sz="2000" kern="0" cap="none" spc="0" dirty="0">
                          <a:solidFill>
                            <a:schemeClr val="tx1"/>
                          </a:solidFill>
                          <a:effectLst/>
                        </a:rPr>
                        <a:t>3856</a:t>
                      </a:r>
                      <a:endParaRPr lang="ru-RU" sz="2000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24" marR="65424" marT="61062" marB="61062"/>
                </a:tc>
                <a:tc>
                  <a:txBody>
                    <a:bodyPr/>
                    <a:lstStyle/>
                    <a:p>
                      <a:r>
                        <a:rPr lang="en-US" sz="2000" kern="0" cap="none" spc="0" dirty="0">
                          <a:solidFill>
                            <a:schemeClr val="tx1"/>
                          </a:solidFill>
                          <a:effectLst/>
                        </a:rPr>
                        <a:t>4064</a:t>
                      </a:r>
                      <a:endParaRPr lang="ru-RU" sz="2000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24" marR="65424" marT="61062" marB="61062"/>
                </a:tc>
                <a:tc>
                  <a:txBody>
                    <a:bodyPr/>
                    <a:lstStyle/>
                    <a:p>
                      <a:r>
                        <a:rPr lang="en-US" sz="2000" b="1" kern="0" cap="none" spc="0" dirty="0">
                          <a:solidFill>
                            <a:schemeClr val="tx1"/>
                          </a:solidFill>
                          <a:effectLst/>
                        </a:rPr>
                        <a:t>95%</a:t>
                      </a:r>
                      <a:endParaRPr lang="ru-RU" sz="2000" b="1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24" marR="65424" marT="61062" marB="61062"/>
                </a:tc>
                <a:extLst>
                  <a:ext uri="{0D108BD9-81ED-4DB2-BD59-A6C34878D82A}">
                    <a16:rowId xmlns:a16="http://schemas.microsoft.com/office/drawing/2014/main" val="1387291590"/>
                  </a:ext>
                </a:extLst>
              </a:tr>
              <a:tr h="642131">
                <a:tc>
                  <a:txBody>
                    <a:bodyPr/>
                    <a:lstStyle/>
                    <a:p>
                      <a:r>
                        <a:rPr lang="en-US" sz="2400" b="1" kern="0" cap="none" spc="0" dirty="0" err="1">
                          <a:solidFill>
                            <a:schemeClr val="tx1"/>
                          </a:solidFill>
                          <a:effectLst/>
                        </a:rPr>
                        <a:t>Ошская</a:t>
                      </a:r>
                      <a:r>
                        <a:rPr lang="en-US" sz="2400" b="1" kern="0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b="1" kern="0" cap="none" spc="0" dirty="0" err="1">
                          <a:solidFill>
                            <a:schemeClr val="tx1"/>
                          </a:solidFill>
                          <a:effectLst/>
                        </a:rPr>
                        <a:t>обл</a:t>
                      </a:r>
                      <a:r>
                        <a:rPr lang="en-US" sz="2400" b="1" kern="0" cap="none" spc="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ru-RU" sz="2400" b="1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24" marR="65424" marT="61062" marB="61062"/>
                </a:tc>
                <a:tc>
                  <a:txBody>
                    <a:bodyPr/>
                    <a:lstStyle/>
                    <a:p>
                      <a:r>
                        <a:rPr lang="en-US" sz="2000" kern="0" cap="none" spc="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ru-RU" sz="2000" kern="0" cap="none" spc="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en-US" sz="2000" kern="0" cap="none" spc="0" dirty="0">
                          <a:solidFill>
                            <a:schemeClr val="tx1"/>
                          </a:solidFill>
                          <a:effectLst/>
                        </a:rPr>
                        <a:t>34</a:t>
                      </a:r>
                      <a:endParaRPr lang="ru-RU" sz="2000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24" marR="65424" marT="61062" marB="61062"/>
                </a:tc>
                <a:tc>
                  <a:txBody>
                    <a:bodyPr/>
                    <a:lstStyle/>
                    <a:p>
                      <a:r>
                        <a:rPr lang="ru-RU" sz="2000" kern="0" cap="none" spc="0" dirty="0">
                          <a:solidFill>
                            <a:schemeClr val="tx1"/>
                          </a:solidFill>
                          <a:effectLst/>
                        </a:rPr>
                        <a:t>1548</a:t>
                      </a:r>
                      <a:endParaRPr lang="ru-RU" sz="2000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24" marR="65424" marT="61062" marB="61062"/>
                </a:tc>
                <a:tc>
                  <a:txBody>
                    <a:bodyPr/>
                    <a:lstStyle/>
                    <a:p>
                      <a:r>
                        <a:rPr lang="en-US" sz="2000" kern="0" cap="none" spc="0" dirty="0">
                          <a:solidFill>
                            <a:schemeClr val="tx1"/>
                          </a:solidFill>
                          <a:effectLst/>
                        </a:rPr>
                        <a:t>32849</a:t>
                      </a:r>
                      <a:endParaRPr lang="ru-RU" sz="2000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24" marR="65424" marT="61062" marB="61062"/>
                </a:tc>
                <a:tc>
                  <a:txBody>
                    <a:bodyPr/>
                    <a:lstStyle/>
                    <a:p>
                      <a:r>
                        <a:rPr lang="en-US" sz="2000" kern="0" cap="none" spc="0" dirty="0">
                          <a:solidFill>
                            <a:schemeClr val="tx1"/>
                          </a:solidFill>
                          <a:effectLst/>
                        </a:rPr>
                        <a:t>67325</a:t>
                      </a:r>
                      <a:endParaRPr lang="ru-RU" sz="2000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24" marR="65424" marT="61062" marB="61062"/>
                </a:tc>
                <a:tc>
                  <a:txBody>
                    <a:bodyPr/>
                    <a:lstStyle/>
                    <a:p>
                      <a:r>
                        <a:rPr lang="en-US" sz="2000" b="1" kern="0" cap="none" spc="0" dirty="0">
                          <a:solidFill>
                            <a:schemeClr val="tx1"/>
                          </a:solidFill>
                          <a:effectLst/>
                        </a:rPr>
                        <a:t>49%</a:t>
                      </a:r>
                      <a:endParaRPr lang="ru-RU" sz="2000" b="1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24" marR="65424" marT="61062" marB="61062"/>
                </a:tc>
                <a:extLst>
                  <a:ext uri="{0D108BD9-81ED-4DB2-BD59-A6C34878D82A}">
                    <a16:rowId xmlns:a16="http://schemas.microsoft.com/office/drawing/2014/main" val="4216215055"/>
                  </a:ext>
                </a:extLst>
              </a:tr>
              <a:tr h="1017583">
                <a:tc>
                  <a:txBody>
                    <a:bodyPr/>
                    <a:lstStyle/>
                    <a:p>
                      <a:r>
                        <a:rPr lang="ru-RU" sz="2400" b="1" kern="0" cap="none" spc="0" dirty="0">
                          <a:solidFill>
                            <a:schemeClr val="tx1"/>
                          </a:solidFill>
                          <a:effectLst/>
                        </a:rPr>
                        <a:t>КР</a:t>
                      </a:r>
                      <a:endParaRPr lang="ru-RU" sz="2400" b="1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24" marR="65424" marT="61062" marB="61062"/>
                </a:tc>
                <a:tc>
                  <a:txBody>
                    <a:bodyPr/>
                    <a:lstStyle/>
                    <a:p>
                      <a:r>
                        <a:rPr lang="en-US" sz="2400" kern="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2400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24" marR="65424" marT="61062" marB="61062"/>
                </a:tc>
                <a:tc>
                  <a:txBody>
                    <a:bodyPr/>
                    <a:lstStyle/>
                    <a:p>
                      <a:r>
                        <a:rPr lang="en-US" sz="2400" kern="0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2400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24" marR="65424" marT="61062" marB="61062"/>
                </a:tc>
                <a:tc>
                  <a:txBody>
                    <a:bodyPr/>
                    <a:lstStyle/>
                    <a:p>
                      <a:r>
                        <a:rPr lang="en-US" sz="2400" kern="0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2400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24" marR="65424" marT="61062" marB="61062"/>
                </a:tc>
                <a:tc>
                  <a:txBody>
                    <a:bodyPr/>
                    <a:lstStyle/>
                    <a:p>
                      <a:r>
                        <a:rPr lang="en-US" sz="2400" kern="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2400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24" marR="65424" marT="61062" marB="61062"/>
                </a:tc>
                <a:tc>
                  <a:txBody>
                    <a:bodyPr/>
                    <a:lstStyle/>
                    <a:p>
                      <a:r>
                        <a:rPr lang="ru-RU" sz="2400" b="1" kern="0" cap="none" spc="0" dirty="0">
                          <a:solidFill>
                            <a:schemeClr val="tx1"/>
                          </a:solidFill>
                          <a:effectLst/>
                        </a:rPr>
                        <a:t>61%</a:t>
                      </a:r>
                      <a:endParaRPr lang="ru-RU" sz="2400" b="1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24" marR="65424" marT="61062" marB="61062"/>
                </a:tc>
                <a:extLst>
                  <a:ext uri="{0D108BD9-81ED-4DB2-BD59-A6C34878D82A}">
                    <a16:rowId xmlns:a16="http://schemas.microsoft.com/office/drawing/2014/main" val="9261615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85242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1B5BE2-1FC6-193A-CD59-E0608077C7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04C2AF-E73E-2018-356B-18AD0DED2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150" y="102749"/>
            <a:ext cx="10889673" cy="526644"/>
          </a:xfrm>
        </p:spPr>
        <p:txBody>
          <a:bodyPr>
            <a:noAutofit/>
          </a:bodyPr>
          <a:lstStyle/>
          <a:p>
            <a:pPr lvl="0">
              <a:spcBef>
                <a:spcPts val="800"/>
              </a:spcBef>
              <a:spcAft>
                <a:spcPts val="400"/>
              </a:spcAft>
            </a:pPr>
            <a:r>
              <a:rPr lang="ru-RU" b="1" dirty="0">
                <a:solidFill>
                  <a:srgbClr val="C00000"/>
                </a:solidFill>
              </a:rPr>
              <a:t>Закупки лекарств и ИМН</a:t>
            </a:r>
            <a:endParaRPr lang="ru-RU" b="1" kern="100" dirty="0">
              <a:solidFill>
                <a:srgbClr val="C00000"/>
              </a:solidFill>
              <a:effectLst/>
              <a:latin typeface="Aptos Display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31AC02-B2A5-0D6C-B25B-5491A9B4D4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33153" y="760022"/>
            <a:ext cx="5902037" cy="609797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>
                <a:solidFill>
                  <a:srgbClr val="C00000"/>
                </a:solidFill>
              </a:rPr>
              <a:t>      </a:t>
            </a:r>
            <a:r>
              <a:rPr lang="ru-RU" sz="1900" b="1" dirty="0">
                <a:solidFill>
                  <a:srgbClr val="C00000"/>
                </a:solidFill>
              </a:rPr>
              <a:t>Проблема: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Периодически </a:t>
            </a:r>
            <a:r>
              <a:rPr lang="ru-RU" sz="1800" dirty="0">
                <a:solidFill>
                  <a:schemeClr val="tx1"/>
                </a:solidFill>
              </a:rPr>
              <a:t>наблюдались перебои </a:t>
            </a:r>
            <a:r>
              <a:rPr lang="ru-RU" dirty="0">
                <a:solidFill>
                  <a:schemeClr val="tx1"/>
                </a:solidFill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с поставками ЭТ, презервативов, реактивов препаратов для лечения ВГС и вакцин для ВГВ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Поставки</a:t>
            </a:r>
            <a:r>
              <a:rPr lang="ru-RU" dirty="0">
                <a:solidFill>
                  <a:schemeClr val="tx1"/>
                </a:solidFill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, не отвечающие потребностям клиентов (презервативы, лубриканты)</a:t>
            </a:r>
            <a:endParaRPr lang="ru-RU" sz="1800" dirty="0">
              <a:solidFill>
                <a:schemeClr val="tx1"/>
              </a:solidFill>
              <a:effectLst/>
              <a:latin typeface="+mj-lt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indent="0">
              <a:buNone/>
            </a:pPr>
            <a:r>
              <a:rPr lang="ru-RU" sz="1900" b="1" dirty="0">
                <a:solidFill>
                  <a:srgbClr val="C00000"/>
                </a:solidFill>
              </a:rPr>
              <a:t>Что сделано?</a:t>
            </a:r>
          </a:p>
          <a:p>
            <a:pPr>
              <a:spcBef>
                <a:spcPts val="0"/>
              </a:spcBef>
            </a:pPr>
            <a:r>
              <a:rPr lang="ru-RU" sz="1900" dirty="0">
                <a:solidFill>
                  <a:schemeClr val="tx1"/>
                </a:solidFill>
              </a:rPr>
              <a:t>Не было перебоев с поставкой АРВ препаратов и метадона</a:t>
            </a:r>
          </a:p>
          <a:p>
            <a:pPr>
              <a:spcBef>
                <a:spcPts val="0"/>
              </a:spcBef>
            </a:pPr>
            <a:r>
              <a:rPr lang="ru-RU" sz="1900" dirty="0">
                <a:solidFill>
                  <a:schemeClr val="tx1"/>
                </a:solidFill>
              </a:rPr>
              <a:t>Поставки осуществляются оперативно по запросу исполнителей </a:t>
            </a:r>
          </a:p>
          <a:p>
            <a:pPr marL="0" indent="0">
              <a:buNone/>
            </a:pPr>
            <a:r>
              <a:rPr lang="ru-RU" sz="1900" b="1" dirty="0">
                <a:solidFill>
                  <a:srgbClr val="C00000"/>
                </a:solidFill>
              </a:rPr>
              <a:t>Препятствия:</a:t>
            </a:r>
            <a:endParaRPr lang="ru-RU" sz="1900" dirty="0">
              <a:solidFill>
                <a:schemeClr val="tx1"/>
              </a:solidFill>
            </a:endParaRPr>
          </a:p>
          <a:p>
            <a:r>
              <a:rPr lang="ru-RU" sz="1900" dirty="0">
                <a:solidFill>
                  <a:schemeClr val="tx1"/>
                </a:solidFill>
              </a:rPr>
              <a:t>Длительный перерыв в поставке тестов для определения СД4 связан с изменением поставщика; отмены производства и позднего обращения для осуществления закупок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28AC936-4E7E-2053-A38B-164E0887D9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02682" y="760022"/>
            <a:ext cx="5589320" cy="4506513"/>
          </a:xfrm>
        </p:spPr>
        <p:txBody>
          <a:bodyPr>
            <a:noAutofit/>
          </a:bodyPr>
          <a:lstStyle/>
          <a:p>
            <a:r>
              <a:rPr lang="ru-RU" sz="1900" b="1" dirty="0">
                <a:solidFill>
                  <a:srgbClr val="FF0000"/>
                </a:solidFill>
              </a:rPr>
              <a:t>Рекомендации</a:t>
            </a:r>
          </a:p>
          <a:p>
            <a:pPr marL="342900" lvl="0" indent="-342900" fontAlgn="base">
              <a:buClr>
                <a:srgbClr val="000000"/>
              </a:buClr>
              <a:buFont typeface="Symbol" pitchFamily="2" charset="2"/>
              <a:buChar char="-"/>
            </a:pPr>
            <a:r>
              <a:rPr lang="ru-RU" sz="2000" b="1" u="none" strike="noStrike" kern="0" spc="0" dirty="0">
                <a:ln>
                  <a:noFill/>
                </a:ln>
                <a:solidFill>
                  <a:srgbClr val="000000"/>
                </a:solidFill>
                <a:effectLst>
                  <a:outerShdw sx="0" sy="0">
                    <a:srgbClr val="000000"/>
                  </a:outerShdw>
                </a:effectLst>
                <a:ea typeface="Trebuchet MS" panose="020B0703020202090204" pitchFamily="34" charset="0"/>
                <a:cs typeface="Trebuchet MS" panose="020B0703020202090204" pitchFamily="34" charset="0"/>
              </a:rPr>
              <a:t>ОР</a:t>
            </a:r>
            <a:r>
              <a:rPr lang="ru-RU" sz="2000" u="none" strike="noStrike" kern="0" spc="0" dirty="0">
                <a:ln>
                  <a:noFill/>
                </a:ln>
                <a:solidFill>
                  <a:srgbClr val="000000"/>
                </a:solidFill>
                <a:effectLst>
                  <a:outerShdw sx="0" sy="0">
                    <a:srgbClr val="000000"/>
                  </a:outerShdw>
                </a:effectLst>
                <a:ea typeface="Trebuchet MS" panose="020B0703020202090204" pitchFamily="34" charset="0"/>
                <a:cs typeface="Trebuchet MS" panose="020B0703020202090204" pitchFamily="34" charset="0"/>
              </a:rPr>
              <a:t>, </a:t>
            </a:r>
            <a:r>
              <a:rPr lang="ru-RU" sz="2000" u="none" strike="noStrike" kern="0" spc="0" dirty="0" err="1">
                <a:ln>
                  <a:noFill/>
                </a:ln>
                <a:solidFill>
                  <a:srgbClr val="000000"/>
                </a:solidFill>
                <a:effectLst>
                  <a:outerShdw sx="0" sy="0">
                    <a:srgbClr val="000000"/>
                  </a:outerShdw>
                </a:effectLst>
                <a:ea typeface="Trebuchet MS" panose="020B0703020202090204" pitchFamily="34" charset="0"/>
                <a:cs typeface="Trebuchet MS" panose="020B0703020202090204" pitchFamily="34" charset="0"/>
              </a:rPr>
              <a:t>субреципиентов</a:t>
            </a:r>
            <a:r>
              <a:rPr lang="ru-RU" sz="2000" u="none" strike="noStrike" kern="0" spc="0" dirty="0">
                <a:ln>
                  <a:noFill/>
                </a:ln>
                <a:solidFill>
                  <a:srgbClr val="000000"/>
                </a:solidFill>
                <a:effectLst>
                  <a:outerShdw sx="0" sy="0">
                    <a:srgbClr val="000000"/>
                  </a:outerShdw>
                </a:effectLst>
                <a:ea typeface="Trebuchet MS" panose="020B0703020202090204" pitchFamily="34" charset="0"/>
                <a:cs typeface="Trebuchet MS" panose="020B0703020202090204" pitchFamily="34" charset="0"/>
              </a:rPr>
              <a:t> усилить взаимодействие по своевременному планированию заявок на препараты и ИМН. Учитывать потребности клиентов при формировании заявок </a:t>
            </a:r>
            <a:endParaRPr lang="ru-RU" sz="2000" u="none" strike="noStrike" kern="0" spc="0" dirty="0">
              <a:ln>
                <a:noFill/>
              </a:ln>
              <a:effectLst>
                <a:outerShdw sx="0" sy="0">
                  <a:srgbClr val="000000"/>
                </a:outerShdw>
              </a:effectLst>
              <a:ea typeface="Trebuchet MS" panose="020B0703020202090204" pitchFamily="34" charset="0"/>
              <a:cs typeface="Trebuchet MS" panose="020B0703020202090204" pitchFamily="34" charset="0"/>
            </a:endParaRPr>
          </a:p>
          <a:p>
            <a:pPr marL="342900" lvl="0" indent="-342900" fontAlgn="base">
              <a:buClr>
                <a:srgbClr val="000000"/>
              </a:buClr>
              <a:buFont typeface="Symbol" pitchFamily="2" charset="2"/>
              <a:buChar char="-"/>
            </a:pPr>
            <a:r>
              <a:rPr lang="ru-RU" sz="2000" strike="noStrike" kern="0" spc="0" dirty="0">
                <a:ln>
                  <a:noFill/>
                </a:ln>
                <a:solidFill>
                  <a:srgbClr val="000000"/>
                </a:solidFill>
                <a:effectLst>
                  <a:outerShdw sx="0" sy="0">
                    <a:srgbClr val="000000"/>
                  </a:outerShdw>
                </a:effectLst>
                <a:ea typeface="Trebuchet MS" panose="020B0703020202090204" pitchFamily="34" charset="0"/>
                <a:cs typeface="Trebuchet MS" panose="020B0703020202090204" pitchFamily="34" charset="0"/>
              </a:rPr>
              <a:t>В случае длительных перерывов в поставках использовать систему аутсорсинга по закупке услуг у местных производителей. </a:t>
            </a:r>
            <a:endParaRPr lang="ru-RU" sz="2000" strike="noStrike" kern="0" spc="0" dirty="0">
              <a:ln>
                <a:noFill/>
              </a:ln>
              <a:effectLst>
                <a:outerShdw sx="0" sy="0">
                  <a:srgbClr val="000000"/>
                </a:outerShdw>
              </a:effectLst>
              <a:ea typeface="Trebuchet MS" panose="020B0703020202090204" pitchFamily="34" charset="0"/>
              <a:cs typeface="Trebuchet MS" panose="020B0703020202090204" pitchFamily="34" charset="0"/>
            </a:endParaRPr>
          </a:p>
          <a:p>
            <a:pPr marL="0" indent="0">
              <a:buNone/>
            </a:pPr>
            <a:br>
              <a:rPr lang="ru-RU" sz="2000" dirty="0">
                <a:solidFill>
                  <a:srgbClr val="000000"/>
                </a:solidFill>
                <a:effectLst/>
                <a:ea typeface="Aptos" panose="020B0004020202020204" pitchFamily="34" charset="0"/>
              </a:rPr>
            </a:b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7590386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B313B2-8392-AA26-DDF7-DBF5FC2B2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C393DA-58F2-BABE-7FA8-CCD804C0D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150" y="102749"/>
            <a:ext cx="10889673" cy="526644"/>
          </a:xfrm>
        </p:spPr>
        <p:txBody>
          <a:bodyPr>
            <a:noAutofit/>
          </a:bodyPr>
          <a:lstStyle/>
          <a:p>
            <a:pPr lvl="0">
              <a:spcBef>
                <a:spcPts val="800"/>
              </a:spcBef>
              <a:spcAft>
                <a:spcPts val="400"/>
              </a:spcAft>
            </a:pPr>
            <a:r>
              <a:rPr lang="ru-RU" b="1" dirty="0">
                <a:solidFill>
                  <a:srgbClr val="C00000"/>
                </a:solidFill>
              </a:rPr>
              <a:t>Стратегическая информация</a:t>
            </a:r>
            <a:endParaRPr lang="ru-RU" b="1" kern="100" dirty="0">
              <a:solidFill>
                <a:srgbClr val="C00000"/>
              </a:solidFill>
              <a:effectLst/>
              <a:latin typeface="Aptos Display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58EFE1C-17D4-CD5E-DA1E-722F39D00A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33153" y="760022"/>
            <a:ext cx="5902037" cy="609797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>
                <a:solidFill>
                  <a:srgbClr val="C00000"/>
                </a:solidFill>
              </a:rPr>
              <a:t>      Проблема:</a:t>
            </a:r>
          </a:p>
          <a:p>
            <a:r>
              <a:rPr lang="ru-RU" dirty="0">
                <a:solidFill>
                  <a:schemeClr val="tx1"/>
                </a:solidFill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Отсутствие оценочных данных по численности ЛЖВ и КГН на региональном уровне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Отсутствие методических материалов по очистке списков ЛЖВ в системе электронного слежения, включая выбывших временно в другие регионы страны и за рубеж </a:t>
            </a:r>
          </a:p>
          <a:p>
            <a:pPr marL="0" indent="0">
              <a:buNone/>
            </a:pPr>
            <a:r>
              <a:rPr lang="ru-RU" sz="2000" b="1" dirty="0">
                <a:solidFill>
                  <a:srgbClr val="C00000"/>
                </a:solidFill>
              </a:rPr>
              <a:t>Что сделано?</a:t>
            </a:r>
          </a:p>
          <a:p>
            <a:pPr>
              <a:spcBef>
                <a:spcPts val="0"/>
              </a:spcBef>
            </a:pPr>
            <a:r>
              <a:rPr lang="ru-RU" sz="1900" dirty="0">
                <a:solidFill>
                  <a:schemeClr val="tx1"/>
                </a:solidFill>
              </a:rPr>
              <a:t>Четкая система индикаторов гранта ГФ для каждого </a:t>
            </a:r>
            <a:r>
              <a:rPr lang="ru-RU" sz="1900" dirty="0" err="1">
                <a:solidFill>
                  <a:schemeClr val="tx1"/>
                </a:solidFill>
              </a:rPr>
              <a:t>субреципиента</a:t>
            </a:r>
            <a:endParaRPr lang="ru-RU" sz="190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sz="1900" dirty="0">
                <a:solidFill>
                  <a:schemeClr val="tx1"/>
                </a:solidFill>
              </a:rPr>
              <a:t>Четкая система отчетности и верификации данных на основе систем слежения</a:t>
            </a:r>
          </a:p>
          <a:p>
            <a:pPr>
              <a:spcBef>
                <a:spcPts val="0"/>
              </a:spcBef>
            </a:pPr>
            <a:endParaRPr lang="ru-RU" sz="19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2000" b="1" dirty="0">
                <a:solidFill>
                  <a:srgbClr val="C00000"/>
                </a:solidFill>
              </a:rPr>
              <a:t>Препятствия:</a:t>
            </a:r>
            <a:endParaRPr lang="ru-RU" sz="2000" dirty="0">
              <a:solidFill>
                <a:schemeClr val="tx1"/>
              </a:solidFill>
            </a:endParaRPr>
          </a:p>
          <a:p>
            <a:r>
              <a:rPr lang="ru-RU" sz="1900" dirty="0">
                <a:solidFill>
                  <a:schemeClr val="tx1"/>
                </a:solidFill>
              </a:rPr>
              <a:t>Международные системы рассчитывают только страновые показатели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9991250-C118-7488-8D49-ECD4F63EA6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02682" y="760022"/>
            <a:ext cx="5589320" cy="4506513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rgbClr val="FF0000"/>
                </a:solidFill>
              </a:rPr>
              <a:t>Рекомендации</a:t>
            </a:r>
          </a:p>
          <a:p>
            <a:pPr marL="342900" lvl="0" indent="-342900" fontAlgn="base">
              <a:buClr>
                <a:srgbClr val="000000"/>
              </a:buClr>
              <a:buFont typeface="Symbol" pitchFamily="2" charset="2"/>
              <a:buChar char="-"/>
            </a:pPr>
            <a:r>
              <a:rPr lang="ru-RU" sz="1800" u="none" strike="noStrike" kern="0" spc="0" dirty="0" err="1">
                <a:ln>
                  <a:noFill/>
                </a:ln>
                <a:solidFill>
                  <a:srgbClr val="000000"/>
                </a:solidFill>
                <a:effectLst>
                  <a:outerShdw sx="0" sy="0">
                    <a:srgbClr val="000000"/>
                  </a:outerShdw>
                </a:effectLst>
                <a:ea typeface="Trebuchet MS" panose="020B0703020202090204" pitchFamily="34" charset="0"/>
                <a:cs typeface="Trebuchet MS" panose="020B0703020202090204" pitchFamily="34" charset="0"/>
              </a:rPr>
              <a:t>Р</a:t>
            </a:r>
            <a:r>
              <a:rPr lang="ru-RU" sz="1800" b="1" u="none" strike="noStrike" kern="0" spc="0" dirty="0" err="1">
                <a:ln>
                  <a:noFill/>
                </a:ln>
                <a:solidFill>
                  <a:srgbClr val="000000"/>
                </a:solidFill>
                <a:effectLst>
                  <a:outerShdw sx="0" sy="0">
                    <a:srgbClr val="000000"/>
                  </a:outerShdw>
                </a:effectLst>
                <a:ea typeface="Trebuchet MS" panose="020B0703020202090204" pitchFamily="34" charset="0"/>
                <a:cs typeface="Trebuchet MS" panose="020B0703020202090204" pitchFamily="34" charset="0"/>
              </a:rPr>
              <a:t>ЦКГВГиВИЧ</a:t>
            </a:r>
            <a:r>
              <a:rPr lang="ru-RU" sz="1800" b="1" u="none" strike="noStrike" kern="0" spc="0" dirty="0">
                <a:ln>
                  <a:noFill/>
                </a:ln>
                <a:solidFill>
                  <a:srgbClr val="000000"/>
                </a:solidFill>
                <a:effectLst>
                  <a:outerShdw sx="0" sy="0">
                    <a:srgbClr val="000000"/>
                  </a:outerShdw>
                </a:effectLst>
                <a:ea typeface="Trebuchet MS" panose="020B0703020202090204" pitchFamily="34" charset="0"/>
                <a:cs typeface="Trebuchet MS" panose="020B0703020202090204" pitchFamily="34" charset="0"/>
              </a:rPr>
              <a:t> </a:t>
            </a:r>
            <a:r>
              <a:rPr lang="ru-RU" sz="1800" u="none" strike="noStrike" kern="0" spc="0" dirty="0">
                <a:ln>
                  <a:noFill/>
                </a:ln>
                <a:solidFill>
                  <a:schemeClr val="tx1"/>
                </a:solidFill>
                <a:effectLst>
                  <a:outerShdw sx="0" sy="0">
                    <a:srgbClr val="000000"/>
                  </a:outerShdw>
                </a:effectLst>
                <a:ea typeface="Trebuchet MS" panose="020B0703020202090204" pitchFamily="34" charset="0"/>
                <a:cs typeface="Trebuchet MS" panose="020B0703020202090204" pitchFamily="34" charset="0"/>
              </a:rPr>
              <a:t>привлечь ресурсы и, при необходимости, экспертов для разработки </a:t>
            </a:r>
            <a:r>
              <a:rPr lang="ru-RU" sz="1800" u="none" strike="noStrike" kern="0" spc="0" dirty="0">
                <a:ln>
                  <a:noFill/>
                </a:ln>
                <a:solidFill>
                  <a:schemeClr val="tx1"/>
                </a:solidFill>
                <a:effectLst>
                  <a:outerShdw sx="0" sy="0">
                    <a:srgbClr val="000000"/>
                  </a:outerShdw>
                </a:effectLst>
                <a:ea typeface="Times New Roman" panose="02020603050405020304" pitchFamily="18" charset="0"/>
                <a:cs typeface="Trebuchet MS" panose="020B0703020202090204" pitchFamily="34" charset="0"/>
              </a:rPr>
              <a:t>ориентировочных расчетных данных по численности ЛЖВ и КГН в регионах</a:t>
            </a:r>
            <a:r>
              <a:rPr lang="ru-RU" sz="1800" u="none" strike="noStrike" kern="0" spc="0" dirty="0">
                <a:ln>
                  <a:noFill/>
                </a:ln>
                <a:solidFill>
                  <a:schemeClr val="tx1"/>
                </a:solidFill>
                <a:effectLst>
                  <a:outerShdw sx="0" sy="0">
                    <a:srgbClr val="000000"/>
                  </a:outerShdw>
                </a:effectLst>
                <a:ea typeface="Trebuchet MS" panose="020B0703020202090204" pitchFamily="34" charset="0"/>
                <a:cs typeface="Trebuchet MS" panose="020B0703020202090204" pitchFamily="34" charset="0"/>
              </a:rPr>
              <a:t>. </a:t>
            </a:r>
          </a:p>
          <a:p>
            <a:pPr marL="342900" lvl="0" indent="-342900" fontAlgn="base">
              <a:buClr>
                <a:srgbClr val="000000"/>
              </a:buClr>
              <a:buFont typeface="Symbol" pitchFamily="2" charset="2"/>
              <a:buChar char="-"/>
            </a:pPr>
            <a:r>
              <a:rPr lang="ru-RU" sz="1800" u="none" strike="noStrike" kern="0" spc="0" dirty="0">
                <a:ln>
                  <a:noFill/>
                </a:ln>
                <a:solidFill>
                  <a:schemeClr val="tx1"/>
                </a:solidFill>
                <a:effectLst>
                  <a:outerShdw sx="0" sy="0">
                    <a:srgbClr val="000000"/>
                  </a:outerShdw>
                </a:effectLst>
                <a:ea typeface="Trebuchet MS" panose="020B0703020202090204" pitchFamily="34" charset="0"/>
                <a:cs typeface="Trebuchet MS" panose="020B0703020202090204" pitchFamily="34" charset="0"/>
              </a:rPr>
              <a:t>Разработать инструкцию по формированию окончательного списка ЛЖВ для областных специалистов</a:t>
            </a:r>
          </a:p>
          <a:p>
            <a:pPr marL="342900" lvl="0" indent="-342900" fontAlgn="base">
              <a:buClr>
                <a:srgbClr val="000000"/>
              </a:buClr>
              <a:buFont typeface="Symbol" pitchFamily="2" charset="2"/>
              <a:buChar char="-"/>
            </a:pPr>
            <a:r>
              <a:rPr lang="ru-RU" sz="1800" u="none" strike="noStrike" kern="0" spc="0" dirty="0">
                <a:ln>
                  <a:noFill/>
                </a:ln>
                <a:solidFill>
                  <a:schemeClr val="tx1"/>
                </a:solidFill>
                <a:effectLst>
                  <a:outerShdw sx="0" sy="0">
                    <a:srgbClr val="000000"/>
                  </a:outerShdw>
                </a:effectLst>
                <a:ea typeface="Trebuchet MS" panose="020B0703020202090204" pitchFamily="34" charset="0"/>
                <a:cs typeface="Trebuchet MS" panose="020B0703020202090204" pitchFamily="34" charset="0"/>
              </a:rPr>
              <a:t>Провести обучение специалистов региональных </a:t>
            </a:r>
            <a:r>
              <a:rPr lang="ru-RU" sz="1800" u="none" strike="noStrike" kern="0" spc="0" dirty="0" err="1">
                <a:ln>
                  <a:noFill/>
                </a:ln>
                <a:solidFill>
                  <a:schemeClr val="tx1"/>
                </a:solidFill>
                <a:effectLst>
                  <a:outerShdw sx="0" sy="0">
                    <a:srgbClr val="000000"/>
                  </a:outerShdw>
                </a:effectLst>
                <a:ea typeface="Trebuchet MS" panose="020B0703020202090204" pitchFamily="34" charset="0"/>
                <a:cs typeface="Trebuchet MS" panose="020B0703020202090204" pitchFamily="34" charset="0"/>
              </a:rPr>
              <a:t>ЦКГВГиВИЧ</a:t>
            </a:r>
            <a:r>
              <a:rPr lang="ru-RU" sz="1800" u="none" strike="noStrike" kern="0" spc="0" dirty="0">
                <a:ln>
                  <a:noFill/>
                </a:ln>
                <a:solidFill>
                  <a:schemeClr val="tx1"/>
                </a:solidFill>
                <a:effectLst>
                  <a:outerShdw sx="0" sy="0">
                    <a:srgbClr val="000000"/>
                  </a:outerShdw>
                </a:effectLst>
                <a:ea typeface="Trebuchet MS" panose="020B0703020202090204" pitchFamily="34" charset="0"/>
                <a:cs typeface="Trebuchet MS" panose="020B0703020202090204" pitchFamily="34" charset="0"/>
              </a:rPr>
              <a:t> по сбору и анализу стратегической информации областных оценочных данных по количеству ЛЖВ не позволяет оценить достижение целевых индикаторов.</a:t>
            </a:r>
          </a:p>
          <a:p>
            <a:pPr marL="342900" lvl="0" indent="-342900" fontAlgn="base">
              <a:buClr>
                <a:srgbClr val="000000"/>
              </a:buClr>
              <a:buFont typeface="Symbol" pitchFamily="2" charset="2"/>
              <a:buChar char="-"/>
            </a:pPr>
            <a:r>
              <a:rPr lang="ru-RU" kern="0" dirty="0">
                <a:solidFill>
                  <a:schemeClr val="tx1"/>
                </a:solidFill>
                <a:effectLst>
                  <a:outerShdw sx="0" sy="0">
                    <a:srgbClr val="000000"/>
                  </a:outerShdw>
                </a:effectLst>
                <a:ea typeface="Trebuchet MS" panose="020B0703020202090204" pitchFamily="34" charset="0"/>
                <a:cs typeface="Trebuchet MS" panose="020B0703020202090204" pitchFamily="34" charset="0"/>
              </a:rPr>
              <a:t>ОР предусмотреть финансирование указанных мероприятий</a:t>
            </a:r>
            <a:endParaRPr lang="ru-RU" sz="1800" u="none" strike="noStrike" kern="0" spc="0" dirty="0">
              <a:ln>
                <a:noFill/>
              </a:ln>
              <a:solidFill>
                <a:schemeClr val="tx1"/>
              </a:solidFill>
              <a:effectLst>
                <a:outerShdw sx="0" sy="0">
                  <a:srgbClr val="000000"/>
                </a:outerShdw>
              </a:effectLst>
              <a:ea typeface="Trebuchet MS" panose="020B0703020202090204" pitchFamily="34" charset="0"/>
              <a:cs typeface="Trebuchet MS" panose="020B070302020209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53210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7399E8-C438-4D7A-760A-5A599C929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9508" y="172847"/>
            <a:ext cx="11030813" cy="2059713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rgbClr val="C00000"/>
                </a:solidFill>
              </a:rPr>
              <a:t>Оценка риска прекращения финансирования ГФ</a:t>
            </a:r>
            <a:br>
              <a:rPr lang="ru-RU" sz="3600" b="1" dirty="0">
                <a:solidFill>
                  <a:srgbClr val="C00000"/>
                </a:solidFill>
              </a:rPr>
            </a:br>
            <a:br>
              <a:rPr lang="ru-RU" sz="3600" b="1" dirty="0">
                <a:solidFill>
                  <a:srgbClr val="C00000"/>
                </a:solidFill>
              </a:rPr>
            </a:br>
            <a:r>
              <a:rPr lang="ru-RU" sz="3100" b="1" dirty="0">
                <a:solidFill>
                  <a:srgbClr val="C00000"/>
                </a:solidFill>
              </a:rPr>
              <a:t>Проводилась</a:t>
            </a:r>
            <a:r>
              <a:rPr lang="ru-RU" sz="3600" b="1" dirty="0">
                <a:solidFill>
                  <a:srgbClr val="C00000"/>
                </a:solidFill>
              </a:rPr>
              <a:t> </a:t>
            </a:r>
            <a:r>
              <a:rPr lang="ru-RU" sz="2800" b="1" dirty="0">
                <a:solidFill>
                  <a:srgbClr val="C00000"/>
                </a:solidFill>
              </a:rPr>
              <a:t>по шкале от 1 до 5 баллов (1 – большой риск 5 – нет риска)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94F8C39-6DF8-04BD-4460-3F085D8FA5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2531" y="2059713"/>
            <a:ext cx="5961412" cy="46254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u="sng" dirty="0">
                <a:solidFill>
                  <a:srgbClr val="C00000"/>
                </a:solidFill>
              </a:rPr>
              <a:t>Государственные структуры</a:t>
            </a:r>
          </a:p>
          <a:p>
            <a:r>
              <a:rPr lang="ru-RU" b="1" dirty="0">
                <a:solidFill>
                  <a:srgbClr val="C00000"/>
                </a:solidFill>
              </a:rPr>
              <a:t>Средняя оценка 4 балла (риск преодолимый)</a:t>
            </a:r>
          </a:p>
          <a:p>
            <a:r>
              <a:rPr lang="ru-RU" dirty="0">
                <a:effectLst/>
                <a:ea typeface="Times New Roman" panose="02020603050405020304" pitchFamily="18" charset="0"/>
              </a:rPr>
              <a:t>Основной риск связан с поставкой лекарственных препаратов и реактивов, если государство не сможет увеличить финансирование</a:t>
            </a:r>
          </a:p>
          <a:p>
            <a:r>
              <a:rPr lang="ru-RU" dirty="0">
                <a:ea typeface="Times New Roman" panose="02020603050405020304" pitchFamily="18" charset="0"/>
              </a:rPr>
              <a:t>П</a:t>
            </a:r>
            <a:r>
              <a:rPr lang="ru-RU" dirty="0">
                <a:effectLst/>
                <a:ea typeface="Times New Roman" panose="02020603050405020304" pitchFamily="18" charset="0"/>
              </a:rPr>
              <a:t>ациенты и специалисты не будут иметь возможностей для мотивационных выплат и это приведет к ухудшению социального положения клиентов. </a:t>
            </a:r>
          </a:p>
          <a:p>
            <a:r>
              <a:rPr lang="ru-RU" dirty="0">
                <a:effectLst/>
                <a:ea typeface="Times New Roman" panose="02020603050405020304" pitchFamily="18" charset="0"/>
              </a:rPr>
              <a:t>В то же время, было мнение, что устойчивость программ не удастся сохранить в среднесрочной перспективе и что через 3-4 года после завершения финансирования начнется спад активности и поставок 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9F0E469-8E30-B70C-F908-086F36719E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83868" y="2232560"/>
            <a:ext cx="4696453" cy="37776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u="sng" dirty="0">
                <a:solidFill>
                  <a:srgbClr val="C00000"/>
                </a:solidFill>
              </a:rPr>
              <a:t>Гражданский сектор</a:t>
            </a:r>
          </a:p>
          <a:p>
            <a:r>
              <a:rPr lang="ru-RU" b="1" dirty="0">
                <a:solidFill>
                  <a:srgbClr val="C00000"/>
                </a:solidFill>
              </a:rPr>
              <a:t>Средняя оценка 1,8 балла (риск высокий) </a:t>
            </a:r>
            <a:r>
              <a:rPr lang="ru-RU" dirty="0"/>
              <a:t>для самого существования профилактических программ для КГН</a:t>
            </a:r>
          </a:p>
          <a:p>
            <a:r>
              <a:rPr lang="ru-RU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Полностью прекратится аутрич-работа и будет потеряна связь с клиентами.</a:t>
            </a:r>
            <a:endParaRPr lang="ru-RU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ru-RU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Не будет доступа к ИМН и КГН утратят навыки более безопасного поведения</a:t>
            </a:r>
            <a:endParaRPr lang="ru-RU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ru-RU" dirty="0">
                <a:effectLst/>
                <a:ea typeface="Times New Roman" panose="02020603050405020304" pitchFamily="18" charset="0"/>
              </a:rPr>
              <a:t>Рост заболеваемости и увеличение социальных затрат в связи с ВИЧ</a:t>
            </a:r>
            <a:r>
              <a:rPr lang="ru-RU" dirty="0">
                <a:effectLst/>
              </a:rPr>
              <a:t> </a:t>
            </a:r>
            <a:endParaRPr 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5449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BE5AF1-6354-EB99-1553-D153AE320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8762" y="153885"/>
            <a:ext cx="9930646" cy="1280890"/>
          </a:xfrm>
        </p:spPr>
        <p:txBody>
          <a:bodyPr>
            <a:normAutofit fontScale="90000"/>
          </a:bodyPr>
          <a:lstStyle/>
          <a:p>
            <a:br>
              <a:rPr lang="ru-RU" dirty="0"/>
            </a:br>
            <a:r>
              <a:rPr lang="ru-RU" b="1" dirty="0">
                <a:solidFill>
                  <a:srgbClr val="C00000"/>
                </a:solidFill>
              </a:rPr>
              <a:t>Оценка качества мед помощи клиентами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46014C6-D8C5-4DA3-98EB-23BC6BCD5F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89154" y="1972703"/>
            <a:ext cx="5642952" cy="576262"/>
          </a:xfrm>
        </p:spPr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Удовлетворенность мед. помощью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45C55C1-7F20-5A6D-B7B4-37444405D3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49682" y="1703739"/>
            <a:ext cx="4954929" cy="576262"/>
          </a:xfrm>
        </p:spPr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Качество мед. помощи</a:t>
            </a: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2BC92F76-2A76-BDD8-3127-9125F7E4D924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69624309"/>
              </p:ext>
            </p:extLst>
          </p:nvPr>
        </p:nvGraphicFramePr>
        <p:xfrm>
          <a:off x="1663908" y="2549524"/>
          <a:ext cx="5268705" cy="36843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C79DD7FE-FDC7-6D54-BFF6-4C8A3D230008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925207445"/>
              </p:ext>
            </p:extLst>
          </p:nvPr>
        </p:nvGraphicFramePr>
        <p:xfrm>
          <a:off x="6550703" y="2546350"/>
          <a:ext cx="5268704" cy="4311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38029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5BDAF1-D3B6-2C70-C143-C5CA9C40D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9651" y="313711"/>
            <a:ext cx="8911687" cy="1280890"/>
          </a:xfrm>
        </p:spPr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Значимость сайт визитов по надзору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576EDF2-ADAB-D7E2-8C53-3E5CA92C99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8997" y="1244184"/>
            <a:ext cx="5438038" cy="5921113"/>
          </a:xfrm>
        </p:spPr>
        <p:txBody>
          <a:bodyPr>
            <a:normAutofit fontScale="85000" lnSpcReduction="20000"/>
          </a:bodyPr>
          <a:lstStyle/>
          <a:p>
            <a:r>
              <a:rPr lang="ru-RU" sz="2600" b="1" kern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Прогресс внедрения</a:t>
            </a:r>
          </a:p>
          <a:p>
            <a:r>
              <a:rPr lang="ru-RU" sz="26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Вопросы, поднятые в рамках надзора в 2023 году, в целом приняты во внимание в в 2024 году. Из 13 рекомендаций 5 реализованы, в т.ч. </a:t>
            </a:r>
          </a:p>
          <a:p>
            <a:pPr>
              <a:buFontTx/>
              <a:buChar char="-"/>
            </a:pPr>
            <a:r>
              <a:rPr lang="ru-RU" sz="2600" kern="0" dirty="0">
                <a:solidFill>
                  <a:srgbClr val="000000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Г</a:t>
            </a:r>
            <a:r>
              <a:rPr lang="ru-RU" sz="26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ибкие системы приема ПТАО: выдача метадона на 5 дней; поставки бупренорфина. </a:t>
            </a:r>
          </a:p>
          <a:p>
            <a:pPr>
              <a:buFontTx/>
              <a:buChar char="-"/>
            </a:pPr>
            <a:r>
              <a:rPr lang="ru-RU" sz="26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Коррекция целевых индикаторов для ключевых групп (прежде всего, СР и МСМ) с учетом текущей ситуации. </a:t>
            </a:r>
          </a:p>
          <a:p>
            <a:pPr>
              <a:buFontTx/>
              <a:buChar char="-"/>
            </a:pPr>
            <a:r>
              <a:rPr lang="ru-RU" sz="2600" kern="0" dirty="0">
                <a:solidFill>
                  <a:srgbClr val="000000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В</a:t>
            </a:r>
            <a:r>
              <a:rPr lang="ru-RU" sz="26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недряются инновационные формы работы с закрытыми группами (он-лайн-аутрич). </a:t>
            </a:r>
          </a:p>
          <a:p>
            <a:pPr>
              <a:buFontTx/>
              <a:buChar char="-"/>
            </a:pPr>
            <a:r>
              <a:rPr lang="ru-RU" sz="2600" kern="0" dirty="0">
                <a:solidFill>
                  <a:srgbClr val="000000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Р</a:t>
            </a:r>
            <a:r>
              <a:rPr lang="ru-RU" sz="26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асширено внедрение ДКП. </a:t>
            </a:r>
          </a:p>
          <a:p>
            <a:pPr>
              <a:buFontTx/>
              <a:buChar char="-"/>
            </a:pPr>
            <a:r>
              <a:rPr lang="ru-RU" sz="26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Расширяются программы тестирования на уровень ПМСП. </a:t>
            </a:r>
            <a:endParaRPr lang="ru-RU" sz="2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6D6F9AB-FBD8-D7B8-0DDB-3BD78054F7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67035" y="1289157"/>
            <a:ext cx="4995116" cy="4659659"/>
          </a:xfrm>
        </p:spPr>
        <p:txBody>
          <a:bodyPr>
            <a:noAutofit/>
          </a:bodyPr>
          <a:lstStyle/>
          <a:p>
            <a:r>
              <a:rPr lang="ru-RU" sz="2200" b="1" kern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Дальнейшие шаги</a:t>
            </a:r>
          </a:p>
          <a:p>
            <a:pPr>
              <a:buFontTx/>
              <a:buChar char="-"/>
            </a:pPr>
            <a:r>
              <a:rPr lang="ru-RU" sz="22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Все рекомендованные мероприятия остаются актуальными, нуждаются в продолжении </a:t>
            </a:r>
          </a:p>
          <a:p>
            <a:pPr>
              <a:buFontTx/>
              <a:buChar char="-"/>
            </a:pPr>
            <a:r>
              <a:rPr lang="ru-RU" sz="22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Нужна институционализация уже начатых инициатив </a:t>
            </a:r>
            <a:endParaRPr lang="ru-RU" sz="2200" kern="0" dirty="0">
              <a:solidFill>
                <a:srgbClr val="000000"/>
              </a:solidFill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>
              <a:buFontTx/>
              <a:buChar char="-"/>
            </a:pPr>
            <a:r>
              <a:rPr lang="ru-RU" sz="22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Снижение порога доступа к услугам (ДКП); </a:t>
            </a:r>
          </a:p>
          <a:p>
            <a:pPr>
              <a:buFontTx/>
              <a:buChar char="-"/>
            </a:pPr>
            <a:r>
              <a:rPr lang="ru-RU" sz="22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Разработка механизмов внедрения, упрощения бюрократических процедур; обучения медицинского персонала</a:t>
            </a:r>
            <a:r>
              <a:rPr lang="ru-RU" sz="2200" dirty="0">
                <a:effectLst/>
              </a:rPr>
              <a:t> </a:t>
            </a:r>
          </a:p>
          <a:p>
            <a:pPr>
              <a:buFontTx/>
              <a:buChar char="-"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гос. финансирования, в том числе в рамках ГСЗ</a:t>
            </a:r>
          </a:p>
        </p:txBody>
      </p:sp>
    </p:spTree>
    <p:extLst>
      <p:ext uri="{BB962C8B-B14F-4D97-AF65-F5344CB8AC3E}">
        <p14:creationId xmlns:p14="http://schemas.microsoft.com/office/powerpoint/2010/main" val="33722509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701C86-BB88-53B7-5352-2F1083790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Основные выводы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91CE759-0095-34AC-DFFC-0139389E2B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8997" y="1708879"/>
            <a:ext cx="10178321" cy="5321508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tx1"/>
                </a:solidFill>
              </a:rPr>
              <a:t>Грант ГФ направлен на помощь стране в достижении ее страт. Целей: связанных с ВИЧ-инфекцией </a:t>
            </a:r>
          </a:p>
          <a:p>
            <a:r>
              <a:rPr lang="ru-RU" dirty="0">
                <a:solidFill>
                  <a:schemeClr val="tx1"/>
                </a:solidFill>
              </a:rPr>
              <a:t>Грант ГФ составляет в целом по стране вместе с другими донорами почти 2/3 затрат на ВИЧ (61</a:t>
            </a:r>
            <a:r>
              <a:rPr lang="ru-RU" dirty="0">
                <a:solidFill>
                  <a:schemeClr val="tx1"/>
                </a:solidFill>
                <a:sym typeface="Wingdings" pitchFamily="2" charset="2"/>
              </a:rPr>
              <a:t>)</a:t>
            </a:r>
          </a:p>
          <a:p>
            <a:r>
              <a:rPr lang="ru-RU" dirty="0">
                <a:solidFill>
                  <a:schemeClr val="tx1"/>
                </a:solidFill>
                <a:sym typeface="Wingdings" pitchFamily="2" charset="2"/>
              </a:rPr>
              <a:t>Исполнение гранта проводится согласно утвержденных индикаторов</a:t>
            </a:r>
          </a:p>
          <a:p>
            <a:r>
              <a:rPr lang="ru-RU" dirty="0">
                <a:solidFill>
                  <a:schemeClr val="tx1"/>
                </a:solidFill>
                <a:sym typeface="Wingdings" pitchFamily="2" charset="2"/>
              </a:rPr>
              <a:t>ОР /СР, включая уполномоченные структуры МЗ (</a:t>
            </a:r>
            <a:r>
              <a:rPr lang="ru-RU" dirty="0" err="1">
                <a:solidFill>
                  <a:schemeClr val="tx1"/>
                </a:solidFill>
                <a:sym typeface="Wingdings" pitchFamily="2" charset="2"/>
              </a:rPr>
              <a:t>РЦКГВГиВИЧ</a:t>
            </a:r>
            <a:r>
              <a:rPr lang="ru-RU" dirty="0">
                <a:solidFill>
                  <a:schemeClr val="tx1"/>
                </a:solidFill>
                <a:sym typeface="Wingdings" pitchFamily="2" charset="2"/>
              </a:rPr>
              <a:t>, НЦФ, </a:t>
            </a:r>
            <a:r>
              <a:rPr lang="ru-RU" dirty="0" err="1">
                <a:solidFill>
                  <a:schemeClr val="tx1"/>
                </a:solidFill>
                <a:sym typeface="Wingdings" pitchFamily="2" charset="2"/>
              </a:rPr>
              <a:t>РЦПЗиН</a:t>
            </a:r>
            <a:r>
              <a:rPr lang="ru-RU" dirty="0">
                <a:solidFill>
                  <a:schemeClr val="tx1"/>
                </a:solidFill>
                <a:sym typeface="Wingdings" pitchFamily="2" charset="2"/>
              </a:rPr>
              <a:t>) обеспечивают регулярный мониторинг исполнения</a:t>
            </a:r>
          </a:p>
          <a:p>
            <a:r>
              <a:rPr lang="ru-RU" dirty="0">
                <a:solidFill>
                  <a:schemeClr val="tx1"/>
                </a:solidFill>
                <a:sym typeface="Wingdings" pitchFamily="2" charset="2"/>
              </a:rPr>
              <a:t>2024 г. был первым годом исполнения гранта, но преемственность предыдущих действий обеспечила расширение и совершенствование методологических подходов и гибкость при реагирование на существующие барьеры</a:t>
            </a:r>
          </a:p>
          <a:p>
            <a:r>
              <a:rPr lang="ru-RU" dirty="0">
                <a:solidFill>
                  <a:schemeClr val="tx1"/>
                </a:solidFill>
                <a:sym typeface="Wingdings" pitchFamily="2" charset="2"/>
              </a:rPr>
              <a:t>Внесение изменений в законодательство КР относительно отдельных ключевых групп (СР, МСМ) требует разработки механизмов, направленных на согласование действия правоохранительных органов, МЗ по обеспечению доступа  к профилактике инфекций (ВИЧ, ВГ, ТБ и ИППП)</a:t>
            </a:r>
          </a:p>
          <a:p>
            <a:r>
              <a:rPr lang="ru-RU" dirty="0">
                <a:solidFill>
                  <a:schemeClr val="tx1"/>
                </a:solidFill>
                <a:sym typeface="Wingdings" pitchFamily="2" charset="2"/>
              </a:rPr>
              <a:t>Работа по реализации гранта должна быть продолжена и расширена для достижения согласованных целевых индикаторов ЦУР, а также для сохранения средств текущего и обеспечения получения нового гранта ГФ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7602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58ADF8-0039-902B-E8A1-78AF7EF09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2297" y="99009"/>
            <a:ext cx="9422315" cy="1280890"/>
          </a:xfrm>
        </p:spPr>
        <p:txBody>
          <a:bodyPr/>
          <a:lstStyle/>
          <a:p>
            <a:r>
              <a:rPr lang="ru-RU" sz="3600" b="1" i="1" dirty="0">
                <a:solidFill>
                  <a:srgbClr val="C00000"/>
                </a:solidFill>
              </a:rPr>
              <a:t>Охват организаций и интервью</a:t>
            </a: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1BB890B2-4DF6-6D3F-1264-32DE1A3198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600642"/>
              </p:ext>
            </p:extLst>
          </p:nvPr>
        </p:nvGraphicFramePr>
        <p:xfrm>
          <a:off x="2471596" y="1511929"/>
          <a:ext cx="9033015" cy="4182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690">
                  <a:extLst>
                    <a:ext uri="{9D8B030D-6E8A-4147-A177-3AD203B41FA5}">
                      <a16:colId xmlns:a16="http://schemas.microsoft.com/office/drawing/2014/main" val="249674013"/>
                    </a:ext>
                  </a:extLst>
                </a:gridCol>
                <a:gridCol w="3078680">
                  <a:extLst>
                    <a:ext uri="{9D8B030D-6E8A-4147-A177-3AD203B41FA5}">
                      <a16:colId xmlns:a16="http://schemas.microsoft.com/office/drawing/2014/main" val="2501299656"/>
                    </a:ext>
                  </a:extLst>
                </a:gridCol>
                <a:gridCol w="1959575">
                  <a:extLst>
                    <a:ext uri="{9D8B030D-6E8A-4147-A177-3AD203B41FA5}">
                      <a16:colId xmlns:a16="http://schemas.microsoft.com/office/drawing/2014/main" val="876130002"/>
                    </a:ext>
                  </a:extLst>
                </a:gridCol>
                <a:gridCol w="1812035">
                  <a:extLst>
                    <a:ext uri="{9D8B030D-6E8A-4147-A177-3AD203B41FA5}">
                      <a16:colId xmlns:a16="http://schemas.microsoft.com/office/drawing/2014/main" val="3377551650"/>
                    </a:ext>
                  </a:extLst>
                </a:gridCol>
                <a:gridCol w="1812035">
                  <a:extLst>
                    <a:ext uri="{9D8B030D-6E8A-4147-A177-3AD203B41FA5}">
                      <a16:colId xmlns:a16="http://schemas.microsoft.com/office/drawing/2014/main" val="2404793120"/>
                    </a:ext>
                  </a:extLst>
                </a:gridCol>
              </a:tblGrid>
              <a:tr h="125900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Организации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Мед. работники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Граждан. сектор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Клиенты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7904547"/>
                  </a:ext>
                </a:extLst>
              </a:tr>
              <a:tr h="510597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err="1"/>
                        <a:t>ЦКГВГиВИЧ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2325461"/>
                  </a:ext>
                </a:extLst>
              </a:tr>
              <a:tr h="510597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ЦСМ/ЦОВП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1217405"/>
                  </a:ext>
                </a:extLst>
              </a:tr>
              <a:tr h="510597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Пункты ПТАО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3254892"/>
                  </a:ext>
                </a:extLst>
              </a:tr>
              <a:tr h="510597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НПО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1263429"/>
                  </a:ext>
                </a:extLst>
              </a:tr>
              <a:tr h="88130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/>
                        <a:t>ВСЕГО: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/>
                        <a:t>43</a:t>
                      </a:r>
                    </a:p>
                    <a:p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/>
                        <a:t>29</a:t>
                      </a:r>
                    </a:p>
                    <a:p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/>
                        <a:t>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52464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32746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1D1487-654A-E791-95F7-C0931B8BE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>
                <a:solidFill>
                  <a:srgbClr val="C00000"/>
                </a:solidFill>
              </a:rPr>
              <a:t>Спасибо за внимание !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80E1AAC-CF8F-3290-B676-E8D5411ECB2D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6454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AF3119B-BCF3-43AE-B8EF-BB500DE9E51E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algn="r" rtl="0"/>
            <a:fld id="{9E2BE927-25C7-4379-86F1-C17ED9D2A7F2}" type="slidenum">
              <a:rPr/>
              <a:pPr algn="r" rtl="0"/>
              <a:t>3</a:t>
            </a:fld>
            <a:endParaRPr lang="ru-RU" dirty="0"/>
          </a:p>
        </p:txBody>
      </p:sp>
      <p:sp>
        <p:nvSpPr>
          <p:cNvPr id="22" name="TextBox 1">
            <a:extLst>
              <a:ext uri="{FF2B5EF4-FFF2-40B4-BE49-F238E27FC236}">
                <a16:creationId xmlns:a16="http://schemas.microsoft.com/office/drawing/2014/main" id="{5FC77778-AF67-498F-B23D-8F8B103407D3}"/>
              </a:ext>
            </a:extLst>
          </p:cNvPr>
          <p:cNvSpPr txBox="1"/>
          <p:nvPr/>
        </p:nvSpPr>
        <p:spPr>
          <a:xfrm>
            <a:off x="231664" y="913955"/>
            <a:ext cx="11471638" cy="63190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rtl="0">
              <a:lnSpc>
                <a:spcPts val="2100"/>
              </a:lnSpc>
            </a:pPr>
            <a:endParaRPr lang="ru-RU" sz="2400" dirty="0"/>
          </a:p>
          <a:p>
            <a:pPr marL="342900" indent="-342900" algn="just" rtl="0">
              <a:lnSpc>
                <a:spcPts val="2100"/>
              </a:lnSpc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767E610-5D12-6FEC-1B17-974FA1A879A3}"/>
              </a:ext>
            </a:extLst>
          </p:cNvPr>
          <p:cNvSpPr txBox="1">
            <a:spLocks/>
          </p:cNvSpPr>
          <p:nvPr/>
        </p:nvSpPr>
        <p:spPr>
          <a:xfrm>
            <a:off x="600801" y="159531"/>
            <a:ext cx="11471638" cy="99337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ru-RU" sz="3400" b="1" i="1" u="none" baseline="0" dirty="0">
                <a:solidFill>
                  <a:srgbClr val="C00000"/>
                </a:solidFill>
                <a:latin typeface="+mn-lt"/>
                <a:ea typeface="Arial" panose="020B0604020202020204" pitchFamily="34" charset="0"/>
                <a:cs typeface="Arial" panose="020B0604020202020204" pitchFamily="34" charset="0"/>
              </a:rPr>
              <a:t>Число новых случаев ВИЧ на 1000 населения (НСК)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ECB585-31F2-D3C0-77AC-EE9BA96E75FB}"/>
              </a:ext>
            </a:extLst>
          </p:cNvPr>
          <p:cNvSpPr txBox="1"/>
          <p:nvPr/>
        </p:nvSpPr>
        <p:spPr>
          <a:xfrm>
            <a:off x="188550" y="836955"/>
            <a:ext cx="11471638" cy="63190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rtl="0">
              <a:lnSpc>
                <a:spcPts val="2100"/>
              </a:lnSpc>
            </a:pPr>
            <a:endParaRPr lang="ru-RU" sz="2400" dirty="0"/>
          </a:p>
          <a:p>
            <a:pPr marL="342900" indent="-342900" algn="just" rtl="0">
              <a:lnSpc>
                <a:spcPts val="2100"/>
              </a:lnSpc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792E3CC-D447-3E84-62EC-12967BCDA2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9853" y="885776"/>
            <a:ext cx="9380147" cy="5782541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A6F09F-BC10-A8BE-034D-43B6A93388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1579" y="697398"/>
            <a:ext cx="9950194" cy="6133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5646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F4C104D-5F30-4811-9376-566B26E47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3A324C-969D-56F2-CC2A-BC5BF7819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4808" y="303190"/>
            <a:ext cx="8934615" cy="1259894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Каскад услуг лечения ВИЧ-инфекции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815E34B-5D02-4E01-A936-E8E1C0AB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692E5AA-0759-7C70-F81A-8DDF2815C2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491" y="1403287"/>
            <a:ext cx="3533946" cy="5151523"/>
          </a:xfrm>
        </p:spPr>
        <p:txBody>
          <a:bodyPr>
            <a:normAutofit lnSpcReduction="10000"/>
          </a:bodyPr>
          <a:lstStyle/>
          <a:p>
            <a:r>
              <a:rPr lang="ru-RU" b="1" dirty="0"/>
              <a:t>Оценочные данные – </a:t>
            </a:r>
          </a:p>
          <a:p>
            <a:pPr marL="0" indent="0">
              <a:buNone/>
            </a:pPr>
            <a:r>
              <a:rPr lang="ru-RU" b="1" dirty="0">
                <a:solidFill>
                  <a:srgbClr val="C00000"/>
                </a:solidFill>
              </a:rPr>
              <a:t>13 000 </a:t>
            </a:r>
            <a:r>
              <a:rPr lang="ru-RU" b="1" dirty="0">
                <a:solidFill>
                  <a:schemeClr val="tx1"/>
                </a:solidFill>
              </a:rPr>
              <a:t>ЛЖВ в 2024 г.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tx1"/>
                </a:solidFill>
              </a:rPr>
              <a:t>Знают свой статус 9800 (76%). Значит 3200 еще не выявлены 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tx1"/>
                </a:solidFill>
              </a:rPr>
              <a:t>На АРТ 70% из тех кто знает свой статус – те 3000 не получают АРТ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tx1"/>
                </a:solidFill>
              </a:rPr>
              <a:t>Итого: </a:t>
            </a:r>
            <a:r>
              <a:rPr lang="ru-RU" b="1" dirty="0">
                <a:solidFill>
                  <a:srgbClr val="C00000"/>
                </a:solidFill>
              </a:rPr>
              <a:t>6200 </a:t>
            </a:r>
            <a:r>
              <a:rPr lang="ru-RU" b="1" dirty="0">
                <a:solidFill>
                  <a:schemeClr val="tx1"/>
                </a:solidFill>
              </a:rPr>
              <a:t>ЛЖВ не получают АРТ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tx1"/>
                </a:solidFill>
              </a:rPr>
              <a:t>Еще 633 не достигли вирусной супрессии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tx1"/>
                </a:solidFill>
              </a:rPr>
              <a:t>Предстоит большая работа по тестированию и консультированию / мотивированию на АРТ </a:t>
            </a:r>
          </a:p>
          <a:p>
            <a:pPr marL="0" indent="0">
              <a:buNone/>
            </a:pP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B1451BAF-6D73-595C-03E0-EF2567F859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4437" y="1736204"/>
            <a:ext cx="7879411" cy="3171462"/>
          </a:xfrm>
          <a:prstGeom prst="rect">
            <a:avLst/>
          </a:prstGeom>
        </p:spPr>
      </p:pic>
      <p:sp>
        <p:nvSpPr>
          <p:cNvPr id="15" name="Freeform 11">
            <a:extLst>
              <a:ext uri="{FF2B5EF4-FFF2-40B4-BE49-F238E27FC236}">
                <a16:creationId xmlns:a16="http://schemas.microsoft.com/office/drawing/2014/main" id="{7DE3414B-B032-4710-A468-D3285E38C5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219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FD2D82-E625-BE48-D0FF-CEC7C52B1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2281" y="101596"/>
            <a:ext cx="8911687" cy="781308"/>
          </a:xfrm>
        </p:spPr>
        <p:txBody>
          <a:bodyPr/>
          <a:lstStyle/>
          <a:p>
            <a:r>
              <a:rPr lang="ru-RU" dirty="0">
                <a:solidFill>
                  <a:srgbClr val="C00000"/>
                </a:solidFill>
              </a:rPr>
              <a:t>Расширение тестирования на ВИЧ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6946D67-4A40-7823-DD79-23CA2211C0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33153" y="760022"/>
            <a:ext cx="5902037" cy="609797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>
                <a:solidFill>
                  <a:srgbClr val="C00000"/>
                </a:solidFill>
              </a:rPr>
              <a:t>      </a:t>
            </a:r>
            <a:r>
              <a:rPr lang="ru-RU" sz="1900" b="1" dirty="0">
                <a:solidFill>
                  <a:srgbClr val="C00000"/>
                </a:solidFill>
              </a:rPr>
              <a:t>Проблема: 58% ЛЖВ были выявлены в продвинутой стадии ВИЧ-инфекции</a:t>
            </a:r>
          </a:p>
          <a:p>
            <a:r>
              <a:rPr lang="ru-RU" sz="1900" dirty="0">
                <a:solidFill>
                  <a:schemeClr val="tx1"/>
                </a:solidFill>
              </a:rPr>
              <a:t>Позднее выявление; отказ от наблюдения и лечения</a:t>
            </a:r>
          </a:p>
          <a:p>
            <a:r>
              <a:rPr lang="ru-RU" sz="1900" dirty="0">
                <a:solidFill>
                  <a:schemeClr val="tx1"/>
                </a:solidFill>
              </a:rPr>
              <a:t>Низкая эффективность тестирования</a:t>
            </a:r>
          </a:p>
          <a:p>
            <a:pPr marL="0" indent="0">
              <a:buNone/>
            </a:pPr>
            <a:r>
              <a:rPr lang="ru-RU" sz="1900" b="1" dirty="0">
                <a:solidFill>
                  <a:srgbClr val="C00000"/>
                </a:solidFill>
              </a:rPr>
              <a:t>Что сделано?</a:t>
            </a:r>
          </a:p>
          <a:p>
            <a:r>
              <a:rPr lang="ru-RU" sz="1900" dirty="0">
                <a:solidFill>
                  <a:schemeClr val="tx1"/>
                </a:solidFill>
              </a:rPr>
              <a:t>Расширение тестирования на базе ОЗ по клиническим показаниям; индексное тестирование; ЭТ на базе НПО</a:t>
            </a:r>
          </a:p>
          <a:p>
            <a:r>
              <a:rPr lang="ru-RU" sz="1900" dirty="0">
                <a:solidFill>
                  <a:schemeClr val="tx1"/>
                </a:solidFill>
              </a:rPr>
              <a:t>Поиск потерянных; мотивирование на АРТ; </a:t>
            </a:r>
          </a:p>
          <a:p>
            <a:r>
              <a:rPr lang="ru-RU" sz="1900" dirty="0">
                <a:solidFill>
                  <a:schemeClr val="tx1"/>
                </a:solidFill>
              </a:rPr>
              <a:t>Обучение ЛЖВ в рамках Школы пациента</a:t>
            </a:r>
          </a:p>
          <a:p>
            <a:pPr marL="0" indent="0">
              <a:buNone/>
            </a:pPr>
            <a:r>
              <a:rPr lang="ru-RU" sz="1900" b="1" dirty="0">
                <a:solidFill>
                  <a:srgbClr val="C00000"/>
                </a:solidFill>
              </a:rPr>
              <a:t>Препятствия:</a:t>
            </a:r>
            <a:r>
              <a:rPr lang="ru-RU" sz="1900" dirty="0"/>
              <a:t> </a:t>
            </a:r>
            <a:r>
              <a:rPr lang="ru-RU" sz="1900" dirty="0">
                <a:solidFill>
                  <a:schemeClr val="tx1"/>
                </a:solidFill>
              </a:rPr>
              <a:t>миграция; социальная неустроенность</a:t>
            </a:r>
          </a:p>
          <a:p>
            <a:r>
              <a:rPr lang="ru-RU" sz="1900" dirty="0">
                <a:solidFill>
                  <a:schemeClr val="tx1"/>
                </a:solidFill>
              </a:rPr>
              <a:t>Отсутствие настороженности на уровнен ПМСП; дефицит кадров Баткенского </a:t>
            </a:r>
            <a:r>
              <a:rPr lang="ru-RU" sz="1900" dirty="0" err="1">
                <a:solidFill>
                  <a:schemeClr val="tx1"/>
                </a:solidFill>
              </a:rPr>
              <a:t>ЦКГВГиВИЧ</a:t>
            </a:r>
            <a:endParaRPr lang="ru-RU" sz="1900" dirty="0">
              <a:solidFill>
                <a:schemeClr val="tx1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027C9EB-68FA-5965-2A07-9C3DD7AF86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37069" y="882904"/>
            <a:ext cx="5054931" cy="4383631"/>
          </a:xfrm>
        </p:spPr>
        <p:txBody>
          <a:bodyPr>
            <a:noAutofit/>
          </a:bodyPr>
          <a:lstStyle/>
          <a:p>
            <a:r>
              <a:rPr lang="ru-RU" sz="1900" b="1" dirty="0">
                <a:solidFill>
                  <a:srgbClr val="FF0000"/>
                </a:solidFill>
              </a:rPr>
              <a:t>Рекомендации</a:t>
            </a:r>
          </a:p>
          <a:p>
            <a:pPr>
              <a:spcBef>
                <a:spcPts val="0"/>
              </a:spcBef>
            </a:pPr>
            <a:r>
              <a:rPr lang="ru-RU" sz="1900" dirty="0"/>
              <a:t>Управленческие решения. МЗ/ФОМС: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1900" dirty="0"/>
              <a:t>включить индикаторы по раннему выявлению ОЗ ПМСП (повысит ответственность ОЗ)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1900" dirty="0"/>
              <a:t>включить мотивационные выплаты за ранее выявление и начало АРТ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1900" dirty="0"/>
              <a:t>усилить мониторинг за ранним выявлением (</a:t>
            </a:r>
            <a:r>
              <a:rPr lang="ru-RU" sz="1900" dirty="0" err="1"/>
              <a:t>ЦКГВГиВИЧ</a:t>
            </a:r>
            <a:r>
              <a:rPr lang="ru-RU" sz="1900" dirty="0"/>
              <a:t>, эксперты)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900" b="1" dirty="0">
                <a:solidFill>
                  <a:srgbClr val="FF0000"/>
                </a:solidFill>
              </a:rPr>
              <a:t>ОР, </a:t>
            </a:r>
            <a:r>
              <a:rPr lang="ru-RU" sz="1900" b="1" dirty="0" err="1">
                <a:solidFill>
                  <a:srgbClr val="FF0000"/>
                </a:solidFill>
              </a:rPr>
              <a:t>субреципиент</a:t>
            </a:r>
            <a:endParaRPr lang="ru-RU" sz="1900" b="1" dirty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1900" dirty="0"/>
              <a:t>оказать практическую помощь Баткенской области (эксперт по 1 </a:t>
            </a:r>
            <a:r>
              <a:rPr lang="ru-RU" sz="1900" dirty="0" err="1"/>
              <a:t>нед</a:t>
            </a:r>
            <a:r>
              <a:rPr lang="ru-RU" sz="1900" dirty="0"/>
              <a:t>. в квартал) по усилению Областного  </a:t>
            </a:r>
            <a:r>
              <a:rPr lang="ru-RU" sz="1900" dirty="0" err="1"/>
              <a:t>ЦКГВГиВИЧ</a:t>
            </a:r>
            <a:r>
              <a:rPr lang="ru-RU" sz="1900" dirty="0"/>
              <a:t> и децентрализации на ПМСП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1900" dirty="0"/>
              <a:t>Разработать и издать информационные материалы (постеры буклеты) для информирования населения </a:t>
            </a:r>
          </a:p>
          <a:p>
            <a:pPr>
              <a:spcBef>
                <a:spcPts val="0"/>
              </a:spcBef>
              <a:buFontTx/>
              <a:buChar char="-"/>
            </a:pPr>
            <a:endParaRPr lang="ru-RU" sz="1900" dirty="0"/>
          </a:p>
        </p:txBody>
      </p:sp>
    </p:spTree>
    <p:extLst>
      <p:ext uri="{BB962C8B-B14F-4D97-AF65-F5344CB8AC3E}">
        <p14:creationId xmlns:p14="http://schemas.microsoft.com/office/powerpoint/2010/main" val="346381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1163A5-E7D8-81B9-557A-1B7458349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3803" y="232224"/>
            <a:ext cx="9904020" cy="1280890"/>
          </a:xfrm>
        </p:spPr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Стигма в организациях здравоохранения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76350CE-B46D-A9A8-E253-FA08A4526E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0681" y="1116281"/>
            <a:ext cx="9797142" cy="5741719"/>
          </a:xfrm>
        </p:spPr>
        <p:txBody>
          <a:bodyPr>
            <a:normAutofit/>
          </a:bodyPr>
          <a:lstStyle/>
          <a:p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Женщина 40 лет узнала о своем ВИЧ-статусе 10 мес. назад во время беременности. Еще не в полной мере приняла ВИЧ-статус. Плакала, вспоминая свой опыт жизни с ВИЧ. Испытывала тяжелые </a:t>
            </a:r>
            <a:r>
              <a:rPr lang="ru-RU" sz="24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побочные явления</a:t>
            </a:r>
            <a:r>
              <a:rPr lang="ru-RU" sz="24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 период беременности. В результате нерегулярно принимала АРТ, хотя знала о риске передачи ВИЧ ребенку.  </a:t>
            </a:r>
          </a:p>
          <a:p>
            <a:r>
              <a:rPr lang="ru-RU" sz="2400" i="1" dirty="0">
                <a:latin typeface="Times New Roman" panose="02020603050405020304" pitchFamily="18" charset="0"/>
                <a:ea typeface="Calibri" panose="020F0502020204030204" pitchFamily="34" charset="0"/>
              </a:rPr>
              <a:t>В роддоме 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была утечка информации о ее ВИЧ-статусе. Она чувствовала дискомфорт; разговоры о ее статусе; настороженное отношение других женщин, изоляцию. </a:t>
            </a:r>
          </a:p>
          <a:p>
            <a:r>
              <a:rPr lang="ru-RU" sz="2400" i="1" dirty="0">
                <a:latin typeface="Times New Roman" panose="02020603050405020304" pitchFamily="18" charset="0"/>
                <a:ea typeface="Calibri" panose="020F0502020204030204" pitchFamily="34" charset="0"/>
              </a:rPr>
              <a:t>Медработники 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«Грубо не обращались, боялись жалоб, но </a:t>
            </a:r>
            <a:r>
              <a:rPr lang="ru-RU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акушерка отказалась принимать роды из-за страха заразиться ВИЧ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». Без внешнего вмешательства – другая пожилая акушерка приняла роды. </a:t>
            </a:r>
          </a:p>
          <a:p>
            <a:r>
              <a:rPr lang="ru-RU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От пособия на ребенка отказалась</a:t>
            </a:r>
            <a:r>
              <a:rPr lang="ru-RU" sz="2400" dirty="0">
                <a:effectLst/>
              </a:rPr>
              <a:t>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9468385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13D473-9BBE-EA2D-7B4A-614A07DC11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660B96-1883-EF6C-3216-234543E4E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0459" y="0"/>
            <a:ext cx="8911687" cy="1280890"/>
          </a:xfrm>
        </p:spPr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Пример лучшей практики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07C0E404-B475-E4DE-7772-51C932637F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8170867"/>
              </p:ext>
            </p:extLst>
          </p:nvPr>
        </p:nvGraphicFramePr>
        <p:xfrm>
          <a:off x="1591294" y="997527"/>
          <a:ext cx="10200904" cy="841311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0200904">
                  <a:extLst>
                    <a:ext uri="{9D8B030D-6E8A-4147-A177-3AD203B41FA5}">
                      <a16:colId xmlns:a16="http://schemas.microsoft.com/office/drawing/2014/main" val="2321841254"/>
                    </a:ext>
                  </a:extLst>
                </a:gridCol>
              </a:tblGrid>
              <a:tr h="8413114">
                <a:tc>
                  <a:txBody>
                    <a:bodyPr/>
                    <a:lstStyle/>
                    <a:p>
                      <a:br>
                        <a:rPr lang="ru-RU" sz="1200" dirty="0">
                          <a:effectLst/>
                          <a:highlight>
                            <a:srgbClr val="DAE9F7"/>
                          </a:highlight>
                        </a:rPr>
                      </a:br>
                      <a:r>
                        <a:rPr lang="ru-RU" sz="2000" dirty="0">
                          <a:effectLst/>
                          <a:highlight>
                            <a:srgbClr val="DAE9F7"/>
                          </a:highlight>
                        </a:rPr>
                        <a:t>ОФ «</a:t>
                      </a:r>
                      <a:r>
                        <a:rPr lang="ru-RU" sz="2000" i="1" dirty="0" err="1">
                          <a:effectLst/>
                          <a:highlight>
                            <a:srgbClr val="DAE9F7"/>
                          </a:highlight>
                        </a:rPr>
                        <a:t>Улукман</a:t>
                      </a:r>
                      <a:r>
                        <a:rPr lang="ru-RU" sz="2000" i="1" dirty="0">
                          <a:effectLst/>
                          <a:highlight>
                            <a:srgbClr val="DAE9F7"/>
                          </a:highlight>
                        </a:rPr>
                        <a:t> </a:t>
                      </a:r>
                      <a:r>
                        <a:rPr lang="ru-RU" sz="2000" i="1" dirty="0" err="1">
                          <a:effectLst/>
                          <a:highlight>
                            <a:srgbClr val="DAE9F7"/>
                          </a:highlight>
                        </a:rPr>
                        <a:t>Дарыгер</a:t>
                      </a:r>
                      <a:r>
                        <a:rPr lang="ru-RU" sz="2000" i="1" dirty="0">
                          <a:effectLst/>
                          <a:highlight>
                            <a:srgbClr val="DAE9F7"/>
                          </a:highlight>
                        </a:rPr>
                        <a:t>» в соответствие с поставленными целями была проведена работа по мотивации к тестированию партнеров ЛЖВ и мигрантов. Всего обследован 101 человек (план 120) методом ИФА. Несмотря на достижение индикатора только на 84%, исполнителям удалось выявить 17 случаев ВИЧ-инфекции, из которых </a:t>
                      </a:r>
                      <a:r>
                        <a:rPr lang="ru-RU" sz="2000" i="1" dirty="0">
                          <a:solidFill>
                            <a:srgbClr val="FF0000"/>
                          </a:solidFill>
                          <a:effectLst/>
                          <a:highlight>
                            <a:srgbClr val="DAE9F7"/>
                          </a:highlight>
                        </a:rPr>
                        <a:t>2 человека не включены в электронную базу данных слежения за ВИЧ из-за отсутствия документов, удостоверяющих личность. </a:t>
                      </a:r>
                    </a:p>
                    <a:p>
                      <a:endParaRPr lang="ru-RU" sz="2000" i="1" dirty="0">
                        <a:solidFill>
                          <a:srgbClr val="FF0000"/>
                        </a:solidFill>
                        <a:effectLst/>
                        <a:highlight>
                          <a:srgbClr val="DAE9F7"/>
                        </a:highlight>
                      </a:endParaRPr>
                    </a:p>
                    <a:p>
                      <a:r>
                        <a:rPr lang="ru-RU" sz="2000" i="1" dirty="0">
                          <a:effectLst/>
                          <a:highlight>
                            <a:srgbClr val="DAE9F7"/>
                          </a:highlight>
                        </a:rPr>
                        <a:t>Из 101 обследованных лиц, выявлено и официально подтверждено </a:t>
                      </a:r>
                      <a:r>
                        <a:rPr lang="ru-RU" sz="2000" b="1" i="1" dirty="0">
                          <a:effectLst/>
                          <a:highlight>
                            <a:srgbClr val="DAE9F7"/>
                          </a:highlight>
                        </a:rPr>
                        <a:t>15 случаев (выявление 15%)</a:t>
                      </a:r>
                      <a:r>
                        <a:rPr lang="ru-RU" sz="2000" i="1" dirty="0">
                          <a:effectLst/>
                          <a:highlight>
                            <a:srgbClr val="DAE9F7"/>
                          </a:highlight>
                        </a:rPr>
                        <a:t>. В том числе 10 случаев из 80 обследованных (12,5%) в Иссык-Кульской области и </a:t>
                      </a:r>
                      <a:r>
                        <a:rPr lang="ru-RU" sz="2000" b="1" i="1" dirty="0">
                          <a:effectLst/>
                          <a:highlight>
                            <a:srgbClr val="DAE9F7"/>
                          </a:highlight>
                        </a:rPr>
                        <a:t>5 из 21 обследованного лица в Нарынской области (19%). </a:t>
                      </a:r>
                    </a:p>
                    <a:p>
                      <a:endParaRPr lang="ru-RU" sz="2000" i="1" dirty="0">
                        <a:effectLst/>
                        <a:highlight>
                          <a:srgbClr val="DAE9F7"/>
                        </a:highlight>
                      </a:endParaRPr>
                    </a:p>
                    <a:p>
                      <a:r>
                        <a:rPr lang="ru-RU" sz="2000" i="1" dirty="0">
                          <a:effectLst/>
                          <a:highlight>
                            <a:srgbClr val="DAE9F7"/>
                          </a:highlight>
                        </a:rPr>
                        <a:t>Среди выявленных лиц – 11 половых партнеров ЛЖВ; 3 трудовых мигранта; и один ребенок в возрасте 3 лет, который не был освидетельствован на ВИЧ в возрасте 1,5 года в соответствии с правилами, утвержденными приказами МЗ КР. Один человек из 15 умер, остальные все приступили к АРТ и в настоящий период 13 получают лечение и достигли вирусной супрессии.</a:t>
                      </a:r>
                      <a:endParaRPr lang="ru-RU" sz="2000" i="1" dirty="0">
                        <a:effectLst/>
                        <a:highlight>
                          <a:srgbClr val="DAE9F7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62348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28440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5B8B18-A927-E14D-F62A-C21A7330C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8070" y="0"/>
            <a:ext cx="8911687" cy="1280890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rgbClr val="C00000"/>
                </a:solidFill>
              </a:rPr>
              <a:t>Достижение областных индикаторов 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B70BE7E1-F625-B6EB-20E6-DF3AC6AD2E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5279369"/>
              </p:ext>
            </p:extLst>
          </p:nvPr>
        </p:nvGraphicFramePr>
        <p:xfrm>
          <a:off x="190005" y="929803"/>
          <a:ext cx="12001995" cy="59899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16379">
                  <a:extLst>
                    <a:ext uri="{9D8B030D-6E8A-4147-A177-3AD203B41FA5}">
                      <a16:colId xmlns:a16="http://schemas.microsoft.com/office/drawing/2014/main" val="1082780859"/>
                    </a:ext>
                  </a:extLst>
                </a:gridCol>
                <a:gridCol w="840468">
                  <a:extLst>
                    <a:ext uri="{9D8B030D-6E8A-4147-A177-3AD203B41FA5}">
                      <a16:colId xmlns:a16="http://schemas.microsoft.com/office/drawing/2014/main" val="3875213946"/>
                    </a:ext>
                  </a:extLst>
                </a:gridCol>
                <a:gridCol w="840468">
                  <a:extLst>
                    <a:ext uri="{9D8B030D-6E8A-4147-A177-3AD203B41FA5}">
                      <a16:colId xmlns:a16="http://schemas.microsoft.com/office/drawing/2014/main" val="4180752540"/>
                    </a:ext>
                  </a:extLst>
                </a:gridCol>
                <a:gridCol w="840468">
                  <a:extLst>
                    <a:ext uri="{9D8B030D-6E8A-4147-A177-3AD203B41FA5}">
                      <a16:colId xmlns:a16="http://schemas.microsoft.com/office/drawing/2014/main" val="1095836987"/>
                    </a:ext>
                  </a:extLst>
                </a:gridCol>
                <a:gridCol w="840468">
                  <a:extLst>
                    <a:ext uri="{9D8B030D-6E8A-4147-A177-3AD203B41FA5}">
                      <a16:colId xmlns:a16="http://schemas.microsoft.com/office/drawing/2014/main" val="3383614739"/>
                    </a:ext>
                  </a:extLst>
                </a:gridCol>
                <a:gridCol w="840468">
                  <a:extLst>
                    <a:ext uri="{9D8B030D-6E8A-4147-A177-3AD203B41FA5}">
                      <a16:colId xmlns:a16="http://schemas.microsoft.com/office/drawing/2014/main" val="1928974958"/>
                    </a:ext>
                  </a:extLst>
                </a:gridCol>
                <a:gridCol w="840468">
                  <a:extLst>
                    <a:ext uri="{9D8B030D-6E8A-4147-A177-3AD203B41FA5}">
                      <a16:colId xmlns:a16="http://schemas.microsoft.com/office/drawing/2014/main" val="2455899719"/>
                    </a:ext>
                  </a:extLst>
                </a:gridCol>
                <a:gridCol w="840468">
                  <a:extLst>
                    <a:ext uri="{9D8B030D-6E8A-4147-A177-3AD203B41FA5}">
                      <a16:colId xmlns:a16="http://schemas.microsoft.com/office/drawing/2014/main" val="1542021502"/>
                    </a:ext>
                  </a:extLst>
                </a:gridCol>
                <a:gridCol w="840468">
                  <a:extLst>
                    <a:ext uri="{9D8B030D-6E8A-4147-A177-3AD203B41FA5}">
                      <a16:colId xmlns:a16="http://schemas.microsoft.com/office/drawing/2014/main" val="4136589119"/>
                    </a:ext>
                  </a:extLst>
                </a:gridCol>
                <a:gridCol w="840468">
                  <a:extLst>
                    <a:ext uri="{9D8B030D-6E8A-4147-A177-3AD203B41FA5}">
                      <a16:colId xmlns:a16="http://schemas.microsoft.com/office/drawing/2014/main" val="1472090163"/>
                    </a:ext>
                  </a:extLst>
                </a:gridCol>
                <a:gridCol w="840468">
                  <a:extLst>
                    <a:ext uri="{9D8B030D-6E8A-4147-A177-3AD203B41FA5}">
                      <a16:colId xmlns:a16="http://schemas.microsoft.com/office/drawing/2014/main" val="980730937"/>
                    </a:ext>
                  </a:extLst>
                </a:gridCol>
                <a:gridCol w="840468">
                  <a:extLst>
                    <a:ext uri="{9D8B030D-6E8A-4147-A177-3AD203B41FA5}">
                      <a16:colId xmlns:a16="http://schemas.microsoft.com/office/drawing/2014/main" val="1563478445"/>
                    </a:ext>
                  </a:extLst>
                </a:gridCol>
                <a:gridCol w="840468">
                  <a:extLst>
                    <a:ext uri="{9D8B030D-6E8A-4147-A177-3AD203B41FA5}">
                      <a16:colId xmlns:a16="http://schemas.microsoft.com/office/drawing/2014/main" val="284104867"/>
                    </a:ext>
                  </a:extLst>
                </a:gridCol>
              </a:tblGrid>
              <a:tr h="188160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00" dirty="0">
                          <a:solidFill>
                            <a:schemeClr val="tx1"/>
                          </a:solidFill>
                          <a:effectLst/>
                          <a:highlight>
                            <a:srgbClr val="DAE9F7"/>
                          </a:highlight>
                        </a:rPr>
                        <a:t> Индикаторы</a:t>
                      </a:r>
                      <a:endParaRPr lang="ru-RU" sz="1600" kern="100" dirty="0">
                        <a:solidFill>
                          <a:schemeClr val="tx1"/>
                        </a:solidFill>
                        <a:effectLst/>
                        <a:highlight>
                          <a:srgbClr val="DAE9F7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  <a:p>
                      <a:endParaRPr lang="ru-RU" sz="1600" kern="100" dirty="0">
                        <a:solidFill>
                          <a:schemeClr val="tx1"/>
                        </a:solidFill>
                        <a:effectLst/>
                        <a:highlight>
                          <a:srgbClr val="D9D9D9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/>
                </a:tc>
                <a:tc gridSpan="3">
                  <a:txBody>
                    <a:bodyPr/>
                    <a:lstStyle/>
                    <a:p>
                      <a:r>
                        <a:rPr lang="ru-RU" sz="1600" kern="100" dirty="0">
                          <a:solidFill>
                            <a:schemeClr val="tx1"/>
                          </a:solidFill>
                          <a:effectLst/>
                          <a:highlight>
                            <a:srgbClr val="D9D9D9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Кыргызстан</a:t>
                      </a:r>
                      <a:endParaRPr lang="ru-RU" sz="1600" kern="100" dirty="0">
                        <a:solidFill>
                          <a:schemeClr val="bg1"/>
                        </a:solidFill>
                        <a:effectLst/>
                        <a:highlight>
                          <a:srgbClr val="D9D9D9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ru-RU" sz="1600" kern="100" dirty="0">
                          <a:solidFill>
                            <a:schemeClr val="tx1"/>
                          </a:solidFill>
                          <a:effectLst/>
                          <a:highlight>
                            <a:srgbClr val="D9D9D9"/>
                          </a:highlight>
                        </a:rPr>
                        <a:t>Баткенская обл</a:t>
                      </a:r>
                      <a:r>
                        <a:rPr lang="ru-RU" sz="1100" kern="100" dirty="0">
                          <a:solidFill>
                            <a:schemeClr val="tx1"/>
                          </a:solidFill>
                          <a:effectLst/>
                          <a:highlight>
                            <a:srgbClr val="D9D9D9"/>
                          </a:highlight>
                        </a:rPr>
                        <a:t>.</a:t>
                      </a:r>
                      <a:endParaRPr lang="ru-RU" sz="1100" kern="100" dirty="0">
                        <a:solidFill>
                          <a:schemeClr val="tx1"/>
                        </a:solidFill>
                        <a:effectLst/>
                        <a:highlight>
                          <a:srgbClr val="D9D9D9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ru-RU" sz="1600" kern="100" dirty="0">
                          <a:solidFill>
                            <a:schemeClr val="tx1"/>
                          </a:solidFill>
                          <a:effectLst/>
                          <a:highlight>
                            <a:srgbClr val="D9D9D9"/>
                          </a:highlight>
                        </a:rPr>
                        <a:t>Иссык-Кульская обл</a:t>
                      </a:r>
                      <a:r>
                        <a:rPr lang="ru-RU" sz="1100" kern="100" dirty="0">
                          <a:solidFill>
                            <a:schemeClr val="tx1"/>
                          </a:solidFill>
                          <a:effectLst/>
                          <a:highlight>
                            <a:srgbClr val="D9D9D9"/>
                          </a:highlight>
                        </a:rPr>
                        <a:t>.</a:t>
                      </a:r>
                      <a:endParaRPr lang="ru-RU" sz="1100" kern="100" dirty="0">
                        <a:solidFill>
                          <a:schemeClr val="tx1"/>
                        </a:solidFill>
                        <a:effectLst/>
                        <a:highlight>
                          <a:srgbClr val="D9D9D9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ru-RU" sz="1600" kern="100" dirty="0">
                          <a:solidFill>
                            <a:schemeClr val="tx1"/>
                          </a:solidFill>
                          <a:effectLst/>
                          <a:highlight>
                            <a:srgbClr val="D9D9D9"/>
                          </a:highlight>
                        </a:rPr>
                        <a:t>Ошская обл.</a:t>
                      </a:r>
                      <a:endParaRPr lang="ru-RU" sz="1600" kern="100" dirty="0">
                        <a:solidFill>
                          <a:schemeClr val="tx1"/>
                        </a:solidFill>
                        <a:effectLst/>
                        <a:highlight>
                          <a:srgbClr val="D9D9D9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24213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00" dirty="0">
                          <a:effectLst/>
                          <a:highlight>
                            <a:srgbClr val="D9D9D9"/>
                          </a:highlight>
                        </a:rPr>
                        <a:t>Цель </a:t>
                      </a:r>
                      <a:endParaRPr lang="ru-RU" sz="1800" b="1" kern="100" dirty="0">
                        <a:effectLst/>
                        <a:highlight>
                          <a:srgbClr val="D9D9D9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/>
                </a:tc>
                <a:tc>
                  <a:txBody>
                    <a:bodyPr/>
                    <a:lstStyle/>
                    <a:p>
                      <a:r>
                        <a:rPr lang="ru-RU" sz="1800" b="1" kern="100" dirty="0">
                          <a:effectLst/>
                          <a:highlight>
                            <a:srgbClr val="D9D9D9"/>
                          </a:highlight>
                        </a:rPr>
                        <a:t>Итог</a:t>
                      </a:r>
                      <a:endParaRPr lang="ru-RU" sz="1800" b="1" kern="100" dirty="0">
                        <a:effectLst/>
                        <a:highlight>
                          <a:srgbClr val="D9D9D9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/>
                </a:tc>
                <a:tc>
                  <a:txBody>
                    <a:bodyPr/>
                    <a:lstStyle/>
                    <a:p>
                      <a:r>
                        <a:rPr lang="ru-RU" sz="1800" b="1" kern="100" dirty="0">
                          <a:effectLst/>
                          <a:highlight>
                            <a:srgbClr val="D9D9D9"/>
                          </a:highlight>
                        </a:rPr>
                        <a:t>%% </a:t>
                      </a:r>
                      <a:endParaRPr lang="ru-RU" sz="1800" b="1" kern="100" dirty="0">
                        <a:effectLst/>
                        <a:highlight>
                          <a:srgbClr val="D9D9D9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/>
                </a:tc>
                <a:tc>
                  <a:txBody>
                    <a:bodyPr/>
                    <a:lstStyle/>
                    <a:p>
                      <a:r>
                        <a:rPr lang="ru-RU" sz="1800" b="1" kern="100" dirty="0">
                          <a:effectLst/>
                          <a:highlight>
                            <a:srgbClr val="D9D9D9"/>
                          </a:highlight>
                        </a:rPr>
                        <a:t>Цель </a:t>
                      </a:r>
                      <a:endParaRPr lang="ru-RU" sz="1800" b="1" kern="100" dirty="0">
                        <a:effectLst/>
                        <a:highlight>
                          <a:srgbClr val="D9D9D9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/>
                </a:tc>
                <a:tc>
                  <a:txBody>
                    <a:bodyPr/>
                    <a:lstStyle/>
                    <a:p>
                      <a:r>
                        <a:rPr lang="ru-RU" sz="1800" b="1" kern="100" dirty="0">
                          <a:effectLst/>
                          <a:highlight>
                            <a:srgbClr val="D9D9D9"/>
                          </a:highlight>
                        </a:rPr>
                        <a:t>Итог</a:t>
                      </a:r>
                      <a:endParaRPr lang="ru-RU" sz="1800" b="1" kern="100" dirty="0">
                        <a:effectLst/>
                        <a:highlight>
                          <a:srgbClr val="D9D9D9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/>
                </a:tc>
                <a:tc>
                  <a:txBody>
                    <a:bodyPr/>
                    <a:lstStyle/>
                    <a:p>
                      <a:r>
                        <a:rPr lang="ru-RU" sz="1800" b="1" kern="100" dirty="0">
                          <a:effectLst/>
                          <a:highlight>
                            <a:srgbClr val="D9D9D9"/>
                          </a:highlight>
                        </a:rPr>
                        <a:t>%% </a:t>
                      </a:r>
                      <a:endParaRPr lang="ru-RU" sz="1800" b="1" kern="100" dirty="0">
                        <a:effectLst/>
                        <a:highlight>
                          <a:srgbClr val="D9D9D9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/>
                </a:tc>
                <a:tc>
                  <a:txBody>
                    <a:bodyPr/>
                    <a:lstStyle/>
                    <a:p>
                      <a:r>
                        <a:rPr lang="ru-RU" sz="1800" b="1" kern="100" dirty="0">
                          <a:effectLst/>
                          <a:highlight>
                            <a:srgbClr val="D9D9D9"/>
                          </a:highlight>
                        </a:rPr>
                        <a:t>Цель </a:t>
                      </a:r>
                      <a:endParaRPr lang="ru-RU" sz="1800" b="1" kern="100" dirty="0">
                        <a:effectLst/>
                        <a:highlight>
                          <a:srgbClr val="D9D9D9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/>
                </a:tc>
                <a:tc>
                  <a:txBody>
                    <a:bodyPr/>
                    <a:lstStyle/>
                    <a:p>
                      <a:r>
                        <a:rPr lang="ru-RU" sz="1800" b="1" kern="100" dirty="0">
                          <a:effectLst/>
                          <a:highlight>
                            <a:srgbClr val="D9D9D9"/>
                          </a:highlight>
                        </a:rPr>
                        <a:t>Итог</a:t>
                      </a:r>
                      <a:endParaRPr lang="ru-RU" sz="1800" b="1" kern="100" dirty="0">
                        <a:effectLst/>
                        <a:highlight>
                          <a:srgbClr val="D9D9D9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/>
                </a:tc>
                <a:tc>
                  <a:txBody>
                    <a:bodyPr/>
                    <a:lstStyle/>
                    <a:p>
                      <a:r>
                        <a:rPr lang="ru-RU" sz="1800" b="1" kern="100" dirty="0">
                          <a:effectLst/>
                          <a:highlight>
                            <a:srgbClr val="D9D9D9"/>
                          </a:highlight>
                        </a:rPr>
                        <a:t>%% </a:t>
                      </a:r>
                      <a:endParaRPr lang="ru-RU" sz="1800" b="1" kern="100" dirty="0">
                        <a:effectLst/>
                        <a:highlight>
                          <a:srgbClr val="D9D9D9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/>
                </a:tc>
                <a:tc>
                  <a:txBody>
                    <a:bodyPr/>
                    <a:lstStyle/>
                    <a:p>
                      <a:r>
                        <a:rPr lang="ru-RU" sz="1800" b="1" kern="100" dirty="0">
                          <a:effectLst/>
                          <a:highlight>
                            <a:srgbClr val="D9D9D9"/>
                          </a:highlight>
                        </a:rPr>
                        <a:t>Цель </a:t>
                      </a:r>
                      <a:endParaRPr lang="ru-RU" sz="1800" b="1" kern="100" dirty="0">
                        <a:effectLst/>
                        <a:highlight>
                          <a:srgbClr val="D9D9D9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/>
                </a:tc>
                <a:tc>
                  <a:txBody>
                    <a:bodyPr/>
                    <a:lstStyle/>
                    <a:p>
                      <a:r>
                        <a:rPr lang="ru-RU" sz="1800" b="1" kern="100" dirty="0">
                          <a:effectLst/>
                          <a:highlight>
                            <a:srgbClr val="D9D9D9"/>
                          </a:highlight>
                        </a:rPr>
                        <a:t>Итог</a:t>
                      </a:r>
                      <a:endParaRPr lang="ru-RU" sz="1800" b="1" kern="100" dirty="0">
                        <a:effectLst/>
                        <a:highlight>
                          <a:srgbClr val="D9D9D9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/>
                </a:tc>
                <a:tc>
                  <a:txBody>
                    <a:bodyPr/>
                    <a:lstStyle/>
                    <a:p>
                      <a:r>
                        <a:rPr lang="ru-RU" sz="1800" b="1" kern="100" dirty="0">
                          <a:effectLst/>
                          <a:highlight>
                            <a:srgbClr val="D9D9D9"/>
                          </a:highlight>
                        </a:rPr>
                        <a:t>%% </a:t>
                      </a:r>
                      <a:endParaRPr lang="ru-RU" sz="1800" b="1" kern="100" dirty="0">
                        <a:effectLst/>
                        <a:highlight>
                          <a:srgbClr val="D9D9D9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/>
                </a:tc>
                <a:extLst>
                  <a:ext uri="{0D108BD9-81ED-4DB2-BD59-A6C34878D82A}">
                    <a16:rowId xmlns:a16="http://schemas.microsoft.com/office/drawing/2014/main" val="1016072722"/>
                  </a:ext>
                </a:extLst>
              </a:tr>
              <a:tr h="1066582">
                <a:tc>
                  <a:txBody>
                    <a:bodyPr/>
                    <a:lstStyle/>
                    <a:p>
                      <a:r>
                        <a:rPr lang="ru-RU" sz="1600" kern="100" dirty="0">
                          <a:effectLst/>
                        </a:rPr>
                        <a:t>Процент ЛЖВ, кто которые знают свой ВИЧ-статус</a:t>
                      </a:r>
                      <a:endParaRPr lang="ru-RU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/>
                </a:tc>
                <a:tc>
                  <a:txBody>
                    <a:bodyPr/>
                    <a:lstStyle/>
                    <a:p>
                      <a:r>
                        <a:rPr lang="ru-RU" sz="1600" kern="100" dirty="0">
                          <a:effectLst/>
                          <a:highlight>
                            <a:srgbClr val="C1F0C7"/>
                          </a:highlight>
                        </a:rPr>
                        <a:t>85%</a:t>
                      </a:r>
                      <a:endParaRPr lang="ru-RU" sz="1600" kern="100" dirty="0">
                        <a:effectLst/>
                        <a:highlight>
                          <a:srgbClr val="C1F0C7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kern="100" dirty="0">
                          <a:effectLst/>
                          <a:highlight>
                            <a:srgbClr val="C1F0C7"/>
                          </a:highlight>
                        </a:rPr>
                        <a:t>84%</a:t>
                      </a:r>
                      <a:endParaRPr lang="ru-RU" sz="1600" kern="100" dirty="0">
                        <a:effectLst/>
                        <a:highlight>
                          <a:srgbClr val="C1F0C7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kern="100" dirty="0">
                          <a:effectLst/>
                          <a:highlight>
                            <a:srgbClr val="C1F0C7"/>
                          </a:highlight>
                        </a:rPr>
                        <a:t>99%</a:t>
                      </a:r>
                      <a:endParaRPr lang="ru-RU" sz="1600" b="1" kern="100" dirty="0">
                        <a:effectLst/>
                        <a:highlight>
                          <a:srgbClr val="C1F0C7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>
                    <a:solidFill>
                      <a:srgbClr val="92D050"/>
                    </a:solidFill>
                  </a:tcPr>
                </a:tc>
                <a:tc gridSpan="9">
                  <a:txBody>
                    <a:bodyPr/>
                    <a:lstStyle/>
                    <a:p>
                      <a:r>
                        <a:rPr lang="ru-RU" sz="1600" kern="100" dirty="0">
                          <a:effectLst/>
                        </a:rPr>
                        <a:t>Невозможно оценить достижение индикатора из-за отсутствия оценочных данных на уровне областей</a:t>
                      </a:r>
                      <a:endParaRPr lang="ru-RU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7678056"/>
                  </a:ext>
                </a:extLst>
              </a:tr>
              <a:tr h="1074092">
                <a:tc>
                  <a:txBody>
                    <a:bodyPr/>
                    <a:lstStyle/>
                    <a:p>
                      <a:r>
                        <a:rPr lang="ru-RU" sz="1600" kern="100" dirty="0">
                          <a:effectLst/>
                        </a:rPr>
                        <a:t>% ЛЖВ на АРТ, у которые достигли вирусной супрессии*</a:t>
                      </a:r>
                      <a:endParaRPr lang="ru-RU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600" kern="100" dirty="0">
                          <a:effectLst/>
                          <a:highlight>
                            <a:srgbClr val="C1F0C7"/>
                          </a:highlight>
                        </a:rPr>
                        <a:t>95%</a:t>
                      </a:r>
                      <a:endParaRPr lang="ru-RU" sz="1600" kern="100" dirty="0">
                        <a:effectLst/>
                        <a:highlight>
                          <a:srgbClr val="C1F0C7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kern="100" dirty="0">
                          <a:effectLst/>
                          <a:highlight>
                            <a:srgbClr val="C1F0C7"/>
                          </a:highlight>
                        </a:rPr>
                        <a:t>91%</a:t>
                      </a:r>
                      <a:endParaRPr lang="ru-RU" sz="1600" kern="100" dirty="0">
                        <a:effectLst/>
                        <a:highlight>
                          <a:srgbClr val="C1F0C7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kern="100" dirty="0">
                          <a:effectLst/>
                          <a:highlight>
                            <a:srgbClr val="C1F0C7"/>
                          </a:highlight>
                        </a:rPr>
                        <a:t>96%</a:t>
                      </a:r>
                      <a:r>
                        <a:rPr lang="en-US" sz="1600" b="1" kern="100" dirty="0">
                          <a:effectLst/>
                          <a:highlight>
                            <a:srgbClr val="C1F0C7"/>
                          </a:highlight>
                        </a:rPr>
                        <a:t>*</a:t>
                      </a:r>
                      <a:endParaRPr lang="ru-RU" sz="1600" b="1" kern="100" dirty="0">
                        <a:effectLst/>
                        <a:highlight>
                          <a:srgbClr val="C1F0C7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kern="100" dirty="0">
                          <a:effectLst/>
                          <a:highlight>
                            <a:srgbClr val="47D459"/>
                          </a:highlight>
                        </a:rPr>
                        <a:t>95%</a:t>
                      </a:r>
                      <a:endParaRPr lang="ru-RU" sz="1600" kern="100" dirty="0">
                        <a:effectLst/>
                        <a:highlight>
                          <a:srgbClr val="47D459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kern="100" dirty="0">
                          <a:effectLst/>
                          <a:highlight>
                            <a:srgbClr val="47D459"/>
                          </a:highlight>
                        </a:rPr>
                        <a:t>98%</a:t>
                      </a:r>
                      <a:endParaRPr lang="ru-RU" sz="1600" kern="100" dirty="0">
                        <a:effectLst/>
                        <a:highlight>
                          <a:srgbClr val="47D459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kern="100" dirty="0">
                          <a:effectLst/>
                          <a:highlight>
                            <a:srgbClr val="47D459"/>
                          </a:highlight>
                        </a:rPr>
                        <a:t>103%</a:t>
                      </a:r>
                      <a:endParaRPr lang="ru-RU" sz="1600" b="1" kern="100" dirty="0">
                        <a:effectLst/>
                        <a:highlight>
                          <a:srgbClr val="47D459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kern="100" dirty="0">
                          <a:effectLst/>
                          <a:highlight>
                            <a:srgbClr val="C1F0C7"/>
                          </a:highlight>
                        </a:rPr>
                        <a:t>95%</a:t>
                      </a:r>
                      <a:endParaRPr lang="ru-RU" sz="1600" kern="100" dirty="0">
                        <a:effectLst/>
                        <a:highlight>
                          <a:srgbClr val="C1F0C7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kern="100" dirty="0">
                          <a:effectLst/>
                          <a:highlight>
                            <a:srgbClr val="C1F0C7"/>
                          </a:highlight>
                        </a:rPr>
                        <a:t>88%</a:t>
                      </a:r>
                      <a:endParaRPr lang="ru-RU" sz="1600" kern="100" dirty="0">
                        <a:effectLst/>
                        <a:highlight>
                          <a:srgbClr val="C1F0C7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kern="100" dirty="0">
                          <a:effectLst/>
                          <a:highlight>
                            <a:srgbClr val="C1F0C7"/>
                          </a:highlight>
                        </a:rPr>
                        <a:t>93%</a:t>
                      </a:r>
                      <a:endParaRPr lang="ru-RU" sz="1600" b="1" kern="100" dirty="0">
                        <a:effectLst/>
                        <a:highlight>
                          <a:srgbClr val="C1F0C7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kern="100" dirty="0">
                          <a:effectLst/>
                          <a:highlight>
                            <a:srgbClr val="47D459"/>
                          </a:highlight>
                        </a:rPr>
                        <a:t>95%</a:t>
                      </a:r>
                      <a:endParaRPr lang="ru-RU" sz="1600" kern="100" dirty="0">
                        <a:effectLst/>
                        <a:highlight>
                          <a:srgbClr val="47D459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kern="100" dirty="0">
                          <a:effectLst/>
                          <a:highlight>
                            <a:srgbClr val="47D459"/>
                          </a:highlight>
                        </a:rPr>
                        <a:t>99%</a:t>
                      </a:r>
                      <a:endParaRPr lang="ru-RU" sz="1600" kern="100" dirty="0">
                        <a:effectLst/>
                        <a:highlight>
                          <a:srgbClr val="47D459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kern="100" dirty="0">
                          <a:effectLst/>
                          <a:highlight>
                            <a:srgbClr val="47D459"/>
                          </a:highlight>
                        </a:rPr>
                        <a:t>104%</a:t>
                      </a:r>
                      <a:endParaRPr lang="ru-RU" sz="1600" b="1" kern="100" dirty="0">
                        <a:effectLst/>
                        <a:highlight>
                          <a:srgbClr val="47D459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1423663"/>
                  </a:ext>
                </a:extLst>
              </a:tr>
              <a:tr h="991469">
                <a:tc>
                  <a:txBody>
                    <a:bodyPr/>
                    <a:lstStyle/>
                    <a:p>
                      <a:r>
                        <a:rPr lang="ru-RU" sz="1600" kern="100" dirty="0">
                          <a:effectLst/>
                        </a:rPr>
                        <a:t>Число МСМ, которые начали ДКП</a:t>
                      </a:r>
                      <a:endParaRPr lang="ru-RU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kern="100" dirty="0">
                          <a:effectLst/>
                          <a:highlight>
                            <a:srgbClr val="BF4E14"/>
                          </a:highlight>
                        </a:rPr>
                        <a:t>300</a:t>
                      </a:r>
                    </a:p>
                    <a:p>
                      <a:pPr algn="ctr"/>
                      <a:r>
                        <a:rPr lang="ru-RU" sz="1600" kern="100" dirty="0">
                          <a:effectLst/>
                          <a:highlight>
                            <a:srgbClr val="BF4E14"/>
                          </a:highlight>
                        </a:rPr>
                        <a:t> </a:t>
                      </a:r>
                    </a:p>
                    <a:p>
                      <a:r>
                        <a:rPr lang="ru-RU" sz="1600" kern="100" dirty="0">
                          <a:effectLst/>
                          <a:highlight>
                            <a:srgbClr val="BF4E14"/>
                          </a:highlight>
                        </a:rPr>
                        <a:t> </a:t>
                      </a:r>
                      <a:endParaRPr lang="ru-RU" sz="1600" kern="100" dirty="0">
                        <a:effectLst/>
                        <a:highlight>
                          <a:srgbClr val="BF4E14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kern="100" dirty="0">
                          <a:effectLst/>
                          <a:highlight>
                            <a:srgbClr val="BF4E14"/>
                          </a:highlight>
                        </a:rPr>
                        <a:t>155</a:t>
                      </a:r>
                    </a:p>
                    <a:p>
                      <a:r>
                        <a:rPr lang="ru-RU" sz="1600" kern="100" dirty="0">
                          <a:effectLst/>
                          <a:highlight>
                            <a:srgbClr val="BF4E14"/>
                          </a:highlight>
                        </a:rPr>
                        <a:t> </a:t>
                      </a:r>
                      <a:endParaRPr lang="ru-RU" sz="1600" kern="100" dirty="0">
                        <a:effectLst/>
                        <a:highlight>
                          <a:srgbClr val="BF4E14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kern="100" dirty="0">
                          <a:effectLst/>
                          <a:highlight>
                            <a:srgbClr val="BF4E14"/>
                          </a:highlight>
                        </a:rPr>
                        <a:t>52%</a:t>
                      </a:r>
                      <a:endParaRPr lang="ru-RU" sz="1600" b="1" kern="100" dirty="0">
                        <a:effectLst/>
                        <a:highlight>
                          <a:srgbClr val="BF4E14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kern="100">
                          <a:effectLst/>
                        </a:rPr>
                        <a:t> </a:t>
                      </a:r>
                      <a:endParaRPr lang="ru-RU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/>
                </a:tc>
                <a:tc>
                  <a:txBody>
                    <a:bodyPr/>
                    <a:lstStyle/>
                    <a:p>
                      <a:r>
                        <a:rPr lang="ru-RU" sz="1600" kern="100" dirty="0">
                          <a:effectLst/>
                        </a:rPr>
                        <a:t> </a:t>
                      </a:r>
                      <a:endParaRPr lang="ru-RU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/>
                </a:tc>
                <a:tc>
                  <a:txBody>
                    <a:bodyPr/>
                    <a:lstStyle/>
                    <a:p>
                      <a:r>
                        <a:rPr lang="ru-RU" sz="1600" b="1" kern="100" dirty="0">
                          <a:effectLst/>
                        </a:rPr>
                        <a:t> </a:t>
                      </a:r>
                      <a:endParaRPr lang="ru-RU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/>
                </a:tc>
                <a:tc>
                  <a:txBody>
                    <a:bodyPr/>
                    <a:lstStyle/>
                    <a:p>
                      <a:r>
                        <a:rPr lang="ru-RU" sz="1600" kern="100" dirty="0">
                          <a:effectLst/>
                        </a:rPr>
                        <a:t> </a:t>
                      </a:r>
                      <a:endParaRPr lang="ru-RU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/>
                </a:tc>
                <a:tc>
                  <a:txBody>
                    <a:bodyPr/>
                    <a:lstStyle/>
                    <a:p>
                      <a:r>
                        <a:rPr lang="ru-RU" sz="1600" kern="100" dirty="0">
                          <a:effectLst/>
                        </a:rPr>
                        <a:t> </a:t>
                      </a:r>
                      <a:endParaRPr lang="ru-RU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/>
                </a:tc>
                <a:tc>
                  <a:txBody>
                    <a:bodyPr/>
                    <a:lstStyle/>
                    <a:p>
                      <a:r>
                        <a:rPr lang="ru-RU" sz="1600" b="1" kern="100" dirty="0">
                          <a:effectLst/>
                        </a:rPr>
                        <a:t> </a:t>
                      </a:r>
                      <a:endParaRPr lang="ru-RU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/>
                </a:tc>
                <a:tc>
                  <a:txBody>
                    <a:bodyPr/>
                    <a:lstStyle/>
                    <a:p>
                      <a:r>
                        <a:rPr lang="ru-RU" sz="1600" kern="100" dirty="0">
                          <a:effectLst/>
                          <a:highlight>
                            <a:srgbClr val="D86DCB"/>
                          </a:highlight>
                        </a:rPr>
                        <a:t>150</a:t>
                      </a:r>
                      <a:endParaRPr lang="ru-RU" sz="1600" kern="100" dirty="0">
                        <a:effectLst/>
                        <a:highlight>
                          <a:srgbClr val="D86DCB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>
                    <a:solidFill>
                      <a:srgbClr val="D17EC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kern="100" dirty="0">
                          <a:effectLst/>
                          <a:highlight>
                            <a:srgbClr val="D86DCB"/>
                          </a:highlight>
                        </a:rPr>
                        <a:t>36</a:t>
                      </a:r>
                      <a:endParaRPr lang="ru-RU" sz="1600" kern="100" dirty="0">
                        <a:effectLst/>
                        <a:highlight>
                          <a:srgbClr val="D86DCB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>
                    <a:solidFill>
                      <a:srgbClr val="EA8BE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kern="100" dirty="0">
                          <a:effectLst/>
                          <a:highlight>
                            <a:srgbClr val="D86DCB"/>
                          </a:highlight>
                        </a:rPr>
                        <a:t>24%</a:t>
                      </a:r>
                      <a:r>
                        <a:rPr lang="en-US" sz="1600" b="1" kern="100" dirty="0">
                          <a:effectLst/>
                          <a:highlight>
                            <a:srgbClr val="D86DCB"/>
                          </a:highlight>
                        </a:rPr>
                        <a:t>**</a:t>
                      </a:r>
                      <a:endParaRPr lang="ru-RU" sz="1600" b="1" kern="100" dirty="0">
                        <a:effectLst/>
                        <a:highlight>
                          <a:srgbClr val="D86DCB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>
                    <a:solidFill>
                      <a:srgbClr val="EA8B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1544946"/>
                  </a:ext>
                </a:extLst>
              </a:tr>
              <a:tr h="859274">
                <a:tc>
                  <a:txBody>
                    <a:bodyPr/>
                    <a:lstStyle/>
                    <a:p>
                      <a:r>
                        <a:rPr lang="ru-RU" sz="1600" kern="100" dirty="0">
                          <a:effectLst/>
                        </a:rPr>
                        <a:t>Процент ЛЖВ, с ТБ, находящихся на АРТ       во время лечения ТБ</a:t>
                      </a:r>
                      <a:endParaRPr lang="ru-RU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600" kern="100" dirty="0">
                          <a:effectLst/>
                          <a:highlight>
                            <a:srgbClr val="47D459"/>
                          </a:highlight>
                        </a:rPr>
                        <a:t>97%</a:t>
                      </a:r>
                      <a:endParaRPr lang="ru-RU" sz="1600" kern="100" dirty="0">
                        <a:effectLst/>
                        <a:highlight>
                          <a:srgbClr val="47D459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kern="100" dirty="0">
                          <a:effectLst/>
                          <a:highlight>
                            <a:srgbClr val="47D459"/>
                          </a:highlight>
                        </a:rPr>
                        <a:t>100%</a:t>
                      </a:r>
                      <a:endParaRPr lang="ru-RU" sz="1600" kern="100" dirty="0">
                        <a:effectLst/>
                        <a:highlight>
                          <a:srgbClr val="47D459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00" dirty="0">
                          <a:effectLst/>
                          <a:highlight>
                            <a:srgbClr val="47D459"/>
                          </a:highlight>
                        </a:rPr>
                        <a:t> </a:t>
                      </a:r>
                    </a:p>
                    <a:p>
                      <a:pPr algn="ctr"/>
                      <a:r>
                        <a:rPr lang="ru-RU" sz="1600" b="1" kern="100" dirty="0">
                          <a:effectLst/>
                          <a:highlight>
                            <a:srgbClr val="47D459"/>
                          </a:highlight>
                        </a:rPr>
                        <a:t>103%</a:t>
                      </a:r>
                    </a:p>
                    <a:p>
                      <a:r>
                        <a:rPr lang="ru-RU" sz="1600" b="1" kern="100" dirty="0">
                          <a:effectLst/>
                          <a:highlight>
                            <a:srgbClr val="47D459"/>
                          </a:highlight>
                        </a:rPr>
                        <a:t> </a:t>
                      </a:r>
                      <a:endParaRPr lang="ru-RU" sz="1600" b="1" kern="100" dirty="0">
                        <a:effectLst/>
                        <a:highlight>
                          <a:srgbClr val="47D459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kern="100" dirty="0">
                          <a:effectLst/>
                          <a:highlight>
                            <a:srgbClr val="47D459"/>
                          </a:highlight>
                        </a:rPr>
                        <a:t>97%</a:t>
                      </a:r>
                      <a:endParaRPr lang="ru-RU" sz="1600" kern="100" dirty="0">
                        <a:effectLst/>
                        <a:highlight>
                          <a:srgbClr val="47D459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kern="100" dirty="0">
                          <a:effectLst/>
                          <a:highlight>
                            <a:srgbClr val="47D459"/>
                          </a:highlight>
                        </a:rPr>
                        <a:t>100%</a:t>
                      </a:r>
                      <a:endParaRPr lang="ru-RU" sz="1600" kern="100" dirty="0">
                        <a:effectLst/>
                        <a:highlight>
                          <a:srgbClr val="47D459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00" dirty="0">
                          <a:effectLst/>
                          <a:highlight>
                            <a:srgbClr val="47D459"/>
                          </a:highlight>
                        </a:rPr>
                        <a:t> </a:t>
                      </a:r>
                    </a:p>
                    <a:p>
                      <a:pPr algn="ctr"/>
                      <a:r>
                        <a:rPr lang="ru-RU" sz="1600" b="1" kern="100" dirty="0">
                          <a:effectLst/>
                          <a:highlight>
                            <a:srgbClr val="47D459"/>
                          </a:highlight>
                        </a:rPr>
                        <a:t>103%</a:t>
                      </a:r>
                    </a:p>
                    <a:p>
                      <a:pPr algn="ctr"/>
                      <a:r>
                        <a:rPr lang="ru-RU" sz="1600" b="1" kern="100" dirty="0">
                          <a:effectLst/>
                          <a:highlight>
                            <a:srgbClr val="47D459"/>
                          </a:highlight>
                        </a:rPr>
                        <a:t> </a:t>
                      </a:r>
                      <a:endParaRPr lang="ru-RU" sz="1600" b="1" kern="100" dirty="0">
                        <a:effectLst/>
                        <a:highlight>
                          <a:srgbClr val="47D459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kern="100" dirty="0">
                          <a:effectLst/>
                          <a:highlight>
                            <a:srgbClr val="47D459"/>
                          </a:highlight>
                        </a:rPr>
                        <a:t>97%</a:t>
                      </a:r>
                      <a:endParaRPr lang="ru-RU" sz="1600" kern="100" dirty="0">
                        <a:effectLst/>
                        <a:highlight>
                          <a:srgbClr val="47D459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kern="100" dirty="0">
                          <a:effectLst/>
                          <a:highlight>
                            <a:srgbClr val="47D459"/>
                          </a:highlight>
                        </a:rPr>
                        <a:t>100%</a:t>
                      </a:r>
                      <a:endParaRPr lang="ru-RU" sz="1600" kern="100" dirty="0">
                        <a:effectLst/>
                        <a:highlight>
                          <a:srgbClr val="47D459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00" dirty="0">
                          <a:effectLst/>
                          <a:highlight>
                            <a:srgbClr val="47D459"/>
                          </a:highlight>
                        </a:rPr>
                        <a:t> </a:t>
                      </a:r>
                    </a:p>
                    <a:p>
                      <a:pPr algn="ctr"/>
                      <a:r>
                        <a:rPr lang="ru-RU" sz="1600" b="1" kern="100" dirty="0">
                          <a:effectLst/>
                          <a:highlight>
                            <a:srgbClr val="47D459"/>
                          </a:highlight>
                        </a:rPr>
                        <a:t>103%</a:t>
                      </a:r>
                    </a:p>
                    <a:p>
                      <a:pPr algn="ctr"/>
                      <a:r>
                        <a:rPr lang="ru-RU" sz="1600" b="1" kern="100" dirty="0">
                          <a:effectLst/>
                          <a:highlight>
                            <a:srgbClr val="47D459"/>
                          </a:highlight>
                        </a:rPr>
                        <a:t> </a:t>
                      </a:r>
                      <a:endParaRPr lang="ru-RU" sz="1600" b="1" kern="100" dirty="0">
                        <a:effectLst/>
                        <a:highlight>
                          <a:srgbClr val="47D459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kern="100" dirty="0">
                          <a:effectLst/>
                          <a:highlight>
                            <a:srgbClr val="47D459"/>
                          </a:highlight>
                        </a:rPr>
                        <a:t>97%</a:t>
                      </a:r>
                      <a:endParaRPr lang="ru-RU" sz="1600" kern="100" dirty="0">
                        <a:effectLst/>
                        <a:highlight>
                          <a:srgbClr val="47D459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kern="100" dirty="0">
                          <a:effectLst/>
                          <a:highlight>
                            <a:srgbClr val="47D459"/>
                          </a:highlight>
                        </a:rPr>
                        <a:t>100%</a:t>
                      </a:r>
                      <a:endParaRPr lang="ru-RU" sz="1600" kern="100" dirty="0">
                        <a:effectLst/>
                        <a:highlight>
                          <a:srgbClr val="47D459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00" dirty="0">
                          <a:effectLst/>
                          <a:highlight>
                            <a:srgbClr val="47D459"/>
                          </a:highlight>
                        </a:rPr>
                        <a:t> </a:t>
                      </a:r>
                    </a:p>
                    <a:p>
                      <a:pPr algn="ctr"/>
                      <a:r>
                        <a:rPr lang="ru-RU" sz="1600" b="1" kern="100" dirty="0">
                          <a:effectLst/>
                          <a:highlight>
                            <a:srgbClr val="47D459"/>
                          </a:highlight>
                        </a:rPr>
                        <a:t>103%</a:t>
                      </a:r>
                    </a:p>
                    <a:p>
                      <a:pPr algn="ctr"/>
                      <a:r>
                        <a:rPr lang="ru-RU" sz="1600" b="1" kern="100" dirty="0">
                          <a:effectLst/>
                          <a:highlight>
                            <a:srgbClr val="47D459"/>
                          </a:highlight>
                        </a:rPr>
                        <a:t> </a:t>
                      </a:r>
                      <a:endParaRPr lang="ru-RU" sz="1600" b="1" kern="100" dirty="0">
                        <a:effectLst/>
                        <a:highlight>
                          <a:srgbClr val="47D459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6109244"/>
                  </a:ext>
                </a:extLst>
              </a:tr>
              <a:tr h="644455">
                <a:tc>
                  <a:txBody>
                    <a:bodyPr/>
                    <a:lstStyle/>
                    <a:p>
                      <a:r>
                        <a:rPr lang="ru-RU" sz="1600" kern="100" dirty="0">
                          <a:effectLst/>
                        </a:rPr>
                        <a:t>Процент ЛЖВ на АРТ от тех, кто знает свой статус*</a:t>
                      </a:r>
                      <a:endParaRPr lang="ru-RU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kern="100" dirty="0">
                          <a:effectLst/>
                          <a:highlight>
                            <a:srgbClr val="FFFF00"/>
                          </a:highlight>
                        </a:rPr>
                        <a:t>95%</a:t>
                      </a:r>
                      <a:endParaRPr lang="ru-RU" sz="1600" kern="100" dirty="0">
                        <a:effectLst/>
                        <a:highlight>
                          <a:srgbClr val="FFFF00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kern="100" dirty="0">
                          <a:effectLst/>
                          <a:highlight>
                            <a:srgbClr val="FFFF00"/>
                          </a:highlight>
                        </a:rPr>
                        <a:t>70%</a:t>
                      </a:r>
                    </a:p>
                    <a:p>
                      <a:pPr algn="ctr"/>
                      <a:r>
                        <a:rPr lang="ru-RU" sz="1600" kern="100" dirty="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ru-RU" sz="1600" kern="100" dirty="0">
                        <a:effectLst/>
                        <a:highlight>
                          <a:srgbClr val="FFFF00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00" dirty="0">
                          <a:effectLst/>
                          <a:highlight>
                            <a:srgbClr val="FFFF00"/>
                          </a:highlight>
                        </a:rPr>
                        <a:t>74%</a:t>
                      </a:r>
                      <a:r>
                        <a:rPr lang="en-US" sz="1600" b="1" kern="100" dirty="0">
                          <a:effectLst/>
                          <a:highlight>
                            <a:srgbClr val="FFFF00"/>
                          </a:highlight>
                        </a:rPr>
                        <a:t>*</a:t>
                      </a:r>
                      <a:endParaRPr lang="ru-RU" sz="1600" b="1" kern="100" dirty="0">
                        <a:effectLst/>
                        <a:highlight>
                          <a:srgbClr val="FFFF00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kern="100" dirty="0">
                          <a:effectLst/>
                          <a:highlight>
                            <a:srgbClr val="FFFF00"/>
                          </a:highlight>
                        </a:rPr>
                        <a:t>95%</a:t>
                      </a:r>
                      <a:endParaRPr lang="ru-RU" sz="1600" kern="100" dirty="0">
                        <a:effectLst/>
                        <a:highlight>
                          <a:srgbClr val="FFFF00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kern="100" dirty="0">
                          <a:effectLst/>
                          <a:highlight>
                            <a:srgbClr val="FFFF00"/>
                          </a:highlight>
                        </a:rPr>
                        <a:t>78%</a:t>
                      </a:r>
                      <a:endParaRPr lang="ru-RU" sz="1600" kern="100" dirty="0">
                        <a:effectLst/>
                        <a:highlight>
                          <a:srgbClr val="FFFF00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kern="100" dirty="0">
                          <a:effectLst/>
                          <a:highlight>
                            <a:srgbClr val="FFFF00"/>
                          </a:highlight>
                        </a:rPr>
                        <a:t>82%</a:t>
                      </a:r>
                      <a:endParaRPr lang="ru-RU" sz="1600" b="1" kern="100" dirty="0">
                        <a:effectLst/>
                        <a:highlight>
                          <a:srgbClr val="FFFF00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kern="100" dirty="0">
                          <a:effectLst/>
                          <a:highlight>
                            <a:srgbClr val="FFFF00"/>
                          </a:highlight>
                        </a:rPr>
                        <a:t>95%</a:t>
                      </a:r>
                      <a:endParaRPr lang="ru-RU" sz="1600" kern="100" dirty="0">
                        <a:effectLst/>
                        <a:highlight>
                          <a:srgbClr val="FFFF00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kern="100" dirty="0">
                          <a:effectLst/>
                          <a:highlight>
                            <a:srgbClr val="FFFF00"/>
                          </a:highlight>
                        </a:rPr>
                        <a:t>78%</a:t>
                      </a:r>
                      <a:endParaRPr lang="ru-RU" sz="1600" kern="100" dirty="0">
                        <a:effectLst/>
                        <a:highlight>
                          <a:srgbClr val="FFFF00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kern="100" dirty="0">
                          <a:effectLst/>
                          <a:highlight>
                            <a:srgbClr val="FFFF00"/>
                          </a:highlight>
                        </a:rPr>
                        <a:t>82%</a:t>
                      </a:r>
                      <a:endParaRPr lang="ru-RU" sz="1600" b="1" kern="100" dirty="0">
                        <a:effectLst/>
                        <a:highlight>
                          <a:srgbClr val="FFFF00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kern="100" dirty="0">
                          <a:effectLst/>
                          <a:highlight>
                            <a:srgbClr val="C1F0C7"/>
                          </a:highlight>
                        </a:rPr>
                        <a:t>95%</a:t>
                      </a:r>
                      <a:endParaRPr lang="ru-RU" sz="1600" kern="100" dirty="0">
                        <a:effectLst/>
                        <a:highlight>
                          <a:srgbClr val="C1F0C7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kern="100" dirty="0">
                          <a:effectLst/>
                          <a:highlight>
                            <a:srgbClr val="C1F0C7"/>
                          </a:highlight>
                        </a:rPr>
                        <a:t>90%</a:t>
                      </a:r>
                      <a:endParaRPr lang="ru-RU" sz="1600" kern="100" dirty="0">
                        <a:effectLst/>
                        <a:highlight>
                          <a:srgbClr val="C1F0C7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kern="100" dirty="0">
                          <a:effectLst/>
                          <a:highlight>
                            <a:srgbClr val="C1F0C7"/>
                          </a:highlight>
                        </a:rPr>
                        <a:t>95%</a:t>
                      </a:r>
                      <a:endParaRPr lang="ru-RU" sz="1600" b="1" kern="100" dirty="0">
                        <a:effectLst/>
                        <a:highlight>
                          <a:srgbClr val="C1F0C7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5635" marR="65635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5361536"/>
                  </a:ext>
                </a:extLst>
              </a:tr>
            </a:tbl>
          </a:graphicData>
        </a:graphic>
      </p:graphicFrame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4EC7910-397A-D69B-3580-71263299D8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7311" y="572012"/>
            <a:ext cx="9344687" cy="357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2945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3B765F-2724-CCF8-90ED-EF0C830534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C4C960-8465-92B7-E817-5BCA69E34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150" y="102749"/>
            <a:ext cx="10889673" cy="526644"/>
          </a:xfrm>
        </p:spPr>
        <p:txBody>
          <a:bodyPr>
            <a:noAutofit/>
          </a:bodyPr>
          <a:lstStyle/>
          <a:p>
            <a:pPr lvl="0">
              <a:spcBef>
                <a:spcPts val="800"/>
              </a:spcBef>
              <a:spcAft>
                <a:spcPts val="400"/>
              </a:spcAft>
            </a:pPr>
            <a:r>
              <a:rPr lang="ru-RU" sz="3200" b="1" kern="100" dirty="0">
                <a:solidFill>
                  <a:srgbClr val="FF0000"/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Поддерживающая Терапия Агонистами Опиоидов (ПТАО)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E47152E-B754-1356-BDE2-E71C492A30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33153" y="760022"/>
            <a:ext cx="5902037" cy="609797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>
                <a:solidFill>
                  <a:srgbClr val="C00000"/>
                </a:solidFill>
              </a:rPr>
              <a:t>      </a:t>
            </a:r>
            <a:r>
              <a:rPr lang="ru-RU" sz="1900" b="1" dirty="0">
                <a:solidFill>
                  <a:srgbClr val="C00000"/>
                </a:solidFill>
              </a:rPr>
              <a:t>Проблема: Низкий охват клиентов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На юге пунктами ПТАО охвачен 103 ЛУИН, что составляет 19,3% клиентов ПТАО в целом по стране, без учета ГСИН.  В т. </a:t>
            </a:r>
            <a:r>
              <a:rPr lang="ru-RU" dirty="0">
                <a:solidFill>
                  <a:schemeClr val="tx1"/>
                </a:solidFill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ч</a:t>
            </a:r>
            <a:r>
              <a:rPr lang="ru-RU" sz="1800" dirty="0">
                <a:solidFill>
                  <a:schemeClr val="tx1"/>
                </a:solidFill>
                <a:effectLst/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. 78 чел. 76% на базе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ООЦКГВГиВИЧ</a:t>
            </a:r>
            <a:r>
              <a:rPr lang="ru-RU" sz="1800" dirty="0">
                <a:effectLst/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, </a:t>
            </a:r>
            <a:r>
              <a:rPr lang="ru-RU" sz="1800" dirty="0">
                <a:solidFill>
                  <a:schemeClr val="tx1"/>
                </a:solidFill>
                <a:effectLst/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из них 28 ЛЖВ</a:t>
            </a:r>
          </a:p>
          <a:p>
            <a:r>
              <a:rPr lang="ru-RU" sz="1900" dirty="0">
                <a:solidFill>
                  <a:schemeClr val="tx1"/>
                </a:solidFill>
              </a:rPr>
              <a:t>Низкая эффективность тестирования</a:t>
            </a:r>
          </a:p>
          <a:p>
            <a:pPr marL="0" indent="0">
              <a:buNone/>
            </a:pPr>
            <a:r>
              <a:rPr lang="ru-RU" sz="1900" b="1" dirty="0">
                <a:solidFill>
                  <a:srgbClr val="C00000"/>
                </a:solidFill>
              </a:rPr>
              <a:t>Что сделано?</a:t>
            </a:r>
          </a:p>
          <a:p>
            <a:pPr>
              <a:spcBef>
                <a:spcPts val="0"/>
              </a:spcBef>
            </a:pPr>
            <a:r>
              <a:rPr lang="ru-RU" sz="1900" dirty="0">
                <a:solidFill>
                  <a:schemeClr val="tx1"/>
                </a:solidFill>
              </a:rPr>
              <a:t>Повышена привлекательность пунктов – препарат выдается на 5 дней стабильным</a:t>
            </a:r>
          </a:p>
          <a:p>
            <a:pPr>
              <a:spcBef>
                <a:spcPts val="0"/>
              </a:spcBef>
            </a:pPr>
            <a:r>
              <a:rPr lang="ru-RU" sz="1900" dirty="0">
                <a:solidFill>
                  <a:schemeClr val="tx1"/>
                </a:solidFill>
              </a:rPr>
              <a:t>Закуплен бупренорфин</a:t>
            </a:r>
          </a:p>
          <a:p>
            <a:r>
              <a:rPr lang="ru-RU" sz="1900" dirty="0">
                <a:solidFill>
                  <a:schemeClr val="tx1"/>
                </a:solidFill>
              </a:rPr>
              <a:t>Расширяется государственное финансирование</a:t>
            </a:r>
          </a:p>
          <a:p>
            <a:pPr marL="0" indent="0">
              <a:buNone/>
            </a:pPr>
            <a:r>
              <a:rPr lang="ru-RU" sz="1900" b="1" dirty="0">
                <a:solidFill>
                  <a:srgbClr val="C00000"/>
                </a:solidFill>
              </a:rPr>
              <a:t>Препятствия:</a:t>
            </a:r>
            <a:r>
              <a:rPr lang="ru-RU" sz="1900" dirty="0"/>
              <a:t> </a:t>
            </a:r>
            <a:r>
              <a:rPr lang="ru-RU" sz="1900" dirty="0">
                <a:solidFill>
                  <a:schemeClr val="tx1"/>
                </a:solidFill>
              </a:rPr>
              <a:t>миграция; социальная неустроенность</a:t>
            </a:r>
          </a:p>
          <a:p>
            <a:r>
              <a:rPr lang="ru-RU" sz="1900" dirty="0">
                <a:solidFill>
                  <a:schemeClr val="tx1"/>
                </a:solidFill>
              </a:rPr>
              <a:t>Стигматизация клиентов. Жалоба со стороны соседей </a:t>
            </a:r>
            <a:r>
              <a:rPr lang="ru-RU" sz="1900" dirty="0" err="1">
                <a:solidFill>
                  <a:schemeClr val="tx1"/>
                </a:solidFill>
              </a:rPr>
              <a:t>ООЦКГВГи</a:t>
            </a:r>
            <a:r>
              <a:rPr lang="ru-RU" sz="1900" dirty="0">
                <a:solidFill>
                  <a:schemeClr val="tx1"/>
                </a:solidFill>
              </a:rPr>
              <a:t> ВИЧ может привести к закрытию этого пункта и потере клиентов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677A39B-E4A6-7A92-F0DA-01062FC593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35191" y="882904"/>
            <a:ext cx="5256810" cy="4383631"/>
          </a:xfrm>
        </p:spPr>
        <p:txBody>
          <a:bodyPr>
            <a:noAutofit/>
          </a:bodyPr>
          <a:lstStyle/>
          <a:p>
            <a:r>
              <a:rPr lang="ru-RU" sz="1900" b="1" dirty="0">
                <a:solidFill>
                  <a:srgbClr val="FF0000"/>
                </a:solidFill>
              </a:rPr>
              <a:t>Рекомендации</a:t>
            </a:r>
          </a:p>
          <a:p>
            <a:pPr marL="342900" lvl="0" indent="-342900" fontAlgn="base">
              <a:buClr>
                <a:srgbClr val="000000"/>
              </a:buClr>
              <a:buFont typeface="Symbol" pitchFamily="2" charset="2"/>
              <a:buChar char="-"/>
            </a:pPr>
            <a:r>
              <a:rPr lang="ru-RU" sz="1800" b="1" u="none" strike="noStrike" kern="0" spc="0" dirty="0">
                <a:ln>
                  <a:noFill/>
                </a:ln>
                <a:solidFill>
                  <a:srgbClr val="C00000"/>
                </a:solidFill>
                <a:effectLst>
                  <a:outerShdw sx="0" sy="0">
                    <a:srgbClr val="000000"/>
                  </a:outerShdw>
                </a:effectLst>
                <a:ea typeface="Trebuchet MS" panose="020B0703020202090204" pitchFamily="34" charset="0"/>
                <a:cs typeface="Trebuchet MS" panose="020B0703020202090204" pitchFamily="34" charset="0"/>
              </a:rPr>
              <a:t>Комитет КСОЗ по ВИЧ и ТБ; МЗ; Ошский областной координационный комитет; Мэрия г. Ош; </a:t>
            </a:r>
            <a:r>
              <a:rPr lang="ru-RU" sz="1800" b="1" u="none" strike="noStrike" kern="0" spc="0" dirty="0" err="1">
                <a:ln>
                  <a:noFill/>
                </a:ln>
                <a:solidFill>
                  <a:srgbClr val="C00000"/>
                </a:solidFill>
                <a:effectLst>
                  <a:outerShdw sx="0" sy="0">
                    <a:srgbClr val="000000"/>
                  </a:outerShdw>
                </a:effectLst>
                <a:ea typeface="Trebuchet MS" panose="020B0703020202090204" pitchFamily="34" charset="0"/>
                <a:cs typeface="Trebuchet MS" panose="020B0703020202090204" pitchFamily="34" charset="0"/>
              </a:rPr>
              <a:t>РЦКГВГиВИЧ</a:t>
            </a:r>
            <a:r>
              <a:rPr lang="ru-RU" sz="1800" b="1" u="none" strike="noStrike" kern="0" spc="0" dirty="0">
                <a:ln>
                  <a:noFill/>
                </a:ln>
                <a:solidFill>
                  <a:srgbClr val="C00000"/>
                </a:solidFill>
                <a:effectLst>
                  <a:outerShdw sx="0" sy="0">
                    <a:srgbClr val="000000"/>
                  </a:outerShdw>
                </a:effectLst>
                <a:ea typeface="Trebuchet MS" panose="020B0703020202090204" pitchFamily="34" charset="0"/>
                <a:cs typeface="Trebuchet MS" panose="020B0703020202090204" pitchFamily="34" charset="0"/>
              </a:rPr>
              <a:t>; </a:t>
            </a:r>
            <a:r>
              <a:rPr lang="ru-RU" sz="1800" b="1" u="none" strike="noStrike" kern="0" spc="0" dirty="0" err="1">
                <a:ln>
                  <a:noFill/>
                </a:ln>
                <a:solidFill>
                  <a:srgbClr val="C00000"/>
                </a:solidFill>
                <a:effectLst>
                  <a:outerShdw sx="0" sy="0">
                    <a:srgbClr val="000000"/>
                  </a:outerShdw>
                </a:effectLst>
                <a:ea typeface="Trebuchet MS" panose="020B0703020202090204" pitchFamily="34" charset="0"/>
                <a:cs typeface="Trebuchet MS" panose="020B0703020202090204" pitchFamily="34" charset="0"/>
              </a:rPr>
              <a:t>ООЦКГВГиВИЧ</a:t>
            </a:r>
            <a:r>
              <a:rPr lang="ru-RU" sz="1800" b="1" u="none" strike="noStrike" kern="0" spc="0" dirty="0">
                <a:ln>
                  <a:noFill/>
                </a:ln>
                <a:solidFill>
                  <a:srgbClr val="C00000"/>
                </a:solidFill>
                <a:effectLst>
                  <a:outerShdw sx="0" sy="0">
                    <a:srgbClr val="000000"/>
                  </a:outerShdw>
                </a:effectLst>
                <a:ea typeface="Trebuchet MS" panose="020B0703020202090204" pitchFamily="34" charset="0"/>
                <a:cs typeface="Trebuchet MS" panose="020B0703020202090204" pitchFamily="34" charset="0"/>
              </a:rPr>
              <a:t> </a:t>
            </a:r>
            <a:r>
              <a:rPr lang="ru-RU" sz="1800" u="none" strike="noStrike" kern="0" spc="0" dirty="0">
                <a:ln>
                  <a:noFill/>
                </a:ln>
                <a:solidFill>
                  <a:srgbClr val="000000"/>
                </a:solidFill>
                <a:effectLst>
                  <a:outerShdw sx="0" sy="0">
                    <a:srgbClr val="000000"/>
                  </a:outerShdw>
                </a:effectLst>
                <a:ea typeface="Trebuchet MS" panose="020B0703020202090204" pitchFamily="34" charset="0"/>
                <a:cs typeface="Trebuchet MS" panose="020B0703020202090204" pitchFamily="34" charset="0"/>
              </a:rPr>
              <a:t>обсудить вопрос о сохранении Ошского областного </a:t>
            </a:r>
            <a:r>
              <a:rPr lang="ru-RU" sz="1800" u="none" strike="noStrike" kern="0" spc="0" dirty="0" err="1">
                <a:ln>
                  <a:noFill/>
                </a:ln>
                <a:solidFill>
                  <a:srgbClr val="000000"/>
                </a:solidFill>
                <a:effectLst>
                  <a:outerShdw sx="0" sy="0">
                    <a:srgbClr val="000000"/>
                  </a:outerShdw>
                </a:effectLst>
                <a:ea typeface="Trebuchet MS" panose="020B0703020202090204" pitchFamily="34" charset="0"/>
                <a:cs typeface="Trebuchet MS" panose="020B0703020202090204" pitchFamily="34" charset="0"/>
              </a:rPr>
              <a:t>ЦКГВГиВИЧ</a:t>
            </a:r>
            <a:r>
              <a:rPr lang="ru-RU" sz="1800" u="none" strike="noStrike" kern="0" spc="0" dirty="0">
                <a:ln>
                  <a:noFill/>
                </a:ln>
                <a:solidFill>
                  <a:srgbClr val="000000"/>
                </a:solidFill>
                <a:effectLst>
                  <a:outerShdw sx="0" sy="0">
                    <a:srgbClr val="000000"/>
                  </a:outerShdw>
                </a:effectLst>
                <a:ea typeface="Trebuchet MS" panose="020B0703020202090204" pitchFamily="34" charset="0"/>
                <a:cs typeface="Trebuchet MS" panose="020B0703020202090204" pitchFamily="34" charset="0"/>
              </a:rPr>
              <a:t> И пункта ПТАО, поскольку это может снизить эффективность мероприятий по ликвидации эпидемии ВИЧ-инфекции. </a:t>
            </a:r>
          </a:p>
          <a:p>
            <a:pPr marL="342900" lvl="0" indent="-342900" fontAlgn="base">
              <a:buClr>
                <a:srgbClr val="000000"/>
              </a:buClr>
              <a:buFont typeface="Symbol" pitchFamily="2" charset="2"/>
              <a:buChar char="-"/>
            </a:pPr>
            <a:r>
              <a:rPr lang="ru-RU" sz="1800" b="1" u="none" strike="noStrike" kern="0" spc="0" dirty="0">
                <a:ln>
                  <a:noFill/>
                </a:ln>
                <a:solidFill>
                  <a:srgbClr val="C00000"/>
                </a:solidFill>
                <a:effectLst>
                  <a:outerShdw sx="0" sy="0">
                    <a:srgbClr val="000000"/>
                  </a:outerShdw>
                </a:effectLst>
                <a:ea typeface="Trebuchet MS" panose="020B0703020202090204" pitchFamily="34" charset="0"/>
                <a:cs typeface="Trebuchet MS" panose="020B0703020202090204" pitchFamily="34" charset="0"/>
              </a:rPr>
              <a:t>ОР совместно с </a:t>
            </a:r>
            <a:r>
              <a:rPr lang="ru-RU" sz="1800" b="1" u="none" strike="noStrike" kern="0" spc="0" dirty="0" err="1">
                <a:ln>
                  <a:noFill/>
                </a:ln>
                <a:solidFill>
                  <a:srgbClr val="C00000"/>
                </a:solidFill>
                <a:effectLst>
                  <a:outerShdw sx="0" sy="0">
                    <a:srgbClr val="000000"/>
                  </a:outerShdw>
                </a:effectLst>
                <a:ea typeface="Trebuchet MS" panose="020B0703020202090204" pitchFamily="34" charset="0"/>
                <a:cs typeface="Trebuchet MS" panose="020B0703020202090204" pitchFamily="34" charset="0"/>
              </a:rPr>
              <a:t>РЦПЗиН</a:t>
            </a:r>
            <a:r>
              <a:rPr lang="ru-RU" sz="1800" u="none" strike="noStrike" kern="0" spc="0" dirty="0">
                <a:ln>
                  <a:noFill/>
                </a:ln>
                <a:solidFill>
                  <a:srgbClr val="C00000"/>
                </a:solidFill>
                <a:effectLst>
                  <a:outerShdw sx="0" sy="0">
                    <a:srgbClr val="000000"/>
                  </a:outerShdw>
                </a:effectLst>
                <a:ea typeface="Trebuchet MS" panose="020B0703020202090204" pitchFamily="34" charset="0"/>
                <a:cs typeface="Trebuchet MS" panose="020B0703020202090204" pitchFamily="34" charset="0"/>
              </a:rPr>
              <a:t> </a:t>
            </a:r>
            <a:r>
              <a:rPr lang="ru-RU" sz="1800" u="none" strike="noStrike" kern="0" spc="0" dirty="0">
                <a:ln>
                  <a:noFill/>
                </a:ln>
                <a:solidFill>
                  <a:srgbClr val="000000"/>
                </a:solidFill>
                <a:effectLst>
                  <a:outerShdw sx="0" sy="0">
                    <a:srgbClr val="000000"/>
                  </a:outerShdw>
                </a:effectLst>
                <a:ea typeface="Trebuchet MS" panose="020B0703020202090204" pitchFamily="34" charset="0"/>
                <a:cs typeface="Trebuchet MS" panose="020B0703020202090204" pitchFamily="34" charset="0"/>
              </a:rPr>
              <a:t>обсудить и решить вопрос о закупке таблетированной формы препарата метадона для сокращения затрат на транспортировку и для удобства персонала и клиентов.</a:t>
            </a:r>
            <a:endParaRPr lang="ru-RU" sz="1800" u="none" strike="noStrike" kern="0" spc="0" dirty="0">
              <a:ln>
                <a:noFill/>
              </a:ln>
              <a:effectLst>
                <a:outerShdw sx="0" sy="0">
                  <a:srgbClr val="000000"/>
                </a:outerShdw>
              </a:effectLst>
              <a:ea typeface="Trebuchet MS" panose="020B0703020202090204" pitchFamily="34" charset="0"/>
              <a:cs typeface="Trebuchet MS" panose="020B0703020202090204" pitchFamily="34" charset="0"/>
            </a:endParaRPr>
          </a:p>
          <a:p>
            <a:pPr marL="342900" lvl="0" indent="-342900" fontAlgn="base">
              <a:buClr>
                <a:srgbClr val="000000"/>
              </a:buClr>
              <a:buFont typeface="Symbol" pitchFamily="2" charset="2"/>
              <a:buChar char="-"/>
            </a:pPr>
            <a:r>
              <a:rPr lang="ru-RU" sz="1800" u="none" strike="noStrike" kern="0" spc="0" dirty="0">
                <a:ln>
                  <a:noFill/>
                </a:ln>
                <a:solidFill>
                  <a:srgbClr val="000000"/>
                </a:solidFill>
                <a:effectLst>
                  <a:outerShdw sx="0" sy="0">
                    <a:srgbClr val="000000"/>
                  </a:outerShdw>
                </a:effectLst>
                <a:ea typeface="Trebuchet MS" panose="020B0703020202090204" pitchFamily="34" charset="0"/>
                <a:cs typeface="Trebuchet MS" panose="020B0703020202090204" pitchFamily="34" charset="0"/>
              </a:rPr>
              <a:t>Установить биотуалет для клиентов</a:t>
            </a:r>
            <a:r>
              <a:rPr lang="ru-RU" sz="1800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ea typeface="Trebuchet MS" panose="020B0703020202090204" pitchFamily="34" charset="0"/>
                <a:cs typeface="Trebuchet MS" panose="020B0703020202090204" pitchFamily="34" charset="0"/>
              </a:rPr>
              <a:t> пункта ПТАО при  Ошском межобластном </a:t>
            </a:r>
            <a:r>
              <a:rPr lang="ru-RU" sz="1800" u="none" strike="noStrike" kern="0" spc="0" dirty="0" err="1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ea typeface="Trebuchet MS" panose="020B0703020202090204" pitchFamily="34" charset="0"/>
                <a:cs typeface="Trebuchet MS" panose="020B0703020202090204" pitchFamily="34" charset="0"/>
              </a:rPr>
              <a:t>ЦПЗиН</a:t>
            </a:r>
            <a:r>
              <a:rPr lang="ru-RU" sz="1800" u="none" strike="noStrike" kern="0" spc="0" dirty="0">
                <a:ln>
                  <a:noFill/>
                </a:ln>
                <a:effectLst>
                  <a:outerShdw sx="0" sy="0">
                    <a:srgbClr val="000000"/>
                  </a:outerShdw>
                </a:effectLst>
                <a:ea typeface="Trebuchet MS" panose="020B0703020202090204" pitchFamily="34" charset="0"/>
                <a:cs typeface="Trebuchet MS" panose="020B0703020202090204" pitchFamily="34" charset="0"/>
              </a:rPr>
              <a:t>.</a:t>
            </a:r>
          </a:p>
          <a:p>
            <a:pPr>
              <a:spcBef>
                <a:spcPts val="0"/>
              </a:spcBef>
              <a:buFontTx/>
              <a:buChar char="-"/>
            </a:pPr>
            <a:endParaRPr lang="ru-RU" sz="1900" dirty="0"/>
          </a:p>
        </p:txBody>
      </p:sp>
    </p:spTree>
    <p:extLst>
      <p:ext uri="{BB962C8B-B14F-4D97-AF65-F5344CB8AC3E}">
        <p14:creationId xmlns:p14="http://schemas.microsoft.com/office/powerpoint/2010/main" val="290504190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UIDECOLS" val="6"/>
  <p:tag name="GUIDEROWS" val="1"/>
  <p:tag name="GUTTERCOL" val="0.6 cm"/>
  <p:tag name="GUTTERROW" val="0.6 cm"/>
  <p:tag name="GUIDESAPPLIEDTO" val="2"/>
</p:tagLst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Легкий дым</Template>
  <TotalTime>20185</TotalTime>
  <Words>2193</Words>
  <Application>Microsoft Macintosh PowerPoint</Application>
  <PresentationFormat>Широкоэкранный</PresentationFormat>
  <Paragraphs>322</Paragraphs>
  <Slides>20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31" baseType="lpstr">
      <vt:lpstr>Aptos</vt:lpstr>
      <vt:lpstr>Aptos Display</vt:lpstr>
      <vt:lpstr>Arial</vt:lpstr>
      <vt:lpstr>Calibri</vt:lpstr>
      <vt:lpstr>Century Gothic</vt:lpstr>
      <vt:lpstr>Symbol</vt:lpstr>
      <vt:lpstr>Times New Roman</vt:lpstr>
      <vt:lpstr>Trebuchet MS</vt:lpstr>
      <vt:lpstr>Wingdings</vt:lpstr>
      <vt:lpstr>Wingdings 3</vt:lpstr>
      <vt:lpstr>Легкий дым</vt:lpstr>
      <vt:lpstr>                    Результаты сайт визитов по компоненту ВИЧ согласно плану сектора по надзору Комитета КСОЗ по ВИЧ и ТБ по итогам 2024   </vt:lpstr>
      <vt:lpstr>Охват организаций и интервью</vt:lpstr>
      <vt:lpstr>Презентация PowerPoint</vt:lpstr>
      <vt:lpstr>Каскад услуг лечения ВИЧ-инфекции</vt:lpstr>
      <vt:lpstr>Расширение тестирования на ВИЧ</vt:lpstr>
      <vt:lpstr>Стигма в организациях здравоохранения</vt:lpstr>
      <vt:lpstr>Пример лучшей практики</vt:lpstr>
      <vt:lpstr>Достижение областных индикаторов </vt:lpstr>
      <vt:lpstr>Поддерживающая Терапия Агонистами Опиоидов (ПТАО)</vt:lpstr>
      <vt:lpstr>Доконтактная профилактика (ДКП)</vt:lpstr>
      <vt:lpstr>Охват программами профилактики </vt:lpstr>
      <vt:lpstr>Профилактика передачи ВИЧ половым путем</vt:lpstr>
      <vt:lpstr>  Финансирование (Тыс. сомов)</vt:lpstr>
      <vt:lpstr>Закупки лекарств и ИМН</vt:lpstr>
      <vt:lpstr>Стратегическая информация</vt:lpstr>
      <vt:lpstr>Оценка риска прекращения финансирования ГФ  Проводилась по шкале от 1 до 5 баллов (1 – большой риск 5 – нет риска)</vt:lpstr>
      <vt:lpstr> Оценка качества мед помощи клиентами</vt:lpstr>
      <vt:lpstr>Значимость сайт визитов по надзору</vt:lpstr>
      <vt:lpstr>Основные выводы</vt:lpstr>
      <vt:lpstr>Спасибо за внимание 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Мониторинг силами       сообществ (МСС)  Ч.1. Определение, значение, принципы</dc:title>
  <dc:creator>user</dc:creator>
  <cp:lastModifiedBy>user</cp:lastModifiedBy>
  <cp:revision>24</cp:revision>
  <dcterms:created xsi:type="dcterms:W3CDTF">2024-06-07T08:38:33Z</dcterms:created>
  <dcterms:modified xsi:type="dcterms:W3CDTF">2025-09-30T08:32:07Z</dcterms:modified>
</cp:coreProperties>
</file>