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325" r:id="rId2"/>
    <p:sldId id="326" r:id="rId3"/>
  </p:sldIdLst>
  <p:sldSz cx="12192000" cy="6858000"/>
  <p:notesSz cx="9866313" cy="67357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98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187" y="-2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88627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6C1E74-7502-4B04-9D3D-8C875BF1891C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86050" y="504825"/>
            <a:ext cx="4494213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6632" y="3199488"/>
            <a:ext cx="7893050" cy="303109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88627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DF16BA-1325-4E8D-8918-F8A5AF444DF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5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596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048597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DF16BA-1325-4E8D-8918-F8A5AF444DFD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898F9-84D4-47E4-A632-3BA1050A1AA5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87462-4A0F-4229-B95F-3E269F10FB4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898F9-84D4-47E4-A632-3BA1050A1AA5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87462-4A0F-4229-B95F-3E269F10FB4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898F9-84D4-47E4-A632-3BA1050A1AA5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87462-4A0F-4229-B95F-3E269F10FB44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898F9-84D4-47E4-A632-3BA1050A1AA5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87462-4A0F-4229-B95F-3E269F10FB4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898F9-84D4-47E4-A632-3BA1050A1AA5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87462-4A0F-4229-B95F-3E269F10FB44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898F9-84D4-47E4-A632-3BA1050A1AA5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87462-4A0F-4229-B95F-3E269F10FB4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898F9-84D4-47E4-A632-3BA1050A1AA5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87462-4A0F-4229-B95F-3E269F10FB4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898F9-84D4-47E4-A632-3BA1050A1AA5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87462-4A0F-4229-B95F-3E269F10FB4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898F9-84D4-47E4-A632-3BA1050A1AA5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87462-4A0F-4229-B95F-3E269F10FB4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898F9-84D4-47E4-A632-3BA1050A1AA5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87462-4A0F-4229-B95F-3E269F10FB4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898F9-84D4-47E4-A632-3BA1050A1AA5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87462-4A0F-4229-B95F-3E269F10FB4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898F9-84D4-47E4-A632-3BA1050A1AA5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87462-4A0F-4229-B95F-3E269F10FB4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898F9-84D4-47E4-A632-3BA1050A1AA5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87462-4A0F-4229-B95F-3E269F10FB4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898F9-84D4-47E4-A632-3BA1050A1AA5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87462-4A0F-4229-B95F-3E269F10FB4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0965" indent="0">
              <a:buNone/>
              <a:defRPr sz="1000"/>
            </a:lvl4pPr>
            <a:lvl5pPr marL="1828165" indent="0">
              <a:buNone/>
              <a:defRPr sz="1000"/>
            </a:lvl5pPr>
            <a:lvl6pPr marL="2285365" indent="0">
              <a:buNone/>
              <a:defRPr sz="1000"/>
            </a:lvl6pPr>
            <a:lvl7pPr marL="2742565" indent="0">
              <a:buNone/>
              <a:defRPr sz="1000"/>
            </a:lvl7pPr>
            <a:lvl8pPr marL="3199130" indent="0">
              <a:buNone/>
              <a:defRPr sz="1000"/>
            </a:lvl8pPr>
            <a:lvl9pPr marL="365633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898F9-84D4-47E4-A632-3BA1050A1AA5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87462-4A0F-4229-B95F-3E269F10FB4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898F9-84D4-47E4-A632-3BA1050A1AA5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87462-4A0F-4229-B95F-3E269F10FB4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6898F9-84D4-47E4-A632-3BA1050A1AA5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987462-4A0F-4229-B95F-3E269F10FB4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4" name="Объект 2"/>
          <p:cNvSpPr>
            <a:spLocks noGrp="1"/>
          </p:cNvSpPr>
          <p:nvPr>
            <p:ph idx="1"/>
          </p:nvPr>
        </p:nvSpPr>
        <p:spPr>
          <a:xfrm>
            <a:off x="6692347" y="5857461"/>
            <a:ext cx="4386471" cy="226612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dirty="0">
                <a:solidFill>
                  <a:schemeClr val="tx1"/>
                </a:solidFill>
              </a:rPr>
              <a:t>-Общая сумма</a:t>
            </a:r>
            <a:endParaRPr lang="ru-RU" sz="1600" b="1" i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419430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2090887"/>
              </p:ext>
            </p:extLst>
          </p:nvPr>
        </p:nvGraphicFramePr>
        <p:xfrm>
          <a:off x="0" y="0"/>
          <a:ext cx="14653838" cy="64175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394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143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22310">
                <a:tc>
                  <a:txBody>
                    <a:bodyPr/>
                    <a:lstStyle/>
                    <a:p>
                      <a:r>
                        <a:rPr lang="ru-RU" dirty="0"/>
                        <a:t>Общая сумма поступлений  на 2025 год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altLang="en-US" dirty="0"/>
                        <a:t>75 000</a:t>
                      </a:r>
                      <a:r>
                        <a:rPr lang="ru-RU" dirty="0"/>
                        <a:t> </a:t>
                      </a:r>
                      <a:r>
                        <a:rPr lang="en-US" dirty="0"/>
                        <a:t>USD</a:t>
                      </a:r>
                      <a:endParaRPr lang="ru-RU" dirty="0"/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46245"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tx1"/>
                          </a:solidFill>
                        </a:rPr>
                        <a:t>Остаток с предыдущего отчетного периода </a:t>
                      </a:r>
                    </a:p>
                    <a:p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ru-RU" sz="1800" dirty="0">
                          <a:solidFill>
                            <a:schemeClr val="tx1"/>
                          </a:solidFill>
                        </a:rPr>
                        <a:t>Итого общая сумма                                                 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altLang="en-US" sz="1800" dirty="0">
                          <a:solidFill>
                            <a:schemeClr val="tx1"/>
                          </a:solidFill>
                        </a:rPr>
                        <a:t>15 751 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USD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  <a:p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ru-RU" sz="1800" dirty="0">
                          <a:solidFill>
                            <a:schemeClr val="tx1"/>
                          </a:solidFill>
                        </a:rPr>
                        <a:t>90 751 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USD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1452">
                <a:tc>
                  <a:txBody>
                    <a:bodyPr/>
                    <a:lstStyle/>
                    <a:p>
                      <a:r>
                        <a:rPr lang="ru-RU" dirty="0"/>
                        <a:t>Из них расходы за период 01.01.2025 – 01.09.2025 </a:t>
                      </a:r>
                    </a:p>
                    <a:p>
                      <a:endParaRPr lang="ru-RU" dirty="0"/>
                    </a:p>
                    <a:p>
                      <a:endParaRPr lang="ru-RU" dirty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tx1"/>
                          </a:solidFill>
                        </a:rPr>
                        <a:t> Использовано:</a:t>
                      </a:r>
                    </a:p>
                    <a:p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ru-RU" sz="1800" dirty="0">
                          <a:solidFill>
                            <a:schemeClr val="tx1"/>
                          </a:solidFill>
                        </a:rPr>
                        <a:t> на  программную деятельность </a:t>
                      </a:r>
                      <a:r>
                        <a:rPr lang="ru-RU" altLang="en-US" sz="1800" baseline="0" dirty="0">
                          <a:solidFill>
                            <a:schemeClr val="tx1"/>
                          </a:solidFill>
                        </a:rPr>
                        <a:t>21 322 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</a:rPr>
                        <a:t>USD</a:t>
                      </a:r>
                      <a:endParaRPr lang="ru-RU" sz="1800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ru-RU" sz="1800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ru-RU" sz="1800" baseline="0" dirty="0">
                          <a:solidFill>
                            <a:schemeClr val="tx1"/>
                          </a:solidFill>
                        </a:rPr>
                        <a:t> на административную деятельность (в том числе з/п,  офис) 39 086 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</a:rPr>
                        <a:t>USD</a:t>
                      </a:r>
                      <a:endParaRPr lang="ru-RU" sz="1800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  <a:p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5379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</a:rPr>
                        <a:t>Остаток неиспользованных денежных  средств по программной деятельности на 01.09.2025 составил:</a:t>
                      </a:r>
                    </a:p>
                    <a:p>
                      <a:pPr marL="0" indent="0">
                        <a:buNone/>
                      </a:pP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</a:rPr>
                        <a:t>Остаток на административную часть до 31.12.2025 г.: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tx1"/>
                          </a:solidFill>
                        </a:rPr>
                        <a:t>9 478 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USD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  <a:p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  <a:p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ru-RU" sz="1800" dirty="0">
                          <a:solidFill>
                            <a:schemeClr val="tx1"/>
                          </a:solidFill>
                        </a:rPr>
                        <a:t>20 865 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USD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B35A6E3-2378-ABB6-629A-0F82884EE4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4028" y="835642"/>
            <a:ext cx="8596668" cy="4613436"/>
          </a:xfrm>
        </p:spPr>
        <p:txBody>
          <a:bodyPr/>
          <a:lstStyle/>
          <a:p>
            <a:r>
              <a:rPr lang="ru-RU" b="1" dirty="0"/>
              <a:t>Из 9 478 </a:t>
            </a:r>
            <a:r>
              <a:rPr lang="en-US" b="1" dirty="0"/>
              <a:t>USD</a:t>
            </a:r>
            <a:r>
              <a:rPr lang="ru-RU" b="1" dirty="0"/>
              <a:t> будет израсходовано до конца 2025 года на:</a:t>
            </a:r>
          </a:p>
          <a:p>
            <a:r>
              <a:rPr lang="ru-RU" dirty="0"/>
              <a:t>1) заседания Комитета – 800 </a:t>
            </a:r>
            <a:r>
              <a:rPr lang="en-US" dirty="0"/>
              <a:t>USD</a:t>
            </a:r>
            <a:endParaRPr lang="ru-RU" dirty="0"/>
          </a:p>
          <a:p>
            <a:r>
              <a:rPr lang="ru-RU" dirty="0"/>
              <a:t>2) обучение по написанию заявки – 1 500 </a:t>
            </a:r>
            <a:r>
              <a:rPr lang="en-US" dirty="0"/>
              <a:t>USD</a:t>
            </a:r>
            <a:endParaRPr lang="ru-RU" dirty="0"/>
          </a:p>
          <a:p>
            <a:r>
              <a:rPr lang="ru-RU" dirty="0"/>
              <a:t>3) мониторинговые визиты (</a:t>
            </a:r>
            <a:r>
              <a:rPr lang="ru-RU" dirty="0" err="1"/>
              <a:t>зп</a:t>
            </a:r>
            <a:r>
              <a:rPr lang="ru-RU" dirty="0"/>
              <a:t> эксперта с налогами) – 1 800 </a:t>
            </a:r>
            <a:r>
              <a:rPr lang="en-US" dirty="0"/>
              <a:t>USD</a:t>
            </a:r>
            <a:endParaRPr lang="ru-RU" dirty="0"/>
          </a:p>
          <a:p>
            <a:r>
              <a:rPr lang="ru-RU" dirty="0"/>
              <a:t>4) мониторинговые визиты (выезды) – 1 000 </a:t>
            </a:r>
            <a:r>
              <a:rPr lang="en-US" dirty="0"/>
              <a:t>USD</a:t>
            </a:r>
            <a:endParaRPr lang="ru-RU" dirty="0"/>
          </a:p>
          <a:p>
            <a:r>
              <a:rPr lang="ru-RU" dirty="0"/>
              <a:t>5) заседания Секторов – 400 </a:t>
            </a:r>
            <a:r>
              <a:rPr lang="en-US" dirty="0"/>
              <a:t>USD</a:t>
            </a:r>
            <a:endParaRPr lang="ru-RU" dirty="0"/>
          </a:p>
          <a:p>
            <a:r>
              <a:rPr lang="ru-RU" dirty="0"/>
              <a:t>6) оставшиеся 3 978 </a:t>
            </a:r>
            <a:r>
              <a:rPr lang="en-US" dirty="0"/>
              <a:t>USD</a:t>
            </a:r>
            <a:r>
              <a:rPr lang="ru-RU" dirty="0"/>
              <a:t> покроют обучение детей, подростков и молодежи, живущих с ВИЧ</a:t>
            </a:r>
          </a:p>
        </p:txBody>
      </p:sp>
    </p:spTree>
    <p:extLst>
      <p:ext uri="{BB962C8B-B14F-4D97-AF65-F5344CB8AC3E}">
        <p14:creationId xmlns:p14="http://schemas.microsoft.com/office/powerpoint/2010/main" val="329926289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2021</TotalTime>
  <Words>165</Words>
  <Application>Microsoft Office PowerPoint</Application>
  <PresentationFormat>Широкоэкранный</PresentationFormat>
  <Paragraphs>31</Paragraphs>
  <Slides>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Trebuchet MS</vt:lpstr>
      <vt:lpstr>Wingdings 3</vt:lpstr>
      <vt:lpstr>Аспект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</dc:title>
  <dc:creator>Asus-rog</dc:creator>
  <cp:lastModifiedBy>Пользователь</cp:lastModifiedBy>
  <cp:revision>189</cp:revision>
  <cp:lastPrinted>2025-09-30T05:12:26Z</cp:lastPrinted>
  <dcterms:created xsi:type="dcterms:W3CDTF">2017-06-26T20:59:00Z</dcterms:created>
  <dcterms:modified xsi:type="dcterms:W3CDTF">2025-09-30T05:23:39Z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A72929BC0A7F40C88CCD1E7C3A8A3FA8_12</vt:lpwstr>
  </property>
  <property fmtid="{D5CDD505-2E9C-101B-9397-08002B2CF9AE}" pid="3" name="KSOProductBuildVer">
    <vt:lpwstr>1049-12.2.0.19805</vt:lpwstr>
  </property>
</Properties>
</file>