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95" autoAdjust="0"/>
  </p:normalViewPr>
  <p:slideViewPr>
    <p:cSldViewPr snapToGrid="0">
      <p:cViewPr varScale="1">
        <p:scale>
          <a:sx n="95" d="100"/>
          <a:sy n="95" d="100"/>
        </p:scale>
        <p:origin x="11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A3191-4AEE-47F6-A18A-54FD698E1DE2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DFA03-E95B-4FC8-A63B-3F1C6445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40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556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5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операционном справочнике отражается: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Принципы работы СКК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Основные функции СКК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Квалификационные требования к СКК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Показатели эффективности деятельности СКК</a:t>
            </a:r>
          </a:p>
          <a:p>
            <a:pPr marL="171450" indent="-171450">
              <a:buFontTx/>
              <a:buChar char="-"/>
            </a:pPr>
            <a:endParaRPr lang="ru-RU" dirty="0" smtClean="0"/>
          </a:p>
          <a:p>
            <a:pPr marL="0" indent="0">
              <a:buFontTx/>
              <a:buNone/>
            </a:pPr>
            <a:r>
              <a:rPr lang="ru-RU" dirty="0" smtClean="0"/>
              <a:t>Внутренние правила и процедуры включает </a:t>
            </a:r>
          </a:p>
          <a:p>
            <a:pPr marL="0" indent="0">
              <a:buFontTx/>
              <a:buNone/>
            </a:pPr>
            <a:r>
              <a:rPr lang="ru-RU" dirty="0" smtClean="0"/>
              <a:t>ОРГАНИЗАЦИОННАЯ СТРУКТУРА КОМИТЕТА КСОЗ, </a:t>
            </a:r>
          </a:p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32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66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A0FB-E94E-4BB7-BE7B-4F4C400FE78D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D8CCC-0693-4C36-B80C-C7780D750BB0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CE11-C431-4703-9F68-1234A5EDB54B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04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461-606D-4877-BFCE-4306978FC3C0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04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C908-B804-4FB6-9E5D-EB1300813D98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03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77A5-DA39-4963-AA60-E3425024EEC3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6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BC5D-5F0D-4AD4-B7F1-A0E2EF54E110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90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0A8A-B8EF-4C93-85E9-7A4301162404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41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BBC4-C369-4EDB-8BA3-7E595CBD7B58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1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EF4B3D-6EB9-4FFA-8AB8-55A30720E2BF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>
                <a:solidFill>
                  <a:srgbClr val="242852"/>
                </a:solidFill>
              </a:rPr>
              <a:t>Министерство здравоохранения Кыргызской Республики</a:t>
            </a:r>
            <a:endParaRPr lang="ru-RU">
              <a:solidFill>
                <a:srgbClr val="2428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B4E9A4-7D0A-44CC-8FCB-DE92EC958DA9}" type="slidenum">
              <a:rPr lang="ru-RU" smtClean="0">
                <a:solidFill>
                  <a:srgbClr val="242852"/>
                </a:solidFill>
              </a:rPr>
              <a:pPr/>
              <a:t>‹#›</a:t>
            </a:fld>
            <a:endParaRPr lang="ru-RU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37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6E93-9527-4DA3-8C8B-997A77112707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4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5E10E8-5C3A-4B12-9429-5E34D838BA22}" type="datetime1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2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1483240"/>
            <a:ext cx="10058400" cy="28418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+mn-lt"/>
              </a:rPr>
              <a:t>О рассмотрении предложений рабочей группы по разработке локальных нормативных </a:t>
            </a:r>
            <a:r>
              <a:rPr lang="ru-RU" sz="3600" b="1" dirty="0">
                <a:latin typeface="+mn-lt"/>
              </a:rPr>
              <a:t>актов </a:t>
            </a:r>
            <a:r>
              <a:rPr lang="ru-RU" sz="3600" b="1" dirty="0" smtClean="0">
                <a:latin typeface="+mn-lt"/>
              </a:rPr>
              <a:t>Комитета </a:t>
            </a:r>
            <a:r>
              <a:rPr lang="ru-RU" sz="3600" b="1" dirty="0">
                <a:latin typeface="+mn-lt"/>
              </a:rPr>
              <a:t>по борьбе с ВИЧ/СПИД, туберкулезом и малярией при КСОЗ</a:t>
            </a:r>
            <a:endParaRPr lang="ru-RU" sz="3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34064" y="4978400"/>
            <a:ext cx="2921616" cy="79802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b="1" cap="none" dirty="0" smtClean="0">
                <a:latin typeface="+mn-lt"/>
              </a:rPr>
              <a:t>Член Комитета, руководитель рабочей группы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b="1" cap="none" dirty="0" err="1" smtClean="0">
                <a:latin typeface="+mn-lt"/>
              </a:rPr>
              <a:t>Исмаилова</a:t>
            </a:r>
            <a:r>
              <a:rPr lang="ru-RU" b="1" cap="none" dirty="0" smtClean="0">
                <a:latin typeface="+mn-lt"/>
              </a:rPr>
              <a:t> Б.А.</a:t>
            </a:r>
            <a:endParaRPr lang="ru-RU" b="1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830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157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 рабочей группе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7011" y="1002324"/>
            <a:ext cx="4843351" cy="5117122"/>
          </a:xfrm>
          <a:prstGeom prst="rect">
            <a:avLst/>
          </a:prstGeom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523892" y="1845735"/>
            <a:ext cx="4631787" cy="4023360"/>
          </a:xfrm>
        </p:spPr>
        <p:txBody>
          <a:bodyPr/>
          <a:lstStyle/>
          <a:p>
            <a:r>
              <a:rPr lang="ru-RU" dirty="0" smtClean="0"/>
              <a:t>Приказом Комитета была создана рабочая группа в составе 5 человек </a:t>
            </a:r>
          </a:p>
          <a:p>
            <a:r>
              <a:rPr lang="ru-RU" dirty="0" smtClean="0"/>
              <a:t>Перед рабочей группой поставлена 3 задачи:</a:t>
            </a:r>
          </a:p>
          <a:p>
            <a:r>
              <a:rPr lang="ru-RU" dirty="0" smtClean="0"/>
              <a:t>- провести функциональный анализ;</a:t>
            </a:r>
          </a:p>
          <a:p>
            <a:r>
              <a:rPr lang="ru-RU" dirty="0" smtClean="0"/>
              <a:t>-определить перечень разрабатываемых НПА;</a:t>
            </a:r>
          </a:p>
          <a:p>
            <a:r>
              <a:rPr lang="ru-RU" dirty="0" smtClean="0"/>
              <a:t>- разработать НПА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Комитет по борьбе с ВИЧ/СПИД, туберкулезом и малярией при КСОЗ</a:t>
            </a:r>
          </a:p>
        </p:txBody>
      </p:sp>
    </p:spTree>
    <p:extLst>
      <p:ext uri="{BB962C8B-B14F-4D97-AF65-F5344CB8AC3E}">
        <p14:creationId xmlns:p14="http://schemas.microsoft.com/office/powerpoint/2010/main" val="136855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8957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Задачи</a:t>
            </a:r>
            <a:endParaRPr lang="ru-RU" sz="32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97280" y="1845734"/>
            <a:ext cx="10277454" cy="40233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Для проведения  функционального анализа </a:t>
            </a:r>
            <a:r>
              <a:rPr lang="ru-RU" sz="2400" dirty="0"/>
              <a:t>документов, регулирующих деятельность </a:t>
            </a:r>
            <a:r>
              <a:rPr lang="ru-RU" sz="2400" dirty="0" smtClean="0"/>
              <a:t>Комитета необходимо было: </a:t>
            </a:r>
          </a:p>
          <a:p>
            <a:pPr algn="just"/>
            <a:r>
              <a:rPr lang="ru-RU" sz="2400" dirty="0" smtClean="0"/>
              <a:t>- изучить рекомендации </a:t>
            </a:r>
            <a:r>
              <a:rPr lang="ru-RU" sz="2400" dirty="0"/>
              <a:t>Глобального </a:t>
            </a:r>
            <a:r>
              <a:rPr lang="ru-RU" sz="2400" dirty="0" smtClean="0"/>
              <a:t>Фонда,</a:t>
            </a:r>
          </a:p>
          <a:p>
            <a:pPr algn="just"/>
            <a:r>
              <a:rPr lang="ru-RU" sz="2400" dirty="0"/>
              <a:t>-</a:t>
            </a:r>
            <a:r>
              <a:rPr lang="ru-RU" sz="2400" dirty="0" smtClean="0"/>
              <a:t> </a:t>
            </a:r>
            <a:r>
              <a:rPr lang="ru-RU" sz="2400" dirty="0" smtClean="0"/>
              <a:t>изучить примеры </a:t>
            </a:r>
            <a:r>
              <a:rPr lang="ru-RU" sz="2400" dirty="0"/>
              <a:t>других стран региона, ранее </a:t>
            </a:r>
            <a:r>
              <a:rPr lang="ru-RU" sz="2400" dirty="0" smtClean="0"/>
              <a:t>разработанные, но не принятые </a:t>
            </a:r>
            <a:r>
              <a:rPr lang="ru-RU" sz="2400" dirty="0"/>
              <a:t>Комитетом </a:t>
            </a:r>
            <a:r>
              <a:rPr lang="ru-RU" sz="2400" dirty="0" smtClean="0"/>
              <a:t>локальные нормативные материалы, </a:t>
            </a:r>
            <a:endParaRPr lang="ru-RU" sz="2400" dirty="0" smtClean="0"/>
          </a:p>
          <a:p>
            <a:pPr algn="just"/>
            <a:r>
              <a:rPr lang="ru-RU" sz="2400" dirty="0" smtClean="0"/>
              <a:t>- разработать анкету/вопросник  </a:t>
            </a:r>
          </a:p>
          <a:p>
            <a:pPr algn="just"/>
            <a:r>
              <a:rPr lang="ru-RU" sz="2400" dirty="0" smtClean="0"/>
              <a:t>- провести опрос </a:t>
            </a:r>
            <a:r>
              <a:rPr lang="ru-RU" sz="2400" dirty="0"/>
              <a:t>членов Комитета, заинтересованных сторон по рекомендациям, которые должны войти в локальные нормативные документы.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Комитет по борьбе с ВИЧ/СПИД, туберкулезом и малярией при КСОЗ</a:t>
            </a:r>
          </a:p>
        </p:txBody>
      </p:sp>
    </p:spTree>
    <p:extLst>
      <p:ext uri="{BB962C8B-B14F-4D97-AF65-F5344CB8AC3E}">
        <p14:creationId xmlns:p14="http://schemas.microsoft.com/office/powerpoint/2010/main" val="110811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7398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Предварительный перечень локальных НПА</a:t>
            </a:r>
            <a:endParaRPr lang="ru-RU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97280" y="1160586"/>
            <a:ext cx="10058400" cy="470850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Внутренняя </a:t>
            </a:r>
            <a:r>
              <a:rPr lang="ru-RU" dirty="0"/>
              <a:t>политика и процедуры комитета, включая разделы об ответственности, правах, квалификационных или иных требований к членам/альтернатам Комитета в зависимости от представленного сектора, руководство для осуществления мониторинговых/надзорных </a:t>
            </a:r>
            <a:r>
              <a:rPr lang="ru-RU" dirty="0" smtClean="0"/>
              <a:t>визитов </a:t>
            </a:r>
          </a:p>
          <a:p>
            <a:pPr algn="just"/>
            <a:r>
              <a:rPr lang="ru-RU" dirty="0" smtClean="0"/>
              <a:t>2. Операционный справочник </a:t>
            </a:r>
            <a:r>
              <a:rPr lang="ru-RU" dirty="0" err="1" smtClean="0"/>
              <a:t>Странового</a:t>
            </a:r>
            <a:r>
              <a:rPr lang="ru-RU" dirty="0" smtClean="0"/>
              <a:t> Координационного Комитета по взаимодействию с Глобальным Фондом по борьбе со СПИДом, туберкулезом и малярией при Координационном совете по общественному здравоохранению при Кабинете Министров Кыргызской Республики </a:t>
            </a:r>
          </a:p>
          <a:p>
            <a:pPr algn="just"/>
            <a:r>
              <a:rPr lang="ru-RU" dirty="0"/>
              <a:t>3</a:t>
            </a:r>
            <a:r>
              <a:rPr lang="ru-RU" dirty="0" smtClean="0"/>
              <a:t>. Руководство по </a:t>
            </a:r>
            <a:r>
              <a:rPr lang="ru-RU" dirty="0"/>
              <a:t>осуществлению контроля за расходованием средств грантов международных и донорских организаций, осуществлением программ и результатами их </a:t>
            </a:r>
            <a:r>
              <a:rPr lang="ru-RU" dirty="0" smtClean="0"/>
              <a:t>внедрения</a:t>
            </a:r>
          </a:p>
          <a:p>
            <a:pPr algn="just"/>
            <a:r>
              <a:rPr lang="ru-RU" dirty="0" smtClean="0"/>
              <a:t>4. Кодекс </a:t>
            </a:r>
            <a:r>
              <a:rPr lang="ru-RU" dirty="0"/>
              <a:t>Этики</a:t>
            </a:r>
          </a:p>
          <a:p>
            <a:pPr algn="just"/>
            <a:r>
              <a:rPr lang="ru-RU" dirty="0" smtClean="0"/>
              <a:t>5. Руководство </a:t>
            </a:r>
            <a:r>
              <a:rPr lang="ru-RU" dirty="0"/>
              <a:t>по политике управления конфликтами интересов, Положение о Комиссии по вопросам этики 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Комитет по борьбе с ВИЧ/СПИД, туберкулезом и малярией при КСОЗ</a:t>
            </a:r>
          </a:p>
        </p:txBody>
      </p:sp>
    </p:spTree>
    <p:extLst>
      <p:ext uri="{BB962C8B-B14F-4D97-AF65-F5344CB8AC3E}">
        <p14:creationId xmlns:p14="http://schemas.microsoft.com/office/powerpoint/2010/main" val="72597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790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Предложение </a:t>
            </a:r>
            <a:endParaRPr lang="ru-RU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Учитывая занятость членов рабочей группы по основной работе предлагаем:</a:t>
            </a:r>
          </a:p>
          <a:p>
            <a:r>
              <a:rPr lang="ru-RU" dirty="0"/>
              <a:t>-</a:t>
            </a:r>
            <a:r>
              <a:rPr lang="ru-RU" dirty="0" smtClean="0"/>
              <a:t> рассмотреть вопрос о найме экспертов </a:t>
            </a:r>
          </a:p>
          <a:p>
            <a:r>
              <a:rPr lang="ru-RU" dirty="0" smtClean="0"/>
              <a:t>-расширить состав рабочей группы, состоящая из подгрупп в соответствии с количеством разрабатываемых НПА </a:t>
            </a:r>
          </a:p>
          <a:p>
            <a:r>
              <a:rPr lang="ru-RU" dirty="0" smtClean="0"/>
              <a:t>-и отдельно рассмотреть подгруппу для опроса членов Комитета для включения их предложений в НПА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Комитет по борьбе с ВИЧ/СПИД, туберкулезом и малярией при КСОЗ</a:t>
            </a:r>
          </a:p>
        </p:txBody>
      </p:sp>
    </p:spTree>
    <p:extLst>
      <p:ext uri="{BB962C8B-B14F-4D97-AF65-F5344CB8AC3E}">
        <p14:creationId xmlns:p14="http://schemas.microsoft.com/office/powerpoint/2010/main" val="370117526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355</Words>
  <Application>Microsoft Office PowerPoint</Application>
  <PresentationFormat>Широкоэкранный</PresentationFormat>
  <Paragraphs>47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Ретро</vt:lpstr>
      <vt:lpstr>О рассмотрении предложений рабочей группы по разработке локальных нормативных актов Комитета по борьбе с ВИЧ/СПИД, туберкулезом и малярией при КСОЗ</vt:lpstr>
      <vt:lpstr>О рабочей группе</vt:lpstr>
      <vt:lpstr>Задачи</vt:lpstr>
      <vt:lpstr>Предварительный перечень локальных НПА</vt:lpstr>
      <vt:lpstr>Предложение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рассмотрении предложения рабочей группы по разработке локальных нормативных актов Комитет по борьбе с ВИЧ/СПИД, туберкулезом и малярией при КСОЗ</dc:title>
  <dc:creator>Baktygul Ismailova</dc:creator>
  <cp:lastModifiedBy>Baktygul Ismailova</cp:lastModifiedBy>
  <cp:revision>9</cp:revision>
  <dcterms:created xsi:type="dcterms:W3CDTF">2025-05-06T06:49:40Z</dcterms:created>
  <dcterms:modified xsi:type="dcterms:W3CDTF">2025-05-15T03:28:39Z</dcterms:modified>
</cp:coreProperties>
</file>