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9664EB-8757-EF50-EFF9-D2E90536E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5D353B-9563-EF4D-EFB2-821187711C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210699-0CBE-F5D8-6286-450BEC96F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D7C7-0F09-4C6D-ABF2-83A86965455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5803BE-08A3-4AF7-463F-44D869DDF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2BC4B3-E8F6-7FD3-40B1-9BC0316D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DC54-E946-4C21-8095-1D8F48E6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5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95054A-4DA6-6ACA-B7EC-CF4C04E5A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221503-8BC2-155C-28C0-DD4FD4CAC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934BA7-1E9A-1FF8-3859-EA725ADA3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D7C7-0F09-4C6D-ABF2-83A86965455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9A74C3-58E4-1BCA-4AA1-F1C5072F2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AFB09C-6799-B85B-B76B-7D063352F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DC54-E946-4C21-8095-1D8F48E6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9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F9B3884-5052-8DD7-A929-E1AD2C0CA0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DC0B39-D644-99C9-E156-337CA6A5B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CC78E6-EDBD-A6EA-9800-8969FE63F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D7C7-0F09-4C6D-ABF2-83A86965455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D952B5-C7DB-8F8F-38C8-E35E58CE1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8228F9-2333-B697-2206-BA028D1D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DC54-E946-4C21-8095-1D8F48E6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6B71B4-0D5E-C5F9-3D8A-CB7211E41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CAC560-4A9D-5F30-E47C-4BB0028C9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FB19D6-2811-1E6F-9B06-6918A32EA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D7C7-0F09-4C6D-ABF2-83A86965455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38A89D-A3BD-3E1D-EAD0-AFB4B4921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766311-CCCF-76E3-E603-D19BF4B22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DC54-E946-4C21-8095-1D8F48E6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187508-A464-B083-4189-8D3FADC08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4B26CB-9C45-0FEA-D6E5-3C5C9BFA7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779361-8216-F7D3-3999-4AFF93D2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D7C7-0F09-4C6D-ABF2-83A86965455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BD6D3A-54F7-C2E1-2484-DBD16773A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D68D9E-4390-463C-D41D-B21518A15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DC54-E946-4C21-8095-1D8F48E6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7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35D8B6-499A-2AAD-1256-AFA9ECD6F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E1B975-ABC0-7FE2-6021-87343412D3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498C4C3-D509-E239-B45B-AD100882B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0FA0B6-0C2E-100F-B6B0-C8BA93AAC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D7C7-0F09-4C6D-ABF2-83A86965455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977F32-5977-AF94-28A5-401E52F11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FD5E49-6990-85A8-1AE5-43395BE1C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DC54-E946-4C21-8095-1D8F48E6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4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B5E13-91E5-A484-CBF3-A24C81020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3587D1-9185-AB8E-BDA0-43A8E8995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B7A9FC-29D8-98C0-14C5-57B35279A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D8E2EA-76A0-6EE4-7743-8FD7D5CF0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AB1107D-0D9E-CFB0-85B9-1F5A6736D9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6E8DD00-F9C0-3770-4426-E73D5619C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D7C7-0F09-4C6D-ABF2-83A86965455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D420D9A-B0A5-AA13-A385-1AAE9B4BD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D71AF3F-FA63-847B-162A-F8F085651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DC54-E946-4C21-8095-1D8F48E6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09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C739C7-646D-65C7-67C6-098902DC9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D9251AB-DCE3-9634-2E29-C4EB57575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D7C7-0F09-4C6D-ABF2-83A86965455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4F18CB2-96FC-DACF-97E9-510AAF81E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03070A7-E38E-05E5-E1DD-70FB8BB7D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DC54-E946-4C21-8095-1D8F48E6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7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4545709-6564-1D2A-2D1C-8C7C7069D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D7C7-0F09-4C6D-ABF2-83A86965455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4E72C05-B7A1-EB66-D413-0DB60A144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8C4075-9C7E-D1A8-021C-269E1BA47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DC54-E946-4C21-8095-1D8F48E6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22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D77CE5-76C4-A39E-5F38-C3230A16C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58D1C8-5A26-16BF-F82F-9B9367242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57ED7B-B306-BE68-41CA-6D6BB3A989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2F65F2-78F6-DEF4-4152-55ADDDA91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D7C7-0F09-4C6D-ABF2-83A86965455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2652D1-84A8-7B5E-3BAA-FE49C27B9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E9D2B4-4CF6-5011-9E72-18A969DFE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DC54-E946-4C21-8095-1D8F48E6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7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14C286-ABAB-1E87-21D0-E7995C674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093B5F0-6DB4-7108-2255-141F0C26BF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5F8178-48F8-EAF1-674B-57EAAFC86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C8B02B-BCF3-6FF3-26F9-47975AEC8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D7C7-0F09-4C6D-ABF2-83A86965455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70D0C1-A021-0058-CAE6-22C33507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99D197-61D2-6B1D-65CE-CB1534153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DC54-E946-4C21-8095-1D8F48E6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6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DCF3CE-44CB-6911-25A5-A63D18F5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B682C-91ED-A31C-35D3-F1774517F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21336A-7558-5BA8-5046-8FCF4D08CF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AD7C7-0F09-4C6D-ABF2-83A86965455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632AE2-DAC7-8CDB-539C-D605AA144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15FD5A-761C-7B16-30FD-2175DAC55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BDC54-E946-4C21-8095-1D8F48E6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87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726401-2ADF-A51E-5AA2-3D2E2F265D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Предпринятые шаги  в рамках сокращения финансовых средств гранта ГФ 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DDA3F5-9C7A-60F0-335F-1757D5D15A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29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43D0A1-B00D-B904-6C05-D3478001F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1840C6-3536-25AE-2989-56671DD0A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067" y="365125"/>
            <a:ext cx="11116733" cy="2444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5BDE0A-7677-B91F-DE17-410E0E004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63" y="609601"/>
            <a:ext cx="11966433" cy="603673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апреля 2025 года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получатель ПРООН/ГФ получил письмо по приостановке части финансирования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Составлено предварительное сокращение согласно требованию ГФ на сумму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2 555 308,47 </a:t>
            </a:r>
          </a:p>
          <a:p>
            <a:pPr marL="0" indent="0" algn="just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июня 2025 года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встреча сектора по заявкам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предстоящим мероприятиям в связи с сокращением финансирования </a:t>
            </a:r>
          </a:p>
          <a:p>
            <a:pPr marL="0" indent="0" algn="just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июня 2025 года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от ГФ письмо в адрес страны о сокращении средств на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сумму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3 275 925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02E6A5E-2734-2F22-AC64-3C412E86A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067" y="4449688"/>
            <a:ext cx="11309060" cy="124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92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9AB5EF-2615-B856-D17C-97EBAAA591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EA0D32-9FED-392C-814E-FE4BB8126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067" y="365125"/>
            <a:ext cx="11116733" cy="2444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388D93-C5D1-C95B-4441-84FBE6447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65" y="769409"/>
            <a:ext cx="11269136" cy="572346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2.07.2025 г.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Проведены встречи ПРООН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ЦРЗиМТ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МЗ КР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РЦ СПИД (РЦКГВГиВИЧ), РЦПН, НЦФ – где были обсуждены бюджеты и закупки 3-х служб (центра СПИД, НЦФ и наркологии).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04.07.2025 г.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встреча с ЦРЗ в ПРООН – где были назначены ответственные по работе со службой СПИД и ТБ.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7.07.2025 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встреча с ответственными сотрудниками с ЦРЗ по службе СПИД и с РЦКГВГиВИЧ (Айбеком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Абдылдаевичем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ПРООН – где проведена совместная работа по сокращению бюджета в рамках реализации Проекта с РЦКГВГиВИЧ и по закупкам связанным с ВИЧ компонентом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Встреча в НЦФ со специалистами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ЦРЗиМТ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МЗ КР и НЦФ 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8.07.2025 г.-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 ПРООН со специалистами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ЦРЗиМТ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МЗ КР и НЦФ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июля 2025 года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предварительные сокращённые бюджетные статьи представлены ГО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1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D4B9B3-7603-0660-3EB3-F66F95575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334"/>
            <a:ext cx="10515600" cy="990600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ГО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D6E998-E5CC-C2A4-925A-C72E28929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32932"/>
            <a:ext cx="11480800" cy="5655733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Предложенное со стороны НЦФ сокращение в пропорции 50% с компонента ТБ и 50% с компонента ВИЧ не может быть поддержано, в связи с тем, что на 2025-2026 гг. по компоненту ТБ были сокращены индикаторы охвата лечением с 1200 МЛУ ТБ случаев до 1000 случаев. При этом, фактически НЦФ на текущий период охватывает лечением не более 700-800 МЛУ ТБ, что на 40% меньше первоначально запланированных индикаторов. Кроме этого, в 2025-2026 гг. практически в 2 раза снижена стоимость закупаемых основных лекарственных средств для лечения ЛУ ТБ. Одновременно, из государственного бюджета службе ТБ выделяется значительный объем средств, который может быть направлен на покрытие значительных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объемов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закупок лекарств и реагентов. На этом фоне, много коек в стационарах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противотуберкулезной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службы остаются незаполненными и высвобождающиеся средства также могут быть направлены на покрытие необходимых затрат.</a:t>
            </a:r>
          </a:p>
          <a:p>
            <a:pPr marL="457200" indent="-457200" algn="just"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98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F2D900-9C9A-120C-B85B-A067B1B9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9200D5-00A1-B98E-5AB9-BA0EEC271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733" y="319406"/>
            <a:ext cx="11032067" cy="62191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2. Предлагается исключить все мотивационные доплаты медицинским работникам в рамках гранта ГФ по обоим компонентам ТБ и ВИЧ в связи с тем, что в государстве </a:t>
            </a:r>
            <a:r>
              <a:rPr lang="ru-RU" dirty="0" err="1"/>
              <a:t>идет</a:t>
            </a:r>
            <a:r>
              <a:rPr lang="ru-RU" dirty="0"/>
              <a:t> устойчивая политика по увеличению заработных плат медицинским работникам. Кроме этого, новый Налоговый кодекс исключил в </a:t>
            </a:r>
            <a:r>
              <a:rPr lang="ru-RU" dirty="0" err="1"/>
              <a:t>своем</a:t>
            </a:r>
            <a:r>
              <a:rPr lang="ru-RU" dirty="0"/>
              <a:t> понимании такие договора, как договора на оказание услуг и механизма выплаты мотивационных выплат (за результат и другое) не существует. Медицинские работники не могут превышать свою занятость более 1,5 ставок, а организации НЦФ, РЦКГВГиВИЧ при проведении проверок со стороны соответствующих государственных органов могут столкнуться с тем, что осуществляют незаконные выплаты. Также руководители медицинских учреждений не могут совмещать свою основную деятельность с работой в других структурах. Основной получатель ПРООН также не должен поддерживать расходы, которые противоречат законодательству страны.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6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B167A9-8584-3F6E-A9D1-B800F4EF4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8532"/>
            <a:ext cx="10515600" cy="4148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585AC2-7EF6-D851-04B0-834F60606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414866"/>
            <a:ext cx="11819467" cy="6366933"/>
          </a:xfrm>
        </p:spPr>
        <p:txBody>
          <a:bodyPr/>
          <a:lstStyle/>
          <a:p>
            <a:pPr marL="514350" indent="-514350" algn="just">
              <a:buAutoNum type="arabicPeriod" startAt="3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также предлагаем исключить из бюджета НЦФ закупку и установку дополнительного модуля лаборатории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референц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-лабораторию НЦФ. Во-первых, учитывая сокращение количества случаев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туберкулеза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стране, включая ЛУ ТБ, не ясная целесообразность этого. Во-вторых, Глобальный фонд дал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четкие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инструкции по запрету капитальных инвестиций и, в-третьих, учитывая ограниченность сроков и длительность процедур закупок и строительных работ со стороны ПРООН, нереалистично осуществлять данные расходы.</a:t>
            </a:r>
          </a:p>
          <a:p>
            <a:pPr marL="514350" indent="-514350" algn="just">
              <a:buAutoNum type="arabicPeriod" startAt="3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службе ТБ и ВИЧ в текущее время установлено и действует более 50 аппаратов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Gexpert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определения вирусной нагрузки и лекарственной устойчивости. В то же время, закупки картриджей к ним осуществляется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счет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 ГФ в связи с тем, что картриджи не были зарегистрированы в стране. В настоящее время данное оборудование и расходные материалы включены в специальный перечень, компания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Сефид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готовит регистрацию оборудования и расходных материалов и могут проводиться государственные закупки.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216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643831-2D04-899C-7E1E-7FA11FEB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200"/>
            <a:ext cx="10515600" cy="279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B91917-30AE-D55B-9849-F28D6BB0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67" y="491066"/>
            <a:ext cx="11954933" cy="613833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5.	Для реализации плана по повышению потенциала для ЦРЗ был выделен дополнительный объем средств в значительном </a:t>
            </a:r>
            <a:r>
              <a:rPr lang="ru-RU" dirty="0" err="1"/>
              <a:t>объеме</a:t>
            </a:r>
            <a:r>
              <a:rPr lang="ru-RU" dirty="0"/>
              <a:t>, более 300 </a:t>
            </a:r>
            <a:r>
              <a:rPr lang="ru-RU" dirty="0" err="1"/>
              <a:t>тыс.долларов</a:t>
            </a:r>
            <a:r>
              <a:rPr lang="ru-RU" dirty="0"/>
              <a:t>, в то же время данные расходы должны быть пересмотрены и сокращены с </a:t>
            </a:r>
            <a:r>
              <a:rPr lang="ru-RU" dirty="0" err="1"/>
              <a:t>учетом</a:t>
            </a:r>
            <a:r>
              <a:rPr lang="ru-RU" dirty="0"/>
              <a:t> рекомендаций ГФ и текущей ситуации.</a:t>
            </a:r>
          </a:p>
          <a:p>
            <a:pPr marL="514350" indent="-514350" algn="just">
              <a:buAutoNum type="arabicPeriod" startAt="6"/>
            </a:pPr>
            <a:r>
              <a:rPr lang="ru-RU" dirty="0"/>
              <a:t>Включены дополнительные запросы от служб НЦФ и РЦКГВГиВИЧ, в которых должны быть оставлены только те запросы, которые напрямую влияют на услуги и направлены на пациентов, например, сохранение и увеличение средств на транспортировку биоматериалов, поддержка ремонта автомашин и сайтов ПТАО для РЦПН.</a:t>
            </a:r>
          </a:p>
          <a:p>
            <a:pPr marL="514350" indent="-514350" algn="just">
              <a:buAutoNum type="arabicPeriod" startAt="6"/>
            </a:pPr>
            <a:r>
              <a:rPr lang="ru-RU" dirty="0"/>
              <a:t>Комитет по ВИЧ и ТБ уже направлял запрос по увеличению мотивационных выплат для детей с ВИЧ с 1000 сом до 5000 сом и уже получил отказ со стороны ГФ. В то же время, дети с ВИЧ до 18 лет получают пособие со стороны государства. С позиции здравоохранения, человек с ВИЧ, если он своевременно и постоянно принимает АРТ, то является полностью дееспособным, здоровым и может жить полноценной жизнью. Поддержка иждивенчества, наоборот, снижает мотивацию молодых людей с ВИЧ для участия в жизни общества. В связи с этим, данный вопрос не должен рассматриваться в принципе.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6252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833</Words>
  <Application>Microsoft Office PowerPoint</Application>
  <PresentationFormat>Широкоэкранный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Предпринятые шаги  в рамках сокращения финансовых средств гранта ГФ </vt:lpstr>
      <vt:lpstr>Презентация PowerPoint</vt:lpstr>
      <vt:lpstr>Презентация PowerPoint</vt:lpstr>
      <vt:lpstr>Рекомендации ГО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Меруерт Бектемисова</dc:creator>
  <cp:lastModifiedBy>Меруерт Бектемисова</cp:lastModifiedBy>
  <cp:revision>11</cp:revision>
  <dcterms:created xsi:type="dcterms:W3CDTF">2025-07-10T05:01:51Z</dcterms:created>
  <dcterms:modified xsi:type="dcterms:W3CDTF">2025-07-18T05:53:35Z</dcterms:modified>
</cp:coreProperties>
</file>