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8"/>
  </p:notesMasterIdLst>
  <p:sldIdLst>
    <p:sldId id="256" r:id="rId2"/>
    <p:sldId id="264" r:id="rId3"/>
    <p:sldId id="263" r:id="rId4"/>
    <p:sldId id="262" r:id="rId5"/>
    <p:sldId id="258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KGZ_C_UNDP_DetailedBudget_131023_161023%20G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Annex%203c.%20MoH_rus_final_PIU%20comm_reprioritization_1607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Annex%203c.%20MoH_rus_final_PIU%20comm_reprioritization_1607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8196752441132"/>
          <c:y val="0"/>
          <c:w val="0.48521710601392209"/>
          <c:h val="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7C-45D1-B6D7-EDB0FFEA81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7C-45D1-B6D7-EDB0FFEA81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67C-45D1-B6D7-EDB0FFEA81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67C-45D1-B6D7-EDB0FFEA813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67C-45D1-B6D7-EDB0FFEA813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67C-45D1-B6D7-EDB0FFEA813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67C-45D1-B6D7-EDB0FFEA813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67C-45D1-B6D7-EDB0FFEA813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67C-45D1-B6D7-EDB0FFEA813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67C-45D1-B6D7-EDB0FFEA813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67C-45D1-B6D7-EDB0FFEA813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867C-45D1-B6D7-EDB0FFEA813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867C-45D1-B6D7-EDB0FFEA8132}"/>
              </c:ext>
            </c:extLst>
          </c:dPt>
          <c:dLbls>
            <c:dLbl>
              <c:idx val="0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5.9474657434765738E-2"/>
                      <c:h val="0.131129564451120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67C-45D1-B6D7-EDB0FFEA8132}"/>
                </c:ext>
              </c:extLst>
            </c:dLbl>
            <c:dLbl>
              <c:idx val="1"/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3322482814833764"/>
                      <c:h val="0.233410301947654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67C-45D1-B6D7-EDB0FFEA8132}"/>
                </c:ext>
              </c:extLst>
            </c:dLbl>
            <c:dLbl>
              <c:idx val="8"/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  <a:extLst>
                    <a:ext uri="{C807C97D-BFC1-408E-A445-0C87EB9F89A2}">
                      <ask:lineSketchStyleProps xmlns:ask="http://schemas.microsoft.com/office/drawing/2018/sketchyshapes" sd="0">
                        <a:custGeom>
                          <a:avLst/>
                          <a:gdLst/>
                          <a:ahLst/>
                          <a:cxnLst/>
                          <a:rect l="0" t="0" r="0" b="0"/>
                          <a:pathLst/>
                        </a:custGeom>
                        <ask:type/>
                      </ask:lineSketchStyleProps>
                    </a:ext>
                  </a:extLst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68884"/>
                        <a:gd name="adj2" fmla="val 9783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0815804933459644"/>
                      <c:h val="7.0995997932849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867C-45D1-B6D7-EDB0FFEA8132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Лист1!$B$5:$B$17</c:f>
              <c:strCache>
                <c:ptCount val="13"/>
                <c:pt idx="0">
                  <c:v>ПРООН</c:v>
                </c:pt>
                <c:pt idx="1">
                  <c:v>ЦРЗиМТ</c:v>
                </c:pt>
                <c:pt idx="2">
                  <c:v>НЦФ</c:v>
                </c:pt>
                <c:pt idx="3">
                  <c:v>РЦПН</c:v>
                </c:pt>
                <c:pt idx="4">
                  <c:v>РЦКГВГиВИЧ</c:v>
                </c:pt>
                <c:pt idx="5">
                  <c:v>НПО/МСМ</c:v>
                </c:pt>
                <c:pt idx="6">
                  <c:v>НПО/ТГ</c:v>
                </c:pt>
                <c:pt idx="7">
                  <c:v>НПО/ЛУИН</c:v>
                </c:pt>
                <c:pt idx="8">
                  <c:v>НПО/СР</c:v>
                </c:pt>
                <c:pt idx="9">
                  <c:v>НПО/ПС</c:v>
                </c:pt>
                <c:pt idx="10">
                  <c:v>НПО/ЛЖВ</c:v>
                </c:pt>
                <c:pt idx="11">
                  <c:v>НПО/КФ</c:v>
                </c:pt>
                <c:pt idx="12">
                  <c:v>НПО/ТБ</c:v>
                </c:pt>
              </c:strCache>
            </c:strRef>
          </c:cat>
          <c:val>
            <c:numRef>
              <c:f>Лист1!$C$5:$C$17</c:f>
              <c:numCache>
                <c:formatCode>0%</c:formatCode>
                <c:ptCount val="13"/>
                <c:pt idx="0">
                  <c:v>0.71</c:v>
                </c:pt>
                <c:pt idx="1">
                  <c:v>0.01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0.03</c:v>
                </c:pt>
                <c:pt idx="6">
                  <c:v>0</c:v>
                </c:pt>
                <c:pt idx="7">
                  <c:v>0.04</c:v>
                </c:pt>
                <c:pt idx="8">
                  <c:v>0.02</c:v>
                </c:pt>
                <c:pt idx="9">
                  <c:v>0.01</c:v>
                </c:pt>
                <c:pt idx="10">
                  <c:v>0.04</c:v>
                </c:pt>
                <c:pt idx="11">
                  <c:v>0.04</c:v>
                </c:pt>
                <c:pt idx="1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867C-45D1-B6D7-EDB0FFEA8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2928561487487602"/>
          <c:w val="0.34871280535233556"/>
          <c:h val="0.465880170151144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85790650688339"/>
          <c:y val="7.1760020837643379E-2"/>
          <c:w val="0.52250662842391016"/>
          <c:h val="0.927954281058194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263-4E84-B598-91B0AF791D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263-4E84-B598-91B0AF791D8D}"/>
              </c:ext>
            </c:extLst>
          </c:dPt>
          <c:dLbls>
            <c:dLbl>
              <c:idx val="0"/>
              <c:layout>
                <c:manualLayout>
                  <c:x val="-0.19275056559138384"/>
                  <c:y val="4.94347834260985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 err="1"/>
                      <a:t>ЦРЗиМТ</a:t>
                    </a:r>
                    <a:r>
                      <a:rPr lang="ru-RU" sz="2000" dirty="0"/>
                      <a:t> </a:t>
                    </a:r>
                  </a:p>
                  <a:p>
                    <a:pPr>
                      <a:defRPr sz="2000" b="1"/>
                    </a:pPr>
                    <a:r>
                      <a:rPr lang="ru-RU" sz="2000" dirty="0"/>
                      <a:t>325 967,19 </a:t>
                    </a:r>
                    <a:r>
                      <a:rPr lang="en-US" sz="2000" dirty="0"/>
                      <a:t>USD</a:t>
                    </a:r>
                  </a:p>
                  <a:p>
                    <a:pPr>
                      <a:defRPr sz="2000" b="1"/>
                    </a:pPr>
                    <a:r>
                      <a:rPr lang="en-US" sz="2000" dirty="0"/>
                      <a:t>42%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63-4E84-B598-91B0AF791D8D}"/>
                </c:ext>
              </c:extLst>
            </c:dLbl>
            <c:dLbl>
              <c:idx val="1"/>
              <c:layout>
                <c:manualLayout>
                  <c:x val="0.19238290792609672"/>
                  <c:y val="-0.140222611679262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2000" dirty="0"/>
                      <a:t>НЦФ </a:t>
                    </a:r>
                  </a:p>
                  <a:p>
                    <a:pPr>
                      <a:defRPr sz="2000" b="1"/>
                    </a:pPr>
                    <a:r>
                      <a:rPr lang="ru-RU" sz="2000" dirty="0"/>
                      <a:t>448 394,19 USD</a:t>
                    </a:r>
                    <a:r>
                      <a:rPr lang="ru-RU" sz="2000" baseline="0" dirty="0"/>
                      <a:t> </a:t>
                    </a:r>
                  </a:p>
                  <a:p>
                    <a:pPr>
                      <a:defRPr sz="2000" b="1"/>
                    </a:pPr>
                    <a:r>
                      <a:rPr lang="ru-RU" sz="2000" dirty="0"/>
                      <a:t>58%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075705726657583"/>
                      <c:h val="0.325462962962962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263-4E84-B598-91B0AF791D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Лист2!$C$4:$C$5</c:f>
              <c:strCache>
                <c:ptCount val="2"/>
                <c:pt idx="0">
                  <c:v>ЦРЗ </c:v>
                </c:pt>
                <c:pt idx="1">
                  <c:v>НЦФ</c:v>
                </c:pt>
              </c:strCache>
            </c:strRef>
          </c:cat>
          <c:val>
            <c:numRef>
              <c:f>Лист2!$D$4:$D$5</c:f>
              <c:numCache>
                <c:formatCode>#,##0.00</c:formatCode>
                <c:ptCount val="2"/>
                <c:pt idx="0">
                  <c:v>28249555.739999998</c:v>
                </c:pt>
                <c:pt idx="1">
                  <c:v>38859544.590000004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63-4E84-B598-91B0AF791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tx1"/>
                </a:solidFill>
              </a:rPr>
              <a:t>Детализированный</a:t>
            </a:r>
            <a:r>
              <a:rPr lang="ru-RU" sz="2400" b="1" baseline="0" dirty="0">
                <a:solidFill>
                  <a:schemeClr val="tx1"/>
                </a:solidFill>
              </a:rPr>
              <a:t> бюджет </a:t>
            </a:r>
            <a:r>
              <a:rPr lang="ru-RU" sz="2400" b="1" baseline="0" dirty="0" err="1">
                <a:solidFill>
                  <a:schemeClr val="tx1"/>
                </a:solidFill>
              </a:rPr>
              <a:t>ЦРЗиМТ</a:t>
            </a:r>
            <a:r>
              <a:rPr lang="ru-RU" sz="2400" b="1" baseline="0" dirty="0">
                <a:solidFill>
                  <a:schemeClr val="tx1"/>
                </a:solidFill>
              </a:rPr>
              <a:t> на 2024-2025 </a:t>
            </a:r>
            <a:r>
              <a:rPr lang="ru-RU" sz="2400" b="1" baseline="0" dirty="0" err="1">
                <a:solidFill>
                  <a:schemeClr val="tx1"/>
                </a:solidFill>
              </a:rPr>
              <a:t>г.г</a:t>
            </a:r>
            <a:r>
              <a:rPr lang="ru-RU" sz="2400" baseline="0" dirty="0"/>
              <a:t>.</a:t>
            </a:r>
            <a:endParaRPr lang="ru-RU" sz="2400" dirty="0"/>
          </a:p>
        </c:rich>
      </c:tx>
      <c:layout>
        <c:manualLayout>
          <c:xMode val="edge"/>
          <c:yMode val="edge"/>
          <c:x val="0.20834911710973142"/>
          <c:y val="1.315448365174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9924494065182283"/>
          <c:y val="9.1898199389418886E-2"/>
          <c:w val="0.34522868512108656"/>
          <c:h val="0.59810995668638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82-4420-B89E-C22A7AFE1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82-4420-B89E-C22A7AFE1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C82-4420-B89E-C22A7AFE1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C82-4420-B89E-C22A7AFE1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C82-4420-B89E-C22A7AFE1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C82-4420-B89E-C22A7AFE1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C82-4420-B89E-C22A7AFE13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C82-4420-B89E-C22A7AFE13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C82-4420-B89E-C22A7AFE139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C82-4420-B89E-C22A7AFE1393}"/>
              </c:ext>
            </c:extLst>
          </c:dPt>
          <c:dLbls>
            <c:dLbl>
              <c:idx val="0"/>
              <c:layout>
                <c:manualLayout>
                  <c:x val="-5.7773109243697482E-2"/>
                  <c:y val="-5.19084452678709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/>
                      <a:t>59%</a:t>
                    </a:r>
                    <a:r>
                      <a:rPr lang="en-US" sz="1400" b="1" baseline="0"/>
                      <a:t> </a:t>
                    </a:r>
                    <a:endParaRPr lang="en-US" sz="1400" b="1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143557422969187"/>
                      <c:h val="8.67647058823529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C82-4420-B89E-C22A7AFE139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400" b="1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82-4420-B89E-C22A7AFE1393}"/>
                </c:ext>
              </c:extLst>
            </c:dLbl>
            <c:dLbl>
              <c:idx val="2"/>
              <c:layout>
                <c:manualLayout>
                  <c:x val="1.5912073490813649E-2"/>
                  <c:y val="-1.3900571252122896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13%</a:t>
                    </a:r>
                    <a:r>
                      <a:rPr lang="en-US" sz="1400" b="1" baseline="0"/>
                      <a:t> </a:t>
                    </a:r>
                    <a:endParaRPr lang="en-US" sz="14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82-4420-B89E-C22A7AFE1393}"/>
                </c:ext>
              </c:extLst>
            </c:dLbl>
            <c:dLbl>
              <c:idx val="3"/>
              <c:layout>
                <c:manualLayout>
                  <c:x val="-1.6133323408103399E-3"/>
                  <c:y val="4.702794503628223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82-4420-B89E-C22A7AFE1393}"/>
                </c:ext>
              </c:extLst>
            </c:dLbl>
            <c:dLbl>
              <c:idx val="4"/>
              <c:layout>
                <c:manualLayout>
                  <c:x val="3.893102516597182E-3"/>
                  <c:y val="1.25270958777212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C82-4420-B89E-C22A7AFE139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0,1%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82-4420-B89E-C22A7AFE1393}"/>
                </c:ext>
              </c:extLst>
            </c:dLbl>
            <c:dLbl>
              <c:idx val="6"/>
              <c:layout>
                <c:manualLayout>
                  <c:x val="3.5015144803520583E-3"/>
                  <c:y val="-2.304683292118910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C82-4420-B89E-C22A7AFE1393}"/>
                </c:ext>
              </c:extLst>
            </c:dLbl>
            <c:dLbl>
              <c:idx val="7"/>
              <c:layout>
                <c:manualLayout>
                  <c:x val="-4.554799200826287E-3"/>
                  <c:y val="7.5565036122300713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C82-4420-B89E-C22A7AFE1393}"/>
                </c:ext>
              </c:extLst>
            </c:dLbl>
            <c:dLbl>
              <c:idx val="8"/>
              <c:layout>
                <c:manualLayout>
                  <c:x val="-3.1988878228456738E-2"/>
                  <c:y val="-1.419484329164736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C82-4420-B89E-C22A7AFE1393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1%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C82-4420-B89E-C22A7AFE1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Лист2!$C$6:$C$15</c:f>
              <c:strCache>
                <c:ptCount val="10"/>
                <c:pt idx="0">
                  <c:v>Заработная плата сотрудников, налоговые отчисления 27,25%, курсы англ., курсы Excel - 192 500,27</c:v>
                </c:pt>
                <c:pt idx="1">
                  <c:v>Косвенные и накладные расходы (Офисные принадлежности, канцтовары, связь, тех. обслуживание и др.) - 1 671,71 </c:v>
                </c:pt>
                <c:pt idx="2">
                  <c:v>COVID 19 - 43 984,23</c:v>
                </c:pt>
                <c:pt idx="3">
                  <c:v>Поведенческое исследование - 24 926,50</c:v>
                </c:pt>
                <c:pt idx="4">
                  <c:v>Обновление КР, разработка положения о мотивационных выплатах медработникам ПМСП - 6 671,85</c:v>
                </c:pt>
                <c:pt idx="5">
                  <c:v>Инфраструктура (разработка смет для проведения ремонтных работ) - 418,86</c:v>
                </c:pt>
                <c:pt idx="6">
                  <c:v>Найм юридической консалтинговой компании - 16 782,18</c:v>
                </c:pt>
                <c:pt idx="7">
                  <c:v>Каталитический фонд - 31 645,39</c:v>
                </c:pt>
                <c:pt idx="8">
                  <c:v>Мониторинговые визиты - 2 810,69</c:v>
                </c:pt>
                <c:pt idx="9">
                  <c:v>Расходы, связанные с поездками - 4 555,51</c:v>
                </c:pt>
              </c:strCache>
            </c:strRef>
          </c:cat>
          <c:val>
            <c:numRef>
              <c:f>Лист2!$D$6:$D$15</c:f>
              <c:numCache>
                <c:formatCode>#,##0.00</c:formatCode>
                <c:ptCount val="10"/>
                <c:pt idx="0">
                  <c:v>16682804.98</c:v>
                </c:pt>
                <c:pt idx="1">
                  <c:v>144877</c:v>
                </c:pt>
                <c:pt idx="2">
                  <c:v>3811840.42</c:v>
                </c:pt>
                <c:pt idx="3">
                  <c:v>2160225</c:v>
                </c:pt>
                <c:pt idx="4">
                  <c:v>578208</c:v>
                </c:pt>
                <c:pt idx="5">
                  <c:v>36300</c:v>
                </c:pt>
                <c:pt idx="6">
                  <c:v>1454407.92</c:v>
                </c:pt>
                <c:pt idx="7" formatCode="#,##0">
                  <c:v>2742509.42</c:v>
                </c:pt>
                <c:pt idx="8">
                  <c:v>243585</c:v>
                </c:pt>
                <c:pt idx="9">
                  <c:v>394798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C82-4420-B89E-C22A7AFE1393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FC82-4420-B89E-C22A7AFE1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FC82-4420-B89E-C22A7AFE1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FC82-4420-B89E-C22A7AFE1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C-FC82-4420-B89E-C22A7AFE1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E-FC82-4420-B89E-C22A7AFE1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0-FC82-4420-B89E-C22A7AFE1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2-FC82-4420-B89E-C22A7AFE139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4-FC82-4420-B89E-C22A7AFE139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6-FC82-4420-B89E-C22A7AFE139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8-FC82-4420-B89E-C22A7AFE1393}"/>
              </c:ext>
            </c:extLst>
          </c:dPt>
          <c:cat>
            <c:strRef>
              <c:f>Лист2!$C$6:$C$15</c:f>
              <c:strCache>
                <c:ptCount val="10"/>
                <c:pt idx="0">
                  <c:v>Заработная плата сотрудников, налоговые отчисления 27,25%, курсы англ., курсы Excel - 192 500,27</c:v>
                </c:pt>
                <c:pt idx="1">
                  <c:v>Косвенные и накладные расходы (Офисные принадлежности, канцтовары, связь, тех. обслуживание и др.) - 1 671,71 </c:v>
                </c:pt>
                <c:pt idx="2">
                  <c:v>COVID 19 - 43 984,23</c:v>
                </c:pt>
                <c:pt idx="3">
                  <c:v>Поведенческое исследование - 24 926,50</c:v>
                </c:pt>
                <c:pt idx="4">
                  <c:v>Обновление КР, разработка положения о мотивационных выплатах медработникам ПМСП - 6 671,85</c:v>
                </c:pt>
                <c:pt idx="5">
                  <c:v>Инфраструктура (разработка смет для проведения ремонтных работ) - 418,86</c:v>
                </c:pt>
                <c:pt idx="6">
                  <c:v>Найм юридической консалтинговой компании - 16 782,18</c:v>
                </c:pt>
                <c:pt idx="7">
                  <c:v>Каталитический фонд - 31 645,39</c:v>
                </c:pt>
                <c:pt idx="8">
                  <c:v>Мониторинговые визиты - 2 810,69</c:v>
                </c:pt>
                <c:pt idx="9">
                  <c:v>Расходы, связанные с поездками - 4 555,51</c:v>
                </c:pt>
              </c:strCache>
            </c:strRef>
          </c:cat>
          <c:val>
            <c:numRef>
              <c:f>Лист2!$E$6:$E$15</c:f>
              <c:numCache>
                <c:formatCode>#,##0.00\ _₽;[Red]#,##0.00\ _₽</c:formatCode>
                <c:ptCount val="10"/>
                <c:pt idx="0">
                  <c:v>192500.27093203855</c:v>
                </c:pt>
                <c:pt idx="1">
                  <c:v>1671.7129874295842</c:v>
                </c:pt>
                <c:pt idx="2">
                  <c:v>43984.228939880319</c:v>
                </c:pt>
                <c:pt idx="3">
                  <c:v>24926.497568765739</c:v>
                </c:pt>
                <c:pt idx="4">
                  <c:v>6671.851453548079</c:v>
                </c:pt>
                <c:pt idx="5">
                  <c:v>418.86000844643326</c:v>
                </c:pt>
                <c:pt idx="6">
                  <c:v>16782.184949194474</c:v>
                </c:pt>
                <c:pt idx="7">
                  <c:v>31645.386193543327</c:v>
                </c:pt>
                <c:pt idx="8">
                  <c:v>2810.6891227940619</c:v>
                </c:pt>
                <c:pt idx="9">
                  <c:v>4555.5122207888417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FC82-4420-B89E-C22A7AFE1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68444554073362063"/>
          <c:w val="0.92146393348198352"/>
          <c:h val="0.299595214786527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D80A6-A534-485E-9F75-5826BEE2C7A9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C6039-EFF0-468C-BCD7-9808E0A9E6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74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6C6039-EFF0-468C-BCD7-9808E0A9E66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595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39063D-E76F-4753-AA71-831EC6DEE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0533E0C-7EAC-4B6F-9084-AAC7AB2FB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135C54-0375-43B2-A1D1-858CCD1FC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49A0F3-1C12-4B3D-A0CC-A494753B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9618CA-747D-4DB3-9B0E-3013C82B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25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A4571D-9179-455C-B253-11270DB43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99640B-C078-4D2C-ABA8-FF25DDD4A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AC2785-A49B-4B7D-B3A0-7C30AB8C9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1B1EFF-0205-4504-8768-4870457F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9D2967-12AC-4873-B5D7-B3E0A4D5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32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B0704D1-DCC4-4047-B4ED-CFD4210C0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C2F0DC-A4BA-41CD-BB97-F5675EF2A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B1E3ED-2C82-459B-873C-B3FBBA151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572A7B-BEDD-442A-B5E6-964B074FE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A9A83C-12A0-4423-9645-7E1B15FC0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19CAC5-A6B0-4D68-B203-0659D1BE8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D78616-24A8-4D0A-96A6-C2F52F17F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5C3D78-503F-4E74-8632-A24F5ACDD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8288FD-5FC5-4832-B02E-89B8C5FBD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0FF33D-BEBF-48C2-9032-51ED3DCF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80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3563B-8BD3-4539-A9CD-C857B4EA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0C7E11-0AE5-4ECB-A642-EEB3A94EF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A3F726-7FA6-47FA-A624-D85A55B9A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A36A14-6AAD-4182-8494-84F1E839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423506-16AB-4C5C-B0A4-6680B753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07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434C6E-EB25-404E-B6CD-05191D4D3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C6A23F-E2A6-436D-85FC-E37BC5D61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0463D4-4917-4975-AE49-E3F9F180E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5966A1-EF9F-4214-9B79-08D98EE9F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490687-053B-4F7F-811F-12E296F81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777D7-A954-4DF1-94B9-81C6666E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0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B75A24-3489-4E2D-B0F7-3C260770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CD1A87-E420-4055-8AD0-8739EE257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811AA7-5304-44BB-9A80-2DF4F6134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B14CBC4-3D1D-4C80-817D-5FF6C0E902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A2152A0-A13A-44D2-B236-FA0D00F7E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0D2753C-98AB-4492-B7DD-CEEA5210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DE3493-4729-4555-986B-1E87E0E4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EEE3F3-397C-4063-837E-EA4DB7D8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2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27168-755A-438C-946C-B839BABE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876C6B-E465-48AB-869A-3E03EE875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CD014C9-B285-43AE-8685-B690012DF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AAA8FAE-72A0-4E12-BE31-D17DE653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1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E1B778A-575F-45E4-8242-6A5E943D3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100E069-EDB0-4D05-BC6B-8C5C33BC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916E0C-8BDA-4F16-BD74-94DD8D03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9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B71DE6-D312-4ED1-BB3F-4A1462BD0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104890-C097-42FC-ACF4-388EDC56C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0568FB-1641-4EB8-8654-17E8051BA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5E71E1-3A9B-41BD-A5AF-DDFDB17C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F48CBA-393C-4E8E-8931-8622C75D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60A90F-91F6-4E78-BD1B-86503501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84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3F69A-1EB8-4E9A-8320-3E27ACB9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42AD5F5-0A9B-4BA3-AF05-BBB53F117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A1AC0A-7736-4CD3-8AB1-4581023AB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5B2BFC-D62B-431D-B2C4-F5606EBDB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44C5D2-B40C-42FC-B363-DC0D9DEC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DCC6E1-0A1F-4296-8830-98FDB14E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03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B25A06-7289-4101-BEC4-3F76F418E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283EAB-216E-4DA9-99FA-D035B0D7D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7371D2-0042-4909-ABC1-FE9270485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AAA9C-AAC6-4538-A143-615D07B97862}" type="datetimeFigureOut">
              <a:rPr lang="ru-RU" smtClean="0"/>
              <a:t>18.07.2025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4B9DD7-DBDF-4AAD-BE3C-94A61498F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267E36-8BC3-4931-8FC0-27E8104A5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E99E2-027A-4975-BD8C-9B1020752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47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F091D6-EB3D-4464-A4F5-13E0EDF14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570" y="626165"/>
            <a:ext cx="10962860" cy="5605670"/>
          </a:xfrm>
        </p:spPr>
        <p:txBody>
          <a:bodyPr>
            <a:normAutofit fontScale="90000"/>
          </a:bodyPr>
          <a:lstStyle/>
          <a:p>
            <a:b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  <a:t>Заседание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Комитета по борьбе с ВИЧ/СПИДом, 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туберкулезом и малярией</a:t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ky-KG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  <a:t>Группа реализации проекта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y-KG" sz="3600" b="1" dirty="0">
                <a:latin typeface="Arial" panose="020B0604020202020204" pitchFamily="34" charset="0"/>
                <a:cs typeface="Arial" panose="020B0604020202020204" pitchFamily="34" charset="0"/>
              </a:rPr>
              <a:t>ЦРЗиМТ при МЗ КР</a:t>
            </a:r>
            <a:br>
              <a:rPr lang="ky-KG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ky-KG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18 июля 2025 г.</a:t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ky-KG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743E0-0AAA-4903-8EF5-A062E91B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696" y="153549"/>
            <a:ext cx="10515600" cy="810549"/>
          </a:xfrm>
        </p:spPr>
        <p:txBody>
          <a:bodyPr>
            <a:normAutofit/>
          </a:bodyPr>
          <a:lstStyle/>
          <a:p>
            <a:r>
              <a:rPr lang="ru-RU" b="1" dirty="0"/>
              <a:t>Распределение гранта по получателям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84FB581-A25B-47F6-A0BD-2B3CB12EDF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845380"/>
              </p:ext>
            </p:extLst>
          </p:nvPr>
        </p:nvGraphicFramePr>
        <p:xfrm>
          <a:off x="329762" y="964098"/>
          <a:ext cx="11532475" cy="5762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09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D21DB7-1A7E-4DBE-9F1F-B96B9DC47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644" y="478220"/>
            <a:ext cx="9854032" cy="1059376"/>
          </a:xfrm>
        </p:spPr>
        <p:txBody>
          <a:bodyPr>
            <a:normAutofit fontScale="90000"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3100" b="1" dirty="0">
                <a:solidFill>
                  <a:schemeClr val="tx1"/>
                </a:solidFill>
              </a:rPr>
              <a:t>Бюджет </a:t>
            </a:r>
            <a:r>
              <a:rPr lang="ru-RU" sz="3100" b="1" dirty="0" err="1">
                <a:solidFill>
                  <a:schemeClr val="tx1"/>
                </a:solidFill>
              </a:rPr>
              <a:t>ЦРЗиМТ</a:t>
            </a:r>
            <a:r>
              <a:rPr lang="ru-RU" sz="3100" b="1" dirty="0">
                <a:solidFill>
                  <a:schemeClr val="tx1"/>
                </a:solidFill>
              </a:rPr>
              <a:t> на 2024-2025 </a:t>
            </a:r>
            <a:r>
              <a:rPr lang="ru-RU" sz="3100" b="1" dirty="0" err="1">
                <a:solidFill>
                  <a:schemeClr val="tx1"/>
                </a:solidFill>
              </a:rPr>
              <a:t>г.г</a:t>
            </a:r>
            <a:r>
              <a:rPr lang="ru-RU" sz="3100" b="1" dirty="0">
                <a:solidFill>
                  <a:schemeClr val="tx1"/>
                </a:solidFill>
              </a:rPr>
              <a:t>. </a:t>
            </a:r>
            <a:br>
              <a:rPr lang="en-US" sz="3100" b="1" dirty="0">
                <a:solidFill>
                  <a:schemeClr val="tx1"/>
                </a:solidFill>
              </a:rPr>
            </a:br>
            <a:br>
              <a:rPr lang="en-US" sz="3100" b="1" dirty="0">
                <a:solidFill>
                  <a:schemeClr val="tx1"/>
                </a:solidFill>
              </a:rPr>
            </a:br>
            <a:r>
              <a:rPr lang="ru-RU" sz="3100" b="1" dirty="0">
                <a:solidFill>
                  <a:schemeClr val="tx1"/>
                </a:solidFill>
              </a:rPr>
              <a:t>774 361,39 </a:t>
            </a:r>
            <a:r>
              <a:rPr lang="en-US" sz="3100" b="1" dirty="0">
                <a:solidFill>
                  <a:schemeClr val="tx1"/>
                </a:solidFill>
              </a:rPr>
              <a:t>USD</a:t>
            </a:r>
            <a:br>
              <a:rPr lang="ru-RU" b="1" dirty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endParaRPr lang="ru-RU" b="1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09D9526-AA31-4BF3-9B0F-C873A24B5C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92674"/>
              </p:ext>
            </p:extLst>
          </p:nvPr>
        </p:nvGraphicFramePr>
        <p:xfrm>
          <a:off x="1124607" y="1317793"/>
          <a:ext cx="10279117" cy="506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570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F23A8378-2CF0-4428-AB94-0842A4FCEB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579390"/>
              </p:ext>
            </p:extLst>
          </p:nvPr>
        </p:nvGraphicFramePr>
        <p:xfrm>
          <a:off x="0" y="99848"/>
          <a:ext cx="11319640" cy="675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241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C898EDC-65BD-4678-A7B9-0F50919858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07616"/>
              </p:ext>
            </p:extLst>
          </p:nvPr>
        </p:nvGraphicFramePr>
        <p:xfrm>
          <a:off x="178904" y="1053547"/>
          <a:ext cx="11671851" cy="56951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0623">
                  <a:extLst>
                    <a:ext uri="{9D8B030D-6E8A-4147-A177-3AD203B41FA5}">
                      <a16:colId xmlns:a16="http://schemas.microsoft.com/office/drawing/2014/main" val="3237912918"/>
                    </a:ext>
                  </a:extLst>
                </a:gridCol>
                <a:gridCol w="4022508">
                  <a:extLst>
                    <a:ext uri="{9D8B030D-6E8A-4147-A177-3AD203B41FA5}">
                      <a16:colId xmlns:a16="http://schemas.microsoft.com/office/drawing/2014/main" val="2996569380"/>
                    </a:ext>
                  </a:extLst>
                </a:gridCol>
                <a:gridCol w="4018720">
                  <a:extLst>
                    <a:ext uri="{9D8B030D-6E8A-4147-A177-3AD203B41FA5}">
                      <a16:colId xmlns:a16="http://schemas.microsoft.com/office/drawing/2014/main" val="2013503461"/>
                    </a:ext>
                  </a:extLst>
                </a:gridCol>
              </a:tblGrid>
              <a:tr h="9472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Категория расходов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2024-2026 гг.           </a:t>
                      </a:r>
                    </a:p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Сумма в KGS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     2024-2026 гг.   </a:t>
                      </a:r>
                    </a:p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  Сумма USD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4548870"/>
                  </a:ext>
                </a:extLst>
              </a:tr>
              <a:tr h="1088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>
                          <a:effectLst/>
                        </a:rPr>
                        <a:t>1.0 Человеческие ресурсы (</a:t>
                      </a:r>
                      <a:r>
                        <a:rPr lang="en-US" sz="2000" u="none" strike="noStrike" dirty="0">
                          <a:effectLst/>
                        </a:rPr>
                        <a:t>HR)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32 000 845,48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369 252,74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1429856"/>
                  </a:ext>
                </a:extLst>
              </a:tr>
              <a:tr h="11096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>
                          <a:effectLst/>
                        </a:rPr>
                        <a:t>11.0 Косвенные и накладные расходы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280 877,00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3 241,00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5536582"/>
                  </a:ext>
                </a:extLst>
              </a:tr>
              <a:tr h="1088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2.0 Расходы, связанные с поездкой (TRC)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-394 798,00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-4 555,51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9581884"/>
                  </a:ext>
                </a:extLst>
              </a:tr>
              <a:tr h="10882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>
                          <a:effectLst/>
                        </a:rPr>
                        <a:t>5.12 Медицинский кислород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3 811 840,42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43 984,23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77429459"/>
                  </a:ext>
                </a:extLst>
              </a:tr>
              <a:tr h="3734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ИТОГО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35 698 764,90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411 922,45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89417773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6FC981-7F8D-4D20-9258-BF4786820967}"/>
              </a:ext>
            </a:extLst>
          </p:cNvPr>
          <p:cNvSpPr/>
          <p:nvPr/>
        </p:nvSpPr>
        <p:spPr>
          <a:xfrm>
            <a:off x="2080592" y="214269"/>
            <a:ext cx="8030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28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ky-KG" sz="2800" b="1" dirty="0">
                <a:latin typeface="Arial" panose="020B0604020202020204" pitchFamily="34" charset="0"/>
                <a:cs typeface="Arial" panose="020B0604020202020204" pitchFamily="34" charset="0"/>
              </a:rPr>
              <a:t>Бюджет ГРП на период 2024-2026 гг.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54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B6470D03-228A-4A08-B538-A190F53EF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417428"/>
              </p:ext>
            </p:extLst>
          </p:nvPr>
        </p:nvGraphicFramePr>
        <p:xfrm>
          <a:off x="0" y="0"/>
          <a:ext cx="12192000" cy="7589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345">
                  <a:extLst>
                    <a:ext uri="{9D8B030D-6E8A-4147-A177-3AD203B41FA5}">
                      <a16:colId xmlns:a16="http://schemas.microsoft.com/office/drawing/2014/main" val="2797309743"/>
                    </a:ext>
                  </a:extLst>
                </a:gridCol>
                <a:gridCol w="7777655">
                  <a:extLst>
                    <a:ext uri="{9D8B030D-6E8A-4147-A177-3AD203B41FA5}">
                      <a16:colId xmlns:a16="http://schemas.microsoft.com/office/drawing/2014/main" val="4042697476"/>
                    </a:ext>
                  </a:extLst>
                </a:gridCol>
              </a:tblGrid>
              <a:tr h="486843">
                <a:tc>
                  <a:txBody>
                    <a:bodyPr/>
                    <a:lstStyle/>
                    <a:p>
                      <a:pPr algn="ctr"/>
                      <a:r>
                        <a:rPr lang="ky-KG" sz="2400" dirty="0">
                          <a:solidFill>
                            <a:schemeClr val="tx1"/>
                          </a:solidFill>
                        </a:rPr>
                        <a:t>Категории расходов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2400" dirty="0">
                          <a:solidFill>
                            <a:schemeClr val="tx1"/>
                          </a:solidFill>
                        </a:rPr>
                        <a:t>Содержание категорий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972322"/>
                  </a:ext>
                </a:extLst>
              </a:tr>
              <a:tr h="12363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>
                          <a:effectLst/>
                        </a:rPr>
                        <a:t>1.0 Человеческие ресурсы (</a:t>
                      </a:r>
                      <a:r>
                        <a:rPr lang="en-US" sz="2000" u="none" strike="noStrike" dirty="0">
                          <a:effectLst/>
                        </a:rPr>
                        <a:t>HR)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y-KG" sz="2000" dirty="0"/>
                        <a:t>Заработные платы сотрудников ГРП</a:t>
                      </a:r>
                    </a:p>
                    <a:p>
                      <a:r>
                        <a:rPr lang="ky-KG" sz="2000" dirty="0"/>
                        <a:t>-Полная занятость</a:t>
                      </a:r>
                    </a:p>
                    <a:p>
                      <a:r>
                        <a:rPr lang="ky-KG" sz="2000" dirty="0"/>
                        <a:t>-Частичная занятость сотрудников ЦРЗиМТ</a:t>
                      </a: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558793"/>
                  </a:ext>
                </a:extLst>
              </a:tr>
              <a:tr h="1433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>
                          <a:effectLst/>
                        </a:rPr>
                        <a:t>11.0 Косвенные и накладные расходы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y-KG" sz="2000" dirty="0"/>
                        <a:t>-Канцелярские товары </a:t>
                      </a:r>
                    </a:p>
                    <a:p>
                      <a:r>
                        <a:rPr lang="ky-KG" sz="2000" dirty="0"/>
                        <a:t>-Вода</a:t>
                      </a:r>
                    </a:p>
                    <a:p>
                      <a:r>
                        <a:rPr lang="ky-KG" sz="2000" dirty="0"/>
                        <a:t>-Мыломоющие средства</a:t>
                      </a:r>
                    </a:p>
                    <a:p>
                      <a:r>
                        <a:rPr lang="ky-KG" sz="2000" dirty="0"/>
                        <a:t>-Другие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91907"/>
                  </a:ext>
                </a:extLst>
              </a:tr>
              <a:tr h="391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2.0 Расходы, связанные с поездкой (TRC)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  <a:p>
                      <a:pPr algn="l" rtl="0" fontAlgn="ctr"/>
                      <a:endParaRPr lang="ru-RU" sz="2000" u="none" strike="noStrike" dirty="0">
                        <a:effectLst/>
                      </a:endParaRPr>
                    </a:p>
                    <a:p>
                      <a:pPr algn="l" rtl="0" fontAlgn="ctr"/>
                      <a:r>
                        <a:rPr lang="ru-RU" sz="2000" u="none" strike="noStrike" dirty="0">
                          <a:effectLst/>
                        </a:rPr>
                        <a:t>5.12 Медицинский кислород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88900">
                        <a:buFontTx/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-Рабочие встречи (4 встречи с целью обсуждения 4      Клинических руководств в 2024 и 2025)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-2 круглых стола для обсуждения КР  в  2024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-Заработные платы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Специалист/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</a:rPr>
                        <a:t>Фокал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 поинт по закупке и установке кислородной станции  (60%)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Внешний эксперт по закупке и установке кислородной станции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Выплаты в Социальный фонд 17,25%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err="1">
                          <a:solidFill>
                            <a:schemeClr val="tx1"/>
                          </a:solidFill>
                        </a:rPr>
                        <a:t>МиО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 визиты - Специалист/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</a:rPr>
                        <a:t>Фокал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 поинт и Внешний эксперт по закупке и установке кислородной станции (9 визитов в год, 2 человека по 3 дня)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443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5189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304</Words>
  <Application>Microsoft Office PowerPoint</Application>
  <PresentationFormat>Широкоэкранный</PresentationFormat>
  <Paragraphs>68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    Заседание Комитета по борьбе с ВИЧ/СПИДом,  туберкулезом и малярией   Группа реализации проекта ЦРЗиМТ при МЗ КР  18 июля 2025 г.  </vt:lpstr>
      <vt:lpstr>Распределение гранта по получателям</vt:lpstr>
      <vt:lpstr>Бюджет ЦРЗиМТ на 2024-2025 г.г.   774 361,39 USD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СКК  Группа реализации проекта «Эффективный контроль ВИЧ, ТБ» ЦРЗиМТ при МЗ КР  18.07.2025</dc:title>
  <dc:creator>Altynai Mambetova</dc:creator>
  <cp:lastModifiedBy>Altynai Mambetova</cp:lastModifiedBy>
  <cp:revision>9</cp:revision>
  <dcterms:created xsi:type="dcterms:W3CDTF">2025-07-17T08:33:44Z</dcterms:created>
  <dcterms:modified xsi:type="dcterms:W3CDTF">2025-07-18T05:20:35Z</dcterms:modified>
</cp:coreProperties>
</file>