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704513" cy="601662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684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stam.madaliev@gmail.com" userId="7ee9b6401432534a" providerId="LiveId" clId="{60ACAEBF-B7C4-4EBF-82E5-5672DEB7A971}"/>
    <pc:docChg chg="modSld">
      <pc:chgData name="rustam.madaliev@gmail.com" userId="7ee9b6401432534a" providerId="LiveId" clId="{60ACAEBF-B7C4-4EBF-82E5-5672DEB7A971}" dt="2025-07-07T09:40:40.710" v="55" actId="20577"/>
      <pc:docMkLst>
        <pc:docMk/>
      </pc:docMkLst>
      <pc:sldChg chg="modSp mod">
        <pc:chgData name="rustam.madaliev@gmail.com" userId="7ee9b6401432534a" providerId="LiveId" clId="{60ACAEBF-B7C4-4EBF-82E5-5672DEB7A971}" dt="2025-07-07T09:40:40.710" v="55" actId="20577"/>
        <pc:sldMkLst>
          <pc:docMk/>
          <pc:sldMk cId="0" sldId="256"/>
        </pc:sldMkLst>
        <pc:spChg chg="mod">
          <ac:chgData name="rustam.madaliev@gmail.com" userId="7ee9b6401432534a" providerId="LiveId" clId="{60ACAEBF-B7C4-4EBF-82E5-5672DEB7A971}" dt="2025-07-03T11:23:13.734" v="2" actId="122"/>
          <ac:spMkLst>
            <pc:docMk/>
            <pc:sldMk cId="0" sldId="256"/>
            <ac:spMk id="14" creationId="{00000000-0000-0000-0000-000000000000}"/>
          </ac:spMkLst>
        </pc:spChg>
        <pc:spChg chg="mod">
          <ac:chgData name="rustam.madaliev@gmail.com" userId="7ee9b6401432534a" providerId="LiveId" clId="{60ACAEBF-B7C4-4EBF-82E5-5672DEB7A971}" dt="2025-07-03T11:23:16.900" v="3" actId="122"/>
          <ac:spMkLst>
            <pc:docMk/>
            <pc:sldMk cId="0" sldId="256"/>
            <ac:spMk id="15" creationId="{00000000-0000-0000-0000-000000000000}"/>
          </ac:spMkLst>
        </pc:spChg>
        <pc:spChg chg="mod">
          <ac:chgData name="rustam.madaliev@gmail.com" userId="7ee9b6401432534a" providerId="LiveId" clId="{60ACAEBF-B7C4-4EBF-82E5-5672DEB7A971}" dt="2025-07-07T09:40:40.710" v="55" actId="20577"/>
          <ac:spMkLst>
            <pc:docMk/>
            <pc:sldMk cId="0" sldId="256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-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960" y="293040"/>
            <a:ext cx="9633240" cy="12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60" y="1719360"/>
            <a:ext cx="9633240" cy="426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960" y="293040"/>
            <a:ext cx="9633240" cy="12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960" y="1719360"/>
            <a:ext cx="9633240" cy="426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ster-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960" y="293040"/>
            <a:ext cx="9633240" cy="12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960" y="1719360"/>
            <a:ext cx="9633240" cy="426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ster-page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960" y="293040"/>
            <a:ext cx="9633240" cy="122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960" y="1719360"/>
            <a:ext cx="9633240" cy="4261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69.png"/><Relationship Id="rId4" Type="http://schemas.openxmlformats.org/officeDocument/2006/relationships/image" Target="../media/image86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69.png"/><Relationship Id="rId4" Type="http://schemas.openxmlformats.org/officeDocument/2006/relationships/image" Target="../media/image92.png"/><Relationship Id="rId9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2.png"/><Relationship Id="rId7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png"/><Relationship Id="rId5" Type="http://schemas.openxmlformats.org/officeDocument/2006/relationships/image" Target="../media/image97.png"/><Relationship Id="rId4" Type="http://schemas.openxmlformats.org/officeDocument/2006/relationships/image" Target="../media/image79.png"/><Relationship Id="rId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3.png"/><Relationship Id="rId3" Type="http://schemas.openxmlformats.org/officeDocument/2006/relationships/image" Target="../media/image2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2.png"/><Relationship Id="rId2" Type="http://schemas.openxmlformats.org/officeDocument/2006/relationships/image" Target="../media/image1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3.png"/><Relationship Id="rId10" Type="http://schemas.openxmlformats.org/officeDocument/2006/relationships/image" Target="../media/image106.png"/><Relationship Id="rId4" Type="http://schemas.openxmlformats.org/officeDocument/2006/relationships/image" Target="../media/image56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.png"/><Relationship Id="rId7" Type="http://schemas.openxmlformats.org/officeDocument/2006/relationships/image" Target="../media/image1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5" Type="http://schemas.openxmlformats.org/officeDocument/2006/relationships/image" Target="../media/image114.png"/><Relationship Id="rId4" Type="http://schemas.openxmlformats.org/officeDocument/2006/relationships/image" Target="../media/image56.png"/><Relationship Id="rId9" Type="http://schemas.openxmlformats.org/officeDocument/2006/relationships/image" Target="../media/image9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1.png"/><Relationship Id="rId11" Type="http://schemas.openxmlformats.org/officeDocument/2006/relationships/image" Target="../media/image85.png"/><Relationship Id="rId5" Type="http://schemas.openxmlformats.org/officeDocument/2006/relationships/image" Target="../media/image120.png"/><Relationship Id="rId10" Type="http://schemas.openxmlformats.org/officeDocument/2006/relationships/image" Target="../media/image29.png"/><Relationship Id="rId4" Type="http://schemas.openxmlformats.org/officeDocument/2006/relationships/image" Target="../media/image119.png"/><Relationship Id="rId9" Type="http://schemas.openxmlformats.org/officeDocument/2006/relationships/image" Target="../media/image1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8.png"/><Relationship Id="rId11" Type="http://schemas.openxmlformats.org/officeDocument/2006/relationships/image" Target="../media/image13.png"/><Relationship Id="rId5" Type="http://schemas.openxmlformats.org/officeDocument/2006/relationships/image" Target="../media/image127.png"/><Relationship Id="rId10" Type="http://schemas.openxmlformats.org/officeDocument/2006/relationships/image" Target="../media/image103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3.png"/><Relationship Id="rId7" Type="http://schemas.openxmlformats.org/officeDocument/2006/relationships/image" Target="../media/image136.png"/><Relationship Id="rId12" Type="http://schemas.openxmlformats.org/officeDocument/2006/relationships/image" Target="../media/image1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79.png"/><Relationship Id="rId9" Type="http://schemas.openxmlformats.org/officeDocument/2006/relationships/image" Target="../media/image1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8.png"/><Relationship Id="rId3" Type="http://schemas.openxmlformats.org/officeDocument/2006/relationships/image" Target="../media/image78.png"/><Relationship Id="rId7" Type="http://schemas.openxmlformats.org/officeDocument/2006/relationships/image" Target="../media/image105.png"/><Relationship Id="rId12" Type="http://schemas.openxmlformats.org/officeDocument/2006/relationships/image" Target="../media/image14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4.png"/><Relationship Id="rId11" Type="http://schemas.openxmlformats.org/officeDocument/2006/relationships/image" Target="../media/image108.png"/><Relationship Id="rId5" Type="http://schemas.openxmlformats.org/officeDocument/2006/relationships/image" Target="../media/image13.png"/><Relationship Id="rId10" Type="http://schemas.openxmlformats.org/officeDocument/2006/relationships/image" Target="../media/image143.png"/><Relationship Id="rId4" Type="http://schemas.openxmlformats.org/officeDocument/2006/relationships/image" Target="../media/image141.png"/><Relationship Id="rId9" Type="http://schemas.openxmlformats.org/officeDocument/2006/relationships/image" Target="../media/image142.png"/><Relationship Id="rId14" Type="http://schemas.openxmlformats.org/officeDocument/2006/relationships/image" Target="../media/image1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.png"/><Relationship Id="rId7" Type="http://schemas.openxmlformats.org/officeDocument/2006/relationships/image" Target="../media/image1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2.png"/><Relationship Id="rId7" Type="http://schemas.openxmlformats.org/officeDocument/2006/relationships/image" Target="../media/image52.png"/><Relationship Id="rId12" Type="http://schemas.openxmlformats.org/officeDocument/2006/relationships/image" Target="../media/image4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67.png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/>
          <p:cNvSpPr/>
          <p:nvPr/>
        </p:nvSpPr>
        <p:spPr>
          <a:xfrm>
            <a:off x="0" y="0"/>
            <a:ext cx="10704600" cy="6017040"/>
          </a:xfrm>
          <a:custGeom>
            <a:avLst/>
            <a:gdLst/>
            <a:ahLst/>
            <a:cxnLst/>
            <a:rect l="0" t="0" r="r" b="b"/>
            <a:pathLst>
              <a:path w="29735" h="16714">
                <a:moveTo>
                  <a:pt x="0" y="0"/>
                </a:moveTo>
                <a:lnTo>
                  <a:pt x="29735" y="0"/>
                </a:lnTo>
                <a:lnTo>
                  <a:pt x="29735" y="16714"/>
                </a:lnTo>
                <a:lnTo>
                  <a:pt x="0" y="16714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4"/>
          <a:stretch/>
        </p:blipFill>
        <p:spPr>
          <a:xfrm>
            <a:off x="4763160" y="1287000"/>
            <a:ext cx="501120" cy="501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/>
          <a:stretch/>
        </p:blipFill>
        <p:spPr>
          <a:xfrm>
            <a:off x="5557320" y="1287000"/>
            <a:ext cx="375840" cy="50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398200" y="1256040"/>
            <a:ext cx="501120" cy="5839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39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</a:t>
            </a:r>
            <a:endParaRPr lang="en-US" sz="39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62383" y="2084760"/>
            <a:ext cx="6965433" cy="486287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Функциональный</a:t>
            </a:r>
            <a:r>
              <a:rPr lang="en-US" sz="3160" b="1" u="none" strike="noStrike" dirty="0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r>
              <a:rPr lang="en-US" sz="3160" b="1" u="none" strike="noStrike" dirty="0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деятельности</a:t>
            </a:r>
            <a:endParaRPr lang="en-US" sz="316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2227" y="2585880"/>
            <a:ext cx="5586465" cy="486287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</a:t>
            </a:r>
            <a:r>
              <a:rPr lang="en-US" sz="3160" b="1" u="none" strike="noStrike" dirty="0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</a:t>
            </a:r>
            <a:r>
              <a:rPr lang="en-US" sz="3160" b="1" u="none" strike="noStrike" dirty="0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ВИЧ и ТБ </a:t>
            </a:r>
            <a:r>
              <a:rPr lang="en-US" sz="3160" b="1" u="none" strike="noStrike" dirty="0" err="1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</a:t>
            </a:r>
            <a:r>
              <a:rPr lang="en-US" sz="3160" b="1" u="none" strike="noStrike" dirty="0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КСОЗ</a:t>
            </a:r>
            <a:endParaRPr lang="en-US" sz="316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Полилиния: фигура 15"/>
          <p:cNvSpPr/>
          <p:nvPr/>
        </p:nvSpPr>
        <p:spPr>
          <a:xfrm>
            <a:off x="4947120" y="3868920"/>
            <a:ext cx="802440" cy="33840"/>
          </a:xfrm>
          <a:custGeom>
            <a:avLst/>
            <a:gdLst/>
            <a:ahLst/>
            <a:cxnLst/>
            <a:rect l="0" t="0" r="r" b="b"/>
            <a:pathLst>
              <a:path w="2229" h="94">
                <a:moveTo>
                  <a:pt x="0" y="0"/>
                </a:moveTo>
                <a:lnTo>
                  <a:pt x="2229" y="0"/>
                </a:lnTo>
                <a:lnTo>
                  <a:pt x="2229" y="94"/>
                </a:lnTo>
                <a:lnTo>
                  <a:pt x="0" y="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" name="Рисунок 16"/>
          <p:cNvPicPr/>
          <p:nvPr/>
        </p:nvPicPr>
        <p:blipFill>
          <a:blip r:embed="rId6"/>
          <a:stretch/>
        </p:blipFill>
        <p:spPr>
          <a:xfrm>
            <a:off x="4596120" y="455436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110972" y="3281760"/>
            <a:ext cx="6499215" cy="972574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r>
              <a:rPr lang="en-US" sz="1580" b="0" u="none" strike="noStrike" dirty="0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нормативных</a:t>
            </a:r>
            <a:r>
              <a:rPr lang="en-US" sz="1580" b="0" u="none" strike="noStrike" dirty="0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документов</a:t>
            </a:r>
            <a:r>
              <a:rPr lang="en-US" sz="1580" b="0" u="none" strike="noStrike" dirty="0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и </a:t>
            </a:r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рекомендации</a:t>
            </a:r>
            <a:r>
              <a:rPr lang="en-US" sz="1580" b="0" u="none" strike="noStrike" dirty="0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по</a:t>
            </a:r>
            <a:r>
              <a:rPr lang="en-US" sz="1580" b="0" u="none" strike="noStrike" dirty="0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580" b="0" u="none" strike="noStrike" dirty="0" err="1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совершенствованию</a:t>
            </a:r>
            <a:endParaRPr lang="ru-RU" sz="1580" b="0" u="none" strike="noStrike" dirty="0">
              <a:solidFill>
                <a:srgbClr val="BFDBFE"/>
              </a:solidFill>
              <a:effectLst/>
              <a:uFillTx/>
              <a:latin typeface="DejaVuSans"/>
              <a:ea typeface="DejaVuSans"/>
            </a:endParaRPr>
          </a:p>
          <a:p>
            <a:pPr algn="ctr"/>
            <a:endParaRPr lang="ru-RU" sz="1580" dirty="0">
              <a:solidFill>
                <a:srgbClr val="BFDBFE"/>
              </a:solidFill>
              <a:latin typeface="DejaVuSans"/>
            </a:endParaRPr>
          </a:p>
          <a:p>
            <a:pPr algn="ctr"/>
            <a:endParaRPr lang="ru-RU" sz="1580" b="0" u="none" strike="noStrike" dirty="0">
              <a:solidFill>
                <a:srgbClr val="BFDBFE"/>
              </a:solidFill>
              <a:effectLst/>
              <a:uFillTx/>
              <a:latin typeface="DejaVuSans"/>
            </a:endParaRPr>
          </a:p>
          <a:p>
            <a:pPr algn="ctr"/>
            <a:r>
              <a:rPr lang="ru-RU" sz="1580" dirty="0">
                <a:solidFill>
                  <a:srgbClr val="BFDBFE"/>
                </a:solidFill>
                <a:latin typeface="DejaVuSans"/>
              </a:rPr>
              <a:t>Эксперты: </a:t>
            </a:r>
            <a:r>
              <a:rPr lang="ru-RU" sz="1580" dirty="0" err="1">
                <a:solidFill>
                  <a:srgbClr val="BFDBFE"/>
                </a:solidFill>
                <a:latin typeface="DejaVuSans"/>
              </a:rPr>
              <a:t>Аязбек</a:t>
            </a:r>
            <a:r>
              <a:rPr lang="ru-RU" sz="1580" dirty="0">
                <a:solidFill>
                  <a:srgbClr val="BFDBFE"/>
                </a:solidFill>
                <a:latin typeface="DejaVuSans"/>
              </a:rPr>
              <a:t> </a:t>
            </a:r>
            <a:r>
              <a:rPr lang="ru-RU" sz="1580" dirty="0" err="1">
                <a:solidFill>
                  <a:srgbClr val="BFDBFE"/>
                </a:solidFill>
                <a:latin typeface="DejaVuSans"/>
              </a:rPr>
              <a:t>Джаркынбаев</a:t>
            </a:r>
            <a:r>
              <a:rPr lang="ru-RU" sz="1580" dirty="0">
                <a:solidFill>
                  <a:srgbClr val="BFDBFE"/>
                </a:solidFill>
                <a:latin typeface="DejaVuSans"/>
              </a:rPr>
              <a:t> и Рустам </a:t>
            </a:r>
            <a:r>
              <a:rPr lang="ru-RU" sz="1580" dirty="0" err="1">
                <a:solidFill>
                  <a:srgbClr val="BFDBFE"/>
                </a:solidFill>
                <a:latin typeface="DejaVuSans"/>
              </a:rPr>
              <a:t>Мадалиев</a:t>
            </a:r>
            <a:endParaRPr lang="en-US" sz="1580" b="0" u="none" strike="noStrike" dirty="0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2480" y="4524480"/>
            <a:ext cx="12931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3 июля 2025 г.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олилиния: фигура 437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39" name="Рисунок 438"/>
          <p:cNvPicPr/>
          <p:nvPr/>
        </p:nvPicPr>
        <p:blipFill>
          <a:blip r:embed="rId2"/>
          <a:stretch/>
        </p:blipFill>
        <p:spPr>
          <a:xfrm>
            <a:off x="0" y="0"/>
            <a:ext cx="10696320" cy="720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0" name="Рисунок 439"/>
          <p:cNvPicPr/>
          <p:nvPr/>
        </p:nvPicPr>
        <p:blipFill>
          <a:blip r:embed="rId3"/>
          <a:stretch/>
        </p:blipFill>
        <p:spPr>
          <a:xfrm>
            <a:off x="0" y="0"/>
            <a:ext cx="10696320" cy="720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1" name="Полилиния: фигура 440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2" name="Рисунок 441"/>
          <p:cNvPicPr/>
          <p:nvPr/>
        </p:nvPicPr>
        <p:blipFill>
          <a:blip r:embed="rId4"/>
          <a:stretch/>
        </p:blipFill>
        <p:spPr>
          <a:xfrm>
            <a:off x="401040" y="409320"/>
            <a:ext cx="22536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3" name="TextBox 442"/>
          <p:cNvSpPr txBox="1"/>
          <p:nvPr/>
        </p:nvSpPr>
        <p:spPr>
          <a:xfrm>
            <a:off x="760320" y="389520"/>
            <a:ext cx="827460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Соответствие требованиям Глобального фонда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401040" y="1073160"/>
            <a:ext cx="98488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 показал частичное соответствие локальных актов Комитета КСОЗ требованиям Глобального фонда, с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5" name="Рисунок 444"/>
          <p:cNvPicPr/>
          <p:nvPr/>
        </p:nvPicPr>
        <p:blipFill>
          <a:blip r:embed="rId5"/>
          <a:stretch/>
        </p:blipFill>
        <p:spPr>
          <a:xfrm>
            <a:off x="401040" y="1721520"/>
            <a:ext cx="7520760" cy="1671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6" name="Полилиния: фигура 445"/>
          <p:cNvSpPr/>
          <p:nvPr/>
        </p:nvSpPr>
        <p:spPr>
          <a:xfrm>
            <a:off x="417600" y="3927600"/>
            <a:ext cx="4863960" cy="1103400"/>
          </a:xfrm>
          <a:custGeom>
            <a:avLst/>
            <a:gdLst/>
            <a:ahLst/>
            <a:cxnLst/>
            <a:rect l="0" t="0" r="r" b="b"/>
            <a:pathLst>
              <a:path w="13511" h="3065">
                <a:moveTo>
                  <a:pt x="0" y="2879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5" y="137"/>
                  <a:pt x="7" y="126"/>
                  <a:pt x="11" y="114"/>
                </a:cubicBezTo>
                <a:cubicBezTo>
                  <a:pt x="14" y="103"/>
                  <a:pt x="19" y="92"/>
                  <a:pt x="24" y="82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5"/>
                  <a:pt x="54" y="38"/>
                  <a:pt x="62" y="31"/>
                </a:cubicBezTo>
                <a:cubicBezTo>
                  <a:pt x="70" y="24"/>
                  <a:pt x="78" y="18"/>
                  <a:pt x="86" y="14"/>
                </a:cubicBezTo>
                <a:cubicBezTo>
                  <a:pt x="95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13325" y="0"/>
                </a:lnTo>
                <a:cubicBezTo>
                  <a:pt x="13338" y="0"/>
                  <a:pt x="13350" y="1"/>
                  <a:pt x="13362" y="3"/>
                </a:cubicBezTo>
                <a:cubicBezTo>
                  <a:pt x="13374" y="6"/>
                  <a:pt x="13385" y="9"/>
                  <a:pt x="13397" y="14"/>
                </a:cubicBezTo>
                <a:cubicBezTo>
                  <a:pt x="13408" y="18"/>
                  <a:pt x="13418" y="24"/>
                  <a:pt x="13429" y="31"/>
                </a:cubicBezTo>
                <a:cubicBezTo>
                  <a:pt x="13439" y="38"/>
                  <a:pt x="13448" y="45"/>
                  <a:pt x="13457" y="54"/>
                </a:cubicBezTo>
                <a:cubicBezTo>
                  <a:pt x="13465" y="63"/>
                  <a:pt x="13473" y="72"/>
                  <a:pt x="13480" y="82"/>
                </a:cubicBezTo>
                <a:cubicBezTo>
                  <a:pt x="13487" y="92"/>
                  <a:pt x="13492" y="103"/>
                  <a:pt x="13497" y="114"/>
                </a:cubicBezTo>
                <a:cubicBezTo>
                  <a:pt x="13502" y="126"/>
                  <a:pt x="13505" y="137"/>
                  <a:pt x="13508" y="149"/>
                </a:cubicBezTo>
                <a:cubicBezTo>
                  <a:pt x="13510" y="161"/>
                  <a:pt x="13511" y="173"/>
                  <a:pt x="13511" y="185"/>
                </a:cubicBezTo>
                <a:lnTo>
                  <a:pt x="13511" y="2879"/>
                </a:lnTo>
                <a:cubicBezTo>
                  <a:pt x="13511" y="2891"/>
                  <a:pt x="13510" y="2903"/>
                  <a:pt x="13508" y="2915"/>
                </a:cubicBezTo>
                <a:cubicBezTo>
                  <a:pt x="13505" y="2927"/>
                  <a:pt x="13502" y="2939"/>
                  <a:pt x="13497" y="2950"/>
                </a:cubicBezTo>
                <a:cubicBezTo>
                  <a:pt x="13492" y="2961"/>
                  <a:pt x="13487" y="2972"/>
                  <a:pt x="13480" y="2982"/>
                </a:cubicBezTo>
                <a:cubicBezTo>
                  <a:pt x="13473" y="2992"/>
                  <a:pt x="13465" y="3002"/>
                  <a:pt x="13457" y="3010"/>
                </a:cubicBezTo>
                <a:cubicBezTo>
                  <a:pt x="13448" y="3019"/>
                  <a:pt x="13439" y="3027"/>
                  <a:pt x="13429" y="3033"/>
                </a:cubicBezTo>
                <a:cubicBezTo>
                  <a:pt x="13418" y="3040"/>
                  <a:pt x="13408" y="3046"/>
                  <a:pt x="13397" y="3051"/>
                </a:cubicBezTo>
                <a:cubicBezTo>
                  <a:pt x="13385" y="3055"/>
                  <a:pt x="13374" y="3059"/>
                  <a:pt x="13362" y="3061"/>
                </a:cubicBezTo>
                <a:cubicBezTo>
                  <a:pt x="13350" y="3064"/>
                  <a:pt x="13338" y="3065"/>
                  <a:pt x="13325" y="3065"/>
                </a:cubicBezTo>
                <a:lnTo>
                  <a:pt x="139" y="3065"/>
                </a:lnTo>
                <a:cubicBezTo>
                  <a:pt x="130" y="3065"/>
                  <a:pt x="121" y="3064"/>
                  <a:pt x="112" y="3061"/>
                </a:cubicBezTo>
                <a:cubicBezTo>
                  <a:pt x="103" y="3059"/>
                  <a:pt x="95" y="3055"/>
                  <a:pt x="86" y="3051"/>
                </a:cubicBezTo>
                <a:cubicBezTo>
                  <a:pt x="78" y="3046"/>
                  <a:pt x="70" y="3040"/>
                  <a:pt x="62" y="3033"/>
                </a:cubicBezTo>
                <a:cubicBezTo>
                  <a:pt x="54" y="3027"/>
                  <a:pt x="47" y="3019"/>
                  <a:pt x="41" y="3010"/>
                </a:cubicBezTo>
                <a:cubicBezTo>
                  <a:pt x="34" y="3002"/>
                  <a:pt x="29" y="2992"/>
                  <a:pt x="24" y="2982"/>
                </a:cubicBezTo>
                <a:cubicBezTo>
                  <a:pt x="19" y="2972"/>
                  <a:pt x="14" y="2961"/>
                  <a:pt x="11" y="2950"/>
                </a:cubicBezTo>
                <a:cubicBezTo>
                  <a:pt x="7" y="2939"/>
                  <a:pt x="5" y="2927"/>
                  <a:pt x="3" y="2915"/>
                </a:cubicBezTo>
                <a:cubicBezTo>
                  <a:pt x="1" y="2903"/>
                  <a:pt x="0" y="2891"/>
                  <a:pt x="0" y="2879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47" name="Полилиния: фигура 446"/>
          <p:cNvSpPr/>
          <p:nvPr/>
        </p:nvSpPr>
        <p:spPr>
          <a:xfrm>
            <a:off x="401040" y="3927600"/>
            <a:ext cx="66960" cy="1103400"/>
          </a:xfrm>
          <a:custGeom>
            <a:avLst/>
            <a:gdLst/>
            <a:ahLst/>
            <a:cxnLst/>
            <a:rect l="0" t="0" r="r" b="b"/>
            <a:pathLst>
              <a:path w="186" h="3065">
                <a:moveTo>
                  <a:pt x="0" y="0"/>
                </a:moveTo>
                <a:lnTo>
                  <a:pt x="186" y="0"/>
                </a:lnTo>
                <a:lnTo>
                  <a:pt x="186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F8717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48" name="Рисунок 447"/>
          <p:cNvPicPr/>
          <p:nvPr/>
        </p:nvPicPr>
        <p:blipFill>
          <a:blip r:embed="rId6"/>
          <a:stretch/>
        </p:blipFill>
        <p:spPr>
          <a:xfrm>
            <a:off x="568080" y="4103280"/>
            <a:ext cx="15012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9" name="TextBox 448"/>
          <p:cNvSpPr txBox="1"/>
          <p:nvPr/>
        </p:nvSpPr>
        <p:spPr>
          <a:xfrm>
            <a:off x="401040" y="1307160"/>
            <a:ext cx="42555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выявленными пробелами в ключевых областях: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TextBox 449"/>
          <p:cNvSpPr txBox="1"/>
          <p:nvPr/>
        </p:nvSpPr>
        <p:spPr>
          <a:xfrm>
            <a:off x="785520" y="4088880"/>
            <a:ext cx="16444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Политика по этике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1" name="TextBox 450"/>
          <p:cNvSpPr txBox="1"/>
          <p:nvPr/>
        </p:nvSpPr>
        <p:spPr>
          <a:xfrm>
            <a:off x="568080" y="4313160"/>
            <a:ext cx="4155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Требуется актуализация Кодекса этики и восстановление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2" name="Полилиния: фигура 451"/>
          <p:cNvSpPr/>
          <p:nvPr/>
        </p:nvSpPr>
        <p:spPr>
          <a:xfrm>
            <a:off x="5431680" y="3927600"/>
            <a:ext cx="4863960" cy="1103400"/>
          </a:xfrm>
          <a:custGeom>
            <a:avLst/>
            <a:gdLst/>
            <a:ahLst/>
            <a:cxnLst/>
            <a:rect l="0" t="0" r="r" b="b"/>
            <a:pathLst>
              <a:path w="13511" h="3065">
                <a:moveTo>
                  <a:pt x="0" y="2879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4" y="137"/>
                  <a:pt x="7" y="126"/>
                  <a:pt x="11" y="114"/>
                </a:cubicBezTo>
                <a:cubicBezTo>
                  <a:pt x="14" y="103"/>
                  <a:pt x="18" y="92"/>
                  <a:pt x="23" y="82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5"/>
                  <a:pt x="54" y="38"/>
                  <a:pt x="62" y="31"/>
                </a:cubicBezTo>
                <a:cubicBezTo>
                  <a:pt x="69" y="24"/>
                  <a:pt x="78" y="18"/>
                  <a:pt x="86" y="14"/>
                </a:cubicBezTo>
                <a:cubicBezTo>
                  <a:pt x="94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13325" y="0"/>
                </a:lnTo>
                <a:cubicBezTo>
                  <a:pt x="13337" y="0"/>
                  <a:pt x="13350" y="1"/>
                  <a:pt x="13362" y="3"/>
                </a:cubicBezTo>
                <a:cubicBezTo>
                  <a:pt x="13373" y="6"/>
                  <a:pt x="13385" y="9"/>
                  <a:pt x="13396" y="14"/>
                </a:cubicBezTo>
                <a:cubicBezTo>
                  <a:pt x="13408" y="18"/>
                  <a:pt x="13418" y="24"/>
                  <a:pt x="13428" y="31"/>
                </a:cubicBezTo>
                <a:cubicBezTo>
                  <a:pt x="13439" y="38"/>
                  <a:pt x="13448" y="45"/>
                  <a:pt x="13457" y="54"/>
                </a:cubicBezTo>
                <a:cubicBezTo>
                  <a:pt x="13465" y="63"/>
                  <a:pt x="13473" y="72"/>
                  <a:pt x="13480" y="82"/>
                </a:cubicBezTo>
                <a:cubicBezTo>
                  <a:pt x="13486" y="92"/>
                  <a:pt x="13492" y="103"/>
                  <a:pt x="13497" y="114"/>
                </a:cubicBezTo>
                <a:cubicBezTo>
                  <a:pt x="13502" y="126"/>
                  <a:pt x="13505" y="137"/>
                  <a:pt x="13507" y="149"/>
                </a:cubicBezTo>
                <a:cubicBezTo>
                  <a:pt x="13510" y="161"/>
                  <a:pt x="13511" y="173"/>
                  <a:pt x="13511" y="185"/>
                </a:cubicBezTo>
                <a:lnTo>
                  <a:pt x="13511" y="2879"/>
                </a:lnTo>
                <a:cubicBezTo>
                  <a:pt x="13511" y="2891"/>
                  <a:pt x="13510" y="2903"/>
                  <a:pt x="13507" y="2915"/>
                </a:cubicBezTo>
                <a:cubicBezTo>
                  <a:pt x="13505" y="2927"/>
                  <a:pt x="13502" y="2939"/>
                  <a:pt x="13497" y="2950"/>
                </a:cubicBezTo>
                <a:cubicBezTo>
                  <a:pt x="13492" y="2961"/>
                  <a:pt x="13486" y="2972"/>
                  <a:pt x="13480" y="2982"/>
                </a:cubicBezTo>
                <a:cubicBezTo>
                  <a:pt x="13473" y="2992"/>
                  <a:pt x="13465" y="3002"/>
                  <a:pt x="13457" y="3010"/>
                </a:cubicBezTo>
                <a:cubicBezTo>
                  <a:pt x="13448" y="3019"/>
                  <a:pt x="13439" y="3027"/>
                  <a:pt x="13428" y="3033"/>
                </a:cubicBezTo>
                <a:cubicBezTo>
                  <a:pt x="13418" y="3040"/>
                  <a:pt x="13408" y="3046"/>
                  <a:pt x="13396" y="3051"/>
                </a:cubicBezTo>
                <a:cubicBezTo>
                  <a:pt x="13385" y="3055"/>
                  <a:pt x="13373" y="3059"/>
                  <a:pt x="13362" y="3061"/>
                </a:cubicBezTo>
                <a:cubicBezTo>
                  <a:pt x="13350" y="3064"/>
                  <a:pt x="13337" y="3065"/>
                  <a:pt x="13325" y="3065"/>
                </a:cubicBezTo>
                <a:lnTo>
                  <a:pt x="139" y="3065"/>
                </a:lnTo>
                <a:cubicBezTo>
                  <a:pt x="130" y="3065"/>
                  <a:pt x="121" y="3064"/>
                  <a:pt x="112" y="3061"/>
                </a:cubicBezTo>
                <a:cubicBezTo>
                  <a:pt x="103" y="3059"/>
                  <a:pt x="94" y="3055"/>
                  <a:pt x="86" y="3051"/>
                </a:cubicBezTo>
                <a:cubicBezTo>
                  <a:pt x="78" y="3046"/>
                  <a:pt x="69" y="3040"/>
                  <a:pt x="62" y="3033"/>
                </a:cubicBezTo>
                <a:cubicBezTo>
                  <a:pt x="54" y="3027"/>
                  <a:pt x="47" y="3019"/>
                  <a:pt x="41" y="3010"/>
                </a:cubicBezTo>
                <a:cubicBezTo>
                  <a:pt x="34" y="3002"/>
                  <a:pt x="29" y="2992"/>
                  <a:pt x="23" y="2982"/>
                </a:cubicBezTo>
                <a:cubicBezTo>
                  <a:pt x="18" y="2972"/>
                  <a:pt x="14" y="2961"/>
                  <a:pt x="11" y="2950"/>
                </a:cubicBezTo>
                <a:cubicBezTo>
                  <a:pt x="7" y="2939"/>
                  <a:pt x="4" y="2927"/>
                  <a:pt x="3" y="2915"/>
                </a:cubicBezTo>
                <a:cubicBezTo>
                  <a:pt x="1" y="2903"/>
                  <a:pt x="0" y="2891"/>
                  <a:pt x="0" y="2879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53" name="Полилиния: фигура 452"/>
          <p:cNvSpPr/>
          <p:nvPr/>
        </p:nvSpPr>
        <p:spPr>
          <a:xfrm>
            <a:off x="5415120" y="3927600"/>
            <a:ext cx="66960" cy="1103400"/>
          </a:xfrm>
          <a:custGeom>
            <a:avLst/>
            <a:gdLst/>
            <a:ahLst/>
            <a:cxnLst/>
            <a:rect l="0" t="0" r="r" b="b"/>
            <a:pathLst>
              <a:path w="186" h="3065">
                <a:moveTo>
                  <a:pt x="0" y="0"/>
                </a:moveTo>
                <a:lnTo>
                  <a:pt x="186" y="0"/>
                </a:lnTo>
                <a:lnTo>
                  <a:pt x="186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4" name="Рисунок 453"/>
          <p:cNvPicPr/>
          <p:nvPr/>
        </p:nvPicPr>
        <p:blipFill>
          <a:blip r:embed="rId7"/>
          <a:stretch/>
        </p:blipFill>
        <p:spPr>
          <a:xfrm>
            <a:off x="5582160" y="4103280"/>
            <a:ext cx="19188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5" name="TextBox 454"/>
          <p:cNvSpPr txBox="1"/>
          <p:nvPr/>
        </p:nvSpPr>
        <p:spPr>
          <a:xfrm>
            <a:off x="568080" y="4514040"/>
            <a:ext cx="40377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 по этике как постоянно действующего органа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6" name="TextBox 455"/>
          <p:cNvSpPr txBox="1"/>
          <p:nvPr/>
        </p:nvSpPr>
        <p:spPr>
          <a:xfrm>
            <a:off x="5841360" y="4088880"/>
            <a:ext cx="18388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Конфликт интересов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5582160" y="4313160"/>
            <a:ext cx="3931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Необходимо внедрение механизмов декларирования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TextBox 457"/>
          <p:cNvSpPr txBox="1"/>
          <p:nvPr/>
        </p:nvSpPr>
        <p:spPr>
          <a:xfrm>
            <a:off x="5582160" y="4514040"/>
            <a:ext cx="4222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урегулирования конфликта интересов, расширение сферы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Полилиния: фигура 458"/>
          <p:cNvSpPr/>
          <p:nvPr/>
        </p:nvSpPr>
        <p:spPr>
          <a:xfrm>
            <a:off x="417600" y="5164200"/>
            <a:ext cx="4863960" cy="902880"/>
          </a:xfrm>
          <a:custGeom>
            <a:avLst/>
            <a:gdLst/>
            <a:ahLst/>
            <a:cxnLst/>
            <a:rect l="0" t="0" r="r" b="b"/>
            <a:pathLst>
              <a:path w="13511" h="2508">
                <a:moveTo>
                  <a:pt x="0" y="2322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325" y="0"/>
                </a:lnTo>
                <a:cubicBezTo>
                  <a:pt x="13338" y="0"/>
                  <a:pt x="13350" y="1"/>
                  <a:pt x="13362" y="4"/>
                </a:cubicBezTo>
                <a:cubicBezTo>
                  <a:pt x="13374" y="6"/>
                  <a:pt x="13385" y="10"/>
                  <a:pt x="13397" y="14"/>
                </a:cubicBezTo>
                <a:cubicBezTo>
                  <a:pt x="13408" y="19"/>
                  <a:pt x="13418" y="25"/>
                  <a:pt x="13429" y="31"/>
                </a:cubicBezTo>
                <a:cubicBezTo>
                  <a:pt x="13439" y="38"/>
                  <a:pt x="13448" y="46"/>
                  <a:pt x="13457" y="55"/>
                </a:cubicBezTo>
                <a:cubicBezTo>
                  <a:pt x="13465" y="63"/>
                  <a:pt x="13473" y="73"/>
                  <a:pt x="13480" y="83"/>
                </a:cubicBezTo>
                <a:cubicBezTo>
                  <a:pt x="13487" y="93"/>
                  <a:pt x="13492" y="104"/>
                  <a:pt x="13497" y="115"/>
                </a:cubicBezTo>
                <a:cubicBezTo>
                  <a:pt x="13502" y="126"/>
                  <a:pt x="13505" y="138"/>
                  <a:pt x="13508" y="150"/>
                </a:cubicBezTo>
                <a:cubicBezTo>
                  <a:pt x="13510" y="162"/>
                  <a:pt x="13511" y="174"/>
                  <a:pt x="13511" y="186"/>
                </a:cubicBezTo>
                <a:lnTo>
                  <a:pt x="13511" y="2322"/>
                </a:lnTo>
                <a:cubicBezTo>
                  <a:pt x="13511" y="2335"/>
                  <a:pt x="13510" y="2347"/>
                  <a:pt x="13508" y="2359"/>
                </a:cubicBezTo>
                <a:cubicBezTo>
                  <a:pt x="13505" y="2371"/>
                  <a:pt x="13502" y="2382"/>
                  <a:pt x="13497" y="2394"/>
                </a:cubicBezTo>
                <a:cubicBezTo>
                  <a:pt x="13492" y="2405"/>
                  <a:pt x="13487" y="2416"/>
                  <a:pt x="13480" y="2426"/>
                </a:cubicBezTo>
                <a:cubicBezTo>
                  <a:pt x="13473" y="2436"/>
                  <a:pt x="13465" y="2445"/>
                  <a:pt x="13457" y="2454"/>
                </a:cubicBezTo>
                <a:cubicBezTo>
                  <a:pt x="13448" y="2462"/>
                  <a:pt x="13439" y="2470"/>
                  <a:pt x="13429" y="2477"/>
                </a:cubicBezTo>
                <a:cubicBezTo>
                  <a:pt x="13418" y="2484"/>
                  <a:pt x="13408" y="2489"/>
                  <a:pt x="13397" y="2494"/>
                </a:cubicBezTo>
                <a:cubicBezTo>
                  <a:pt x="13385" y="2499"/>
                  <a:pt x="13374" y="2502"/>
                  <a:pt x="13362" y="2505"/>
                </a:cubicBezTo>
                <a:cubicBezTo>
                  <a:pt x="13350" y="2507"/>
                  <a:pt x="13338" y="2508"/>
                  <a:pt x="13325" y="2508"/>
                </a:cubicBezTo>
                <a:lnTo>
                  <a:pt x="139" y="2508"/>
                </a:lnTo>
                <a:cubicBezTo>
                  <a:pt x="130" y="2508"/>
                  <a:pt x="121" y="2507"/>
                  <a:pt x="112" y="2505"/>
                </a:cubicBezTo>
                <a:cubicBezTo>
                  <a:pt x="103" y="2502"/>
                  <a:pt x="95" y="2499"/>
                  <a:pt x="86" y="2494"/>
                </a:cubicBezTo>
                <a:cubicBezTo>
                  <a:pt x="78" y="2489"/>
                  <a:pt x="70" y="2484"/>
                  <a:pt x="62" y="2477"/>
                </a:cubicBezTo>
                <a:cubicBezTo>
                  <a:pt x="54" y="2470"/>
                  <a:pt x="47" y="2462"/>
                  <a:pt x="41" y="2454"/>
                </a:cubicBezTo>
                <a:cubicBezTo>
                  <a:pt x="34" y="2445"/>
                  <a:pt x="29" y="2436"/>
                  <a:pt x="24" y="2426"/>
                </a:cubicBezTo>
                <a:cubicBezTo>
                  <a:pt x="19" y="2416"/>
                  <a:pt x="14" y="2405"/>
                  <a:pt x="11" y="2394"/>
                </a:cubicBezTo>
                <a:cubicBezTo>
                  <a:pt x="7" y="2382"/>
                  <a:pt x="5" y="2371"/>
                  <a:pt x="3" y="2359"/>
                </a:cubicBezTo>
                <a:cubicBezTo>
                  <a:pt x="1" y="2347"/>
                  <a:pt x="0" y="2335"/>
                  <a:pt x="0" y="2322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Полилиния: фигура 459"/>
          <p:cNvSpPr/>
          <p:nvPr/>
        </p:nvSpPr>
        <p:spPr>
          <a:xfrm>
            <a:off x="401040" y="5164200"/>
            <a:ext cx="66960" cy="902880"/>
          </a:xfrm>
          <a:custGeom>
            <a:avLst/>
            <a:gdLst/>
            <a:ahLst/>
            <a:cxnLst/>
            <a:rect l="0" t="0" r="r" b="b"/>
            <a:pathLst>
              <a:path w="186" h="2508">
                <a:moveTo>
                  <a:pt x="0" y="0"/>
                </a:moveTo>
                <a:lnTo>
                  <a:pt x="186" y="0"/>
                </a:lnTo>
                <a:lnTo>
                  <a:pt x="186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1" name="Рисунок 460"/>
          <p:cNvPicPr/>
          <p:nvPr/>
        </p:nvPicPr>
        <p:blipFill>
          <a:blip r:embed="rId8"/>
          <a:stretch/>
        </p:blipFill>
        <p:spPr>
          <a:xfrm>
            <a:off x="568080" y="5339880"/>
            <a:ext cx="11664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2" name="TextBox 461"/>
          <p:cNvSpPr txBox="1"/>
          <p:nvPr/>
        </p:nvSpPr>
        <p:spPr>
          <a:xfrm>
            <a:off x="5582160" y="4714560"/>
            <a:ext cx="870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применения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752040" y="5325840"/>
            <a:ext cx="2007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Внутренний регламент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568080" y="5550120"/>
            <a:ext cx="3817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Требуются четкие правила по кворуму, голосованию,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5" name="Полилиния: фигура 464"/>
          <p:cNvSpPr/>
          <p:nvPr/>
        </p:nvSpPr>
        <p:spPr>
          <a:xfrm>
            <a:off x="5431680" y="5164200"/>
            <a:ext cx="4863960" cy="902880"/>
          </a:xfrm>
          <a:custGeom>
            <a:avLst/>
            <a:gdLst/>
            <a:ahLst/>
            <a:cxnLst/>
            <a:rect l="0" t="0" r="r" b="b"/>
            <a:pathLst>
              <a:path w="13511" h="2508">
                <a:moveTo>
                  <a:pt x="0" y="2322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4" y="138"/>
                  <a:pt x="7" y="126"/>
                  <a:pt x="11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1"/>
                </a:cubicBezTo>
                <a:cubicBezTo>
                  <a:pt x="69" y="25"/>
                  <a:pt x="78" y="19"/>
                  <a:pt x="86" y="14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325" y="0"/>
                </a:lnTo>
                <a:cubicBezTo>
                  <a:pt x="13337" y="0"/>
                  <a:pt x="13350" y="1"/>
                  <a:pt x="13362" y="4"/>
                </a:cubicBezTo>
                <a:cubicBezTo>
                  <a:pt x="13373" y="6"/>
                  <a:pt x="13385" y="10"/>
                  <a:pt x="13396" y="14"/>
                </a:cubicBezTo>
                <a:cubicBezTo>
                  <a:pt x="13408" y="19"/>
                  <a:pt x="13418" y="25"/>
                  <a:pt x="13428" y="31"/>
                </a:cubicBezTo>
                <a:cubicBezTo>
                  <a:pt x="13439" y="38"/>
                  <a:pt x="13448" y="46"/>
                  <a:pt x="13457" y="55"/>
                </a:cubicBezTo>
                <a:cubicBezTo>
                  <a:pt x="13465" y="63"/>
                  <a:pt x="13473" y="73"/>
                  <a:pt x="13480" y="83"/>
                </a:cubicBezTo>
                <a:cubicBezTo>
                  <a:pt x="13486" y="93"/>
                  <a:pt x="13492" y="104"/>
                  <a:pt x="13497" y="115"/>
                </a:cubicBezTo>
                <a:cubicBezTo>
                  <a:pt x="13502" y="126"/>
                  <a:pt x="13505" y="138"/>
                  <a:pt x="13507" y="150"/>
                </a:cubicBezTo>
                <a:cubicBezTo>
                  <a:pt x="13510" y="162"/>
                  <a:pt x="13511" y="174"/>
                  <a:pt x="13511" y="186"/>
                </a:cubicBezTo>
                <a:lnTo>
                  <a:pt x="13511" y="2322"/>
                </a:lnTo>
                <a:cubicBezTo>
                  <a:pt x="13511" y="2335"/>
                  <a:pt x="13510" y="2347"/>
                  <a:pt x="13507" y="2359"/>
                </a:cubicBezTo>
                <a:cubicBezTo>
                  <a:pt x="13505" y="2371"/>
                  <a:pt x="13502" y="2382"/>
                  <a:pt x="13497" y="2394"/>
                </a:cubicBezTo>
                <a:cubicBezTo>
                  <a:pt x="13492" y="2405"/>
                  <a:pt x="13486" y="2416"/>
                  <a:pt x="13480" y="2426"/>
                </a:cubicBezTo>
                <a:cubicBezTo>
                  <a:pt x="13473" y="2436"/>
                  <a:pt x="13465" y="2445"/>
                  <a:pt x="13457" y="2454"/>
                </a:cubicBezTo>
                <a:cubicBezTo>
                  <a:pt x="13448" y="2462"/>
                  <a:pt x="13439" y="2470"/>
                  <a:pt x="13428" y="2477"/>
                </a:cubicBezTo>
                <a:cubicBezTo>
                  <a:pt x="13418" y="2484"/>
                  <a:pt x="13408" y="2489"/>
                  <a:pt x="13396" y="2494"/>
                </a:cubicBezTo>
                <a:cubicBezTo>
                  <a:pt x="13385" y="2499"/>
                  <a:pt x="13373" y="2502"/>
                  <a:pt x="13362" y="2505"/>
                </a:cubicBezTo>
                <a:cubicBezTo>
                  <a:pt x="13350" y="2507"/>
                  <a:pt x="13337" y="2508"/>
                  <a:pt x="13325" y="2508"/>
                </a:cubicBezTo>
                <a:lnTo>
                  <a:pt x="139" y="2508"/>
                </a:lnTo>
                <a:cubicBezTo>
                  <a:pt x="130" y="2508"/>
                  <a:pt x="121" y="2507"/>
                  <a:pt x="112" y="2505"/>
                </a:cubicBezTo>
                <a:cubicBezTo>
                  <a:pt x="103" y="2502"/>
                  <a:pt x="94" y="2499"/>
                  <a:pt x="86" y="2494"/>
                </a:cubicBezTo>
                <a:cubicBezTo>
                  <a:pt x="78" y="2489"/>
                  <a:pt x="69" y="2484"/>
                  <a:pt x="62" y="2477"/>
                </a:cubicBezTo>
                <a:cubicBezTo>
                  <a:pt x="54" y="2470"/>
                  <a:pt x="47" y="2462"/>
                  <a:pt x="41" y="2454"/>
                </a:cubicBezTo>
                <a:cubicBezTo>
                  <a:pt x="34" y="2445"/>
                  <a:pt x="29" y="2436"/>
                  <a:pt x="23" y="2426"/>
                </a:cubicBezTo>
                <a:cubicBezTo>
                  <a:pt x="18" y="2416"/>
                  <a:pt x="14" y="2405"/>
                  <a:pt x="11" y="2394"/>
                </a:cubicBezTo>
                <a:cubicBezTo>
                  <a:pt x="7" y="2382"/>
                  <a:pt x="4" y="2371"/>
                  <a:pt x="3" y="2359"/>
                </a:cubicBezTo>
                <a:cubicBezTo>
                  <a:pt x="1" y="2347"/>
                  <a:pt x="0" y="2335"/>
                  <a:pt x="0" y="2322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6" name="Полилиния: фигура 465"/>
          <p:cNvSpPr/>
          <p:nvPr/>
        </p:nvSpPr>
        <p:spPr>
          <a:xfrm>
            <a:off x="5415120" y="5164200"/>
            <a:ext cx="66960" cy="902880"/>
          </a:xfrm>
          <a:custGeom>
            <a:avLst/>
            <a:gdLst/>
            <a:ahLst/>
            <a:cxnLst/>
            <a:rect l="0" t="0" r="r" b="b"/>
            <a:pathLst>
              <a:path w="186" h="2508">
                <a:moveTo>
                  <a:pt x="0" y="0"/>
                </a:moveTo>
                <a:lnTo>
                  <a:pt x="186" y="0"/>
                </a:lnTo>
                <a:lnTo>
                  <a:pt x="186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34D399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67" name="Рисунок 466"/>
          <p:cNvPicPr/>
          <p:nvPr/>
        </p:nvPicPr>
        <p:blipFill>
          <a:blip r:embed="rId9"/>
          <a:stretch/>
        </p:blipFill>
        <p:spPr>
          <a:xfrm>
            <a:off x="5582160" y="5339880"/>
            <a:ext cx="15012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8" name="TextBox 467"/>
          <p:cNvSpPr txBox="1"/>
          <p:nvPr/>
        </p:nvSpPr>
        <p:spPr>
          <a:xfrm>
            <a:off x="568080" y="5750640"/>
            <a:ext cx="2925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процедурам ротации и участия секторов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9" name="TextBox 468"/>
          <p:cNvSpPr txBox="1"/>
          <p:nvPr/>
        </p:nvSpPr>
        <p:spPr>
          <a:xfrm>
            <a:off x="5799600" y="5325840"/>
            <a:ext cx="22024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Надзорная деятельность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0" name="TextBox 469"/>
          <p:cNvSpPr txBox="1"/>
          <p:nvPr/>
        </p:nvSpPr>
        <p:spPr>
          <a:xfrm>
            <a:off x="5582160" y="5550120"/>
            <a:ext cx="3966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Необходима формализация механизмов мониторинга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1" name="Полилиния: фигура 470"/>
          <p:cNvSpPr/>
          <p:nvPr/>
        </p:nvSpPr>
        <p:spPr>
          <a:xfrm>
            <a:off x="401040" y="6200640"/>
            <a:ext cx="9894600" cy="601920"/>
          </a:xfrm>
          <a:custGeom>
            <a:avLst/>
            <a:gdLst/>
            <a:ahLst/>
            <a:cxnLst/>
            <a:rect l="0" t="0" r="r" b="b"/>
            <a:pathLst>
              <a:path w="27485" h="1672">
                <a:moveTo>
                  <a:pt x="0" y="1486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5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2" y="24"/>
                  <a:pt x="103" y="18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8"/>
                  <a:pt x="27392" y="24"/>
                  <a:pt x="27402" y="31"/>
                </a:cubicBezTo>
                <a:cubicBezTo>
                  <a:pt x="27413" y="38"/>
                  <a:pt x="27422" y="45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2"/>
                  <a:pt x="27466" y="103"/>
                  <a:pt x="27471" y="114"/>
                </a:cubicBezTo>
                <a:cubicBezTo>
                  <a:pt x="27476" y="125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5"/>
                </a:cubicBezTo>
                <a:lnTo>
                  <a:pt x="27485" y="1486"/>
                </a:lnTo>
                <a:cubicBezTo>
                  <a:pt x="27485" y="1498"/>
                  <a:pt x="27484" y="1510"/>
                  <a:pt x="27481" y="1522"/>
                </a:cubicBezTo>
                <a:cubicBezTo>
                  <a:pt x="27479" y="1534"/>
                  <a:pt x="27476" y="1546"/>
                  <a:pt x="27471" y="1557"/>
                </a:cubicBezTo>
                <a:cubicBezTo>
                  <a:pt x="27466" y="1569"/>
                  <a:pt x="27460" y="1579"/>
                  <a:pt x="27454" y="1589"/>
                </a:cubicBezTo>
                <a:cubicBezTo>
                  <a:pt x="27447" y="1600"/>
                  <a:pt x="27439" y="1609"/>
                  <a:pt x="27431" y="1618"/>
                </a:cubicBezTo>
                <a:cubicBezTo>
                  <a:pt x="27422" y="1626"/>
                  <a:pt x="27413" y="1634"/>
                  <a:pt x="27402" y="1641"/>
                </a:cubicBezTo>
                <a:cubicBezTo>
                  <a:pt x="27392" y="1647"/>
                  <a:pt x="27382" y="1653"/>
                  <a:pt x="27370" y="1658"/>
                </a:cubicBezTo>
                <a:cubicBezTo>
                  <a:pt x="27359" y="1662"/>
                  <a:pt x="27347" y="1666"/>
                  <a:pt x="27336" y="1668"/>
                </a:cubicBezTo>
                <a:cubicBezTo>
                  <a:pt x="27324" y="1671"/>
                  <a:pt x="27311" y="1672"/>
                  <a:pt x="27299" y="1672"/>
                </a:cubicBezTo>
                <a:lnTo>
                  <a:pt x="185" y="1672"/>
                </a:lnTo>
                <a:cubicBezTo>
                  <a:pt x="173" y="1672"/>
                  <a:pt x="161" y="1671"/>
                  <a:pt x="149" y="1668"/>
                </a:cubicBezTo>
                <a:cubicBezTo>
                  <a:pt x="137" y="1666"/>
                  <a:pt x="126" y="1662"/>
                  <a:pt x="114" y="1658"/>
                </a:cubicBezTo>
                <a:cubicBezTo>
                  <a:pt x="103" y="1653"/>
                  <a:pt x="92" y="1647"/>
                  <a:pt x="82" y="1641"/>
                </a:cubicBezTo>
                <a:cubicBezTo>
                  <a:pt x="72" y="1634"/>
                  <a:pt x="63" y="1626"/>
                  <a:pt x="54" y="1618"/>
                </a:cubicBezTo>
                <a:cubicBezTo>
                  <a:pt x="45" y="1609"/>
                  <a:pt x="38" y="1600"/>
                  <a:pt x="31" y="1589"/>
                </a:cubicBezTo>
                <a:cubicBezTo>
                  <a:pt x="24" y="1579"/>
                  <a:pt x="19" y="1569"/>
                  <a:pt x="14" y="1557"/>
                </a:cubicBezTo>
                <a:cubicBezTo>
                  <a:pt x="9" y="1546"/>
                  <a:pt x="6" y="1534"/>
                  <a:pt x="3" y="1522"/>
                </a:cubicBezTo>
                <a:cubicBezTo>
                  <a:pt x="1" y="1510"/>
                  <a:pt x="0" y="1498"/>
                  <a:pt x="0" y="1486"/>
                </a:cubicBezTo>
                <a:close/>
              </a:path>
            </a:pathLst>
          </a:custGeom>
          <a:solidFill>
            <a:srgbClr val="1D4ED8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72" name="Рисунок 471"/>
          <p:cNvPicPr/>
          <p:nvPr/>
        </p:nvPicPr>
        <p:blipFill>
          <a:blip r:embed="rId10"/>
          <a:stretch/>
        </p:blipFill>
        <p:spPr>
          <a:xfrm>
            <a:off x="501480" y="640116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3" name="TextBox 472"/>
          <p:cNvSpPr txBox="1"/>
          <p:nvPr/>
        </p:nvSpPr>
        <p:spPr>
          <a:xfrm>
            <a:off x="5582160" y="5750640"/>
            <a:ext cx="3688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надзора, внедрение стандартных форм отчетности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4" name="TextBox 473"/>
          <p:cNvSpPr txBox="1"/>
          <p:nvPr/>
        </p:nvSpPr>
        <p:spPr>
          <a:xfrm>
            <a:off x="802080" y="6319080"/>
            <a:ext cx="9303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Для полного соответствия требованиям Глобального фонда необходима комплексная актуализация нормативной базы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802080" y="6519600"/>
            <a:ext cx="6021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КСОЗ с приоритетом на этические аспекты и урегулирование конфликта 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Полилиния: фигура 475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77" name="Рисунок 476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8" name="Рисунок 477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79" name="Полилиния: фигура 478"/>
          <p:cNvSpPr/>
          <p:nvPr/>
        </p:nvSpPr>
        <p:spPr>
          <a:xfrm>
            <a:off x="401040" y="1169640"/>
            <a:ext cx="9894600" cy="17280"/>
          </a:xfrm>
          <a:custGeom>
            <a:avLst/>
            <a:gdLst/>
            <a:ahLst/>
            <a:cxnLst/>
            <a:rect l="0" t="0" r="r" b="b"/>
            <a:pathLst>
              <a:path w="27485" h="48">
                <a:moveTo>
                  <a:pt x="0" y="0"/>
                </a:moveTo>
                <a:lnTo>
                  <a:pt x="27485" y="0"/>
                </a:lnTo>
                <a:lnTo>
                  <a:pt x="27485" y="48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0" name="Рисунок 479"/>
          <p:cNvPicPr/>
          <p:nvPr/>
        </p:nvPicPr>
        <p:blipFill>
          <a:blip r:embed="rId4"/>
          <a:stretch/>
        </p:blipFill>
        <p:spPr>
          <a:xfrm>
            <a:off x="401040" y="409320"/>
            <a:ext cx="34236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1" name="TextBox 480"/>
          <p:cNvSpPr txBox="1"/>
          <p:nvPr/>
        </p:nvSpPr>
        <p:spPr>
          <a:xfrm>
            <a:off x="877320" y="389520"/>
            <a:ext cx="863892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 Внутренних правил и процедур Комитета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2" name="Полилиния: фигура 481"/>
          <p:cNvSpPr/>
          <p:nvPr/>
        </p:nvSpPr>
        <p:spPr>
          <a:xfrm>
            <a:off x="5348160" y="1387080"/>
            <a:ext cx="8640" cy="3359880"/>
          </a:xfrm>
          <a:custGeom>
            <a:avLst/>
            <a:gdLst/>
            <a:ahLst/>
            <a:cxnLst/>
            <a:rect l="0" t="0" r="r" b="b"/>
            <a:pathLst>
              <a:path w="24" h="9333">
                <a:moveTo>
                  <a:pt x="0" y="0"/>
                </a:moveTo>
                <a:lnTo>
                  <a:pt x="24" y="0"/>
                </a:lnTo>
                <a:lnTo>
                  <a:pt x="24" y="9333"/>
                </a:lnTo>
                <a:lnTo>
                  <a:pt x="0" y="9333"/>
                </a:lnTo>
                <a:lnTo>
                  <a:pt x="0" y="0"/>
                </a:lnTo>
                <a:close/>
              </a:path>
            </a:pathLst>
          </a:custGeom>
          <a:solidFill>
            <a:srgbClr val="3B82F6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83" name="Полилиния: фигура 482"/>
          <p:cNvSpPr/>
          <p:nvPr/>
        </p:nvSpPr>
        <p:spPr>
          <a:xfrm>
            <a:off x="401040" y="1387080"/>
            <a:ext cx="4746960" cy="3225960"/>
          </a:xfrm>
          <a:custGeom>
            <a:avLst/>
            <a:gdLst/>
            <a:ahLst/>
            <a:cxnLst/>
            <a:rect l="0" t="0" r="r" b="b"/>
            <a:pathLst>
              <a:path w="13186" h="8961">
                <a:moveTo>
                  <a:pt x="0" y="8775"/>
                </a:moveTo>
                <a:lnTo>
                  <a:pt x="0" y="186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5"/>
                </a:cubicBezTo>
                <a:cubicBezTo>
                  <a:pt x="19" y="103"/>
                  <a:pt x="24" y="93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6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13000" y="0"/>
                </a:lnTo>
                <a:cubicBezTo>
                  <a:pt x="13012" y="0"/>
                  <a:pt x="13024" y="1"/>
                  <a:pt x="13036" y="3"/>
                </a:cubicBezTo>
                <a:cubicBezTo>
                  <a:pt x="13048" y="6"/>
                  <a:pt x="13060" y="9"/>
                  <a:pt x="13071" y="14"/>
                </a:cubicBezTo>
                <a:cubicBezTo>
                  <a:pt x="13082" y="19"/>
                  <a:pt x="13093" y="24"/>
                  <a:pt x="13103" y="31"/>
                </a:cubicBezTo>
                <a:cubicBezTo>
                  <a:pt x="13113" y="38"/>
                  <a:pt x="13123" y="46"/>
                  <a:pt x="13131" y="54"/>
                </a:cubicBezTo>
                <a:cubicBezTo>
                  <a:pt x="13140" y="63"/>
                  <a:pt x="13148" y="72"/>
                  <a:pt x="13154" y="82"/>
                </a:cubicBezTo>
                <a:cubicBezTo>
                  <a:pt x="13161" y="93"/>
                  <a:pt x="13167" y="103"/>
                  <a:pt x="13172" y="115"/>
                </a:cubicBezTo>
                <a:cubicBezTo>
                  <a:pt x="13176" y="126"/>
                  <a:pt x="13180" y="137"/>
                  <a:pt x="13182" y="149"/>
                </a:cubicBezTo>
                <a:cubicBezTo>
                  <a:pt x="13185" y="161"/>
                  <a:pt x="13186" y="173"/>
                  <a:pt x="13186" y="186"/>
                </a:cubicBezTo>
                <a:lnTo>
                  <a:pt x="13186" y="8775"/>
                </a:lnTo>
                <a:cubicBezTo>
                  <a:pt x="13186" y="8788"/>
                  <a:pt x="13185" y="8800"/>
                  <a:pt x="13182" y="8812"/>
                </a:cubicBezTo>
                <a:cubicBezTo>
                  <a:pt x="13180" y="8824"/>
                  <a:pt x="13176" y="8835"/>
                  <a:pt x="13172" y="8846"/>
                </a:cubicBezTo>
                <a:cubicBezTo>
                  <a:pt x="13167" y="8858"/>
                  <a:pt x="13161" y="8868"/>
                  <a:pt x="13154" y="8879"/>
                </a:cubicBezTo>
                <a:cubicBezTo>
                  <a:pt x="13148" y="8889"/>
                  <a:pt x="13140" y="8898"/>
                  <a:pt x="13131" y="8907"/>
                </a:cubicBezTo>
                <a:cubicBezTo>
                  <a:pt x="13123" y="8915"/>
                  <a:pt x="13113" y="8923"/>
                  <a:pt x="13103" y="8930"/>
                </a:cubicBezTo>
                <a:cubicBezTo>
                  <a:pt x="13093" y="8937"/>
                  <a:pt x="13082" y="8942"/>
                  <a:pt x="13071" y="8947"/>
                </a:cubicBezTo>
                <a:cubicBezTo>
                  <a:pt x="13060" y="8952"/>
                  <a:pt x="13048" y="8955"/>
                  <a:pt x="13036" y="8958"/>
                </a:cubicBezTo>
                <a:cubicBezTo>
                  <a:pt x="13024" y="8960"/>
                  <a:pt x="13012" y="8961"/>
                  <a:pt x="13000" y="8961"/>
                </a:cubicBezTo>
                <a:lnTo>
                  <a:pt x="185" y="8961"/>
                </a:lnTo>
                <a:cubicBezTo>
                  <a:pt x="173" y="8961"/>
                  <a:pt x="161" y="8960"/>
                  <a:pt x="149" y="8958"/>
                </a:cubicBezTo>
                <a:cubicBezTo>
                  <a:pt x="137" y="8955"/>
                  <a:pt x="126" y="8952"/>
                  <a:pt x="114" y="8947"/>
                </a:cubicBezTo>
                <a:cubicBezTo>
                  <a:pt x="103" y="8942"/>
                  <a:pt x="92" y="8937"/>
                  <a:pt x="82" y="8930"/>
                </a:cubicBezTo>
                <a:cubicBezTo>
                  <a:pt x="72" y="8923"/>
                  <a:pt x="63" y="8915"/>
                  <a:pt x="54" y="8907"/>
                </a:cubicBezTo>
                <a:cubicBezTo>
                  <a:pt x="45" y="8898"/>
                  <a:pt x="38" y="8889"/>
                  <a:pt x="31" y="8879"/>
                </a:cubicBezTo>
                <a:cubicBezTo>
                  <a:pt x="24" y="8868"/>
                  <a:pt x="19" y="8858"/>
                  <a:pt x="14" y="8846"/>
                </a:cubicBezTo>
                <a:cubicBezTo>
                  <a:pt x="9" y="8835"/>
                  <a:pt x="6" y="8824"/>
                  <a:pt x="3" y="8812"/>
                </a:cubicBezTo>
                <a:cubicBezTo>
                  <a:pt x="1" y="8800"/>
                  <a:pt x="0" y="8788"/>
                  <a:pt x="0" y="8775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84" name="Рисунок 483"/>
          <p:cNvPicPr/>
          <p:nvPr/>
        </p:nvPicPr>
        <p:blipFill>
          <a:blip r:embed="rId5"/>
          <a:stretch/>
        </p:blipFill>
        <p:spPr>
          <a:xfrm>
            <a:off x="534960" y="15544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5" name="TextBox 484"/>
          <p:cNvSpPr txBox="1"/>
          <p:nvPr/>
        </p:nvSpPr>
        <p:spPr>
          <a:xfrm>
            <a:off x="401040" y="723600"/>
            <a:ext cx="93492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КСОЗ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6" name="Рисунок 485"/>
          <p:cNvPicPr/>
          <p:nvPr/>
        </p:nvPicPr>
        <p:blipFill>
          <a:blip r:embed="rId6"/>
          <a:stretch/>
        </p:blipFill>
        <p:spPr>
          <a:xfrm>
            <a:off x="534960" y="1922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7" name="TextBox 486"/>
          <p:cNvSpPr txBox="1"/>
          <p:nvPr/>
        </p:nvSpPr>
        <p:spPr>
          <a:xfrm>
            <a:off x="835560" y="1535400"/>
            <a:ext cx="27342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Выявленные проблемы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TextBox 487"/>
          <p:cNvSpPr txBox="1"/>
          <p:nvPr/>
        </p:nvSpPr>
        <p:spPr>
          <a:xfrm>
            <a:off x="768960" y="1906560"/>
            <a:ext cx="3438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Устаревшее Положение о Комитете: отсутствие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89" name="Рисунок 488"/>
          <p:cNvPicPr/>
          <p:nvPr/>
        </p:nvPicPr>
        <p:blipFill>
          <a:blip r:embed="rId6"/>
          <a:stretch/>
        </p:blipFill>
        <p:spPr>
          <a:xfrm>
            <a:off x="534960" y="2440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0" name="TextBox 489"/>
          <p:cNvSpPr txBox="1"/>
          <p:nvPr/>
        </p:nvSpPr>
        <p:spPr>
          <a:xfrm>
            <a:off x="768960" y="2107080"/>
            <a:ext cx="2985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согласованности с текущими практиками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TextBox 490"/>
          <p:cNvSpPr txBox="1"/>
          <p:nvPr/>
        </p:nvSpPr>
        <p:spPr>
          <a:xfrm>
            <a:off x="768960" y="2424600"/>
            <a:ext cx="42444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Нечеткие требования к кворуму: отсутствует требование 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2" name="Рисунок 491"/>
          <p:cNvPicPr/>
          <p:nvPr/>
        </p:nvPicPr>
        <p:blipFill>
          <a:blip r:embed="rId6"/>
          <a:stretch/>
        </p:blipFill>
        <p:spPr>
          <a:xfrm>
            <a:off x="534960" y="2958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3" name="TextBox 492"/>
          <p:cNvSpPr txBox="1"/>
          <p:nvPr/>
        </p:nvSpPr>
        <p:spPr>
          <a:xfrm>
            <a:off x="768960" y="2625120"/>
            <a:ext cx="2164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репрезентативности секторов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TextBox 493"/>
          <p:cNvSpPr txBox="1"/>
          <p:nvPr/>
        </p:nvSpPr>
        <p:spPr>
          <a:xfrm>
            <a:off x="768960" y="2943000"/>
            <a:ext cx="3651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регламентации онлайн-заседаний и их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5" name="Рисунок 494"/>
          <p:cNvPicPr/>
          <p:nvPr/>
        </p:nvPicPr>
        <p:blipFill>
          <a:blip r:embed="rId6"/>
          <a:stretch/>
        </p:blipFill>
        <p:spPr>
          <a:xfrm>
            <a:off x="534960" y="3476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6" name="TextBox 495"/>
          <p:cNvSpPr txBox="1"/>
          <p:nvPr/>
        </p:nvSpPr>
        <p:spPr>
          <a:xfrm>
            <a:off x="768960" y="3143520"/>
            <a:ext cx="13467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юридической силы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768960" y="3461040"/>
            <a:ext cx="32997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Нестандартизированные процедуры подачи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8" name="Рисунок 497"/>
          <p:cNvPicPr/>
          <p:nvPr/>
        </p:nvPicPr>
        <p:blipFill>
          <a:blip r:embed="rId6"/>
          <a:stretch/>
        </p:blipFill>
        <p:spPr>
          <a:xfrm>
            <a:off x="534960" y="3994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99" name="TextBox 498"/>
          <p:cNvSpPr txBox="1"/>
          <p:nvPr/>
        </p:nvSpPr>
        <p:spPr>
          <a:xfrm>
            <a:off x="768960" y="3661560"/>
            <a:ext cx="1518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рассмотрения заявок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768960" y="3979080"/>
            <a:ext cx="3602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механизмов управления конфликтами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Полилиния: фигура 500"/>
          <p:cNvSpPr/>
          <p:nvPr/>
        </p:nvSpPr>
        <p:spPr>
          <a:xfrm>
            <a:off x="5556960" y="1387080"/>
            <a:ext cx="4738680" cy="3225960"/>
          </a:xfrm>
          <a:custGeom>
            <a:avLst/>
            <a:gdLst/>
            <a:ahLst/>
            <a:cxnLst/>
            <a:rect l="0" t="0" r="r" b="b"/>
            <a:pathLst>
              <a:path w="13163" h="8961">
                <a:moveTo>
                  <a:pt x="0" y="8775"/>
                </a:moveTo>
                <a:lnTo>
                  <a:pt x="0" y="186"/>
                </a:lnTo>
                <a:cubicBezTo>
                  <a:pt x="0" y="173"/>
                  <a:pt x="1" y="161"/>
                  <a:pt x="4" y="149"/>
                </a:cubicBezTo>
                <a:cubicBezTo>
                  <a:pt x="6" y="137"/>
                  <a:pt x="10" y="126"/>
                  <a:pt x="14" y="115"/>
                </a:cubicBezTo>
                <a:cubicBezTo>
                  <a:pt x="19" y="103"/>
                  <a:pt x="25" y="93"/>
                  <a:pt x="31" y="82"/>
                </a:cubicBezTo>
                <a:cubicBezTo>
                  <a:pt x="38" y="72"/>
                  <a:pt x="46" y="63"/>
                  <a:pt x="55" y="54"/>
                </a:cubicBezTo>
                <a:cubicBezTo>
                  <a:pt x="63" y="46"/>
                  <a:pt x="73" y="38"/>
                  <a:pt x="83" y="31"/>
                </a:cubicBezTo>
                <a:cubicBezTo>
                  <a:pt x="93" y="24"/>
                  <a:pt x="104" y="19"/>
                  <a:pt x="115" y="14"/>
                </a:cubicBezTo>
                <a:cubicBezTo>
                  <a:pt x="126" y="9"/>
                  <a:pt x="138" y="6"/>
                  <a:pt x="150" y="3"/>
                </a:cubicBezTo>
                <a:cubicBezTo>
                  <a:pt x="162" y="1"/>
                  <a:pt x="174" y="0"/>
                  <a:pt x="186" y="0"/>
                </a:cubicBezTo>
                <a:lnTo>
                  <a:pt x="12977" y="0"/>
                </a:lnTo>
                <a:cubicBezTo>
                  <a:pt x="12989" y="0"/>
                  <a:pt x="13002" y="1"/>
                  <a:pt x="13014" y="3"/>
                </a:cubicBezTo>
                <a:cubicBezTo>
                  <a:pt x="13025" y="6"/>
                  <a:pt x="13037" y="9"/>
                  <a:pt x="13048" y="14"/>
                </a:cubicBezTo>
                <a:cubicBezTo>
                  <a:pt x="13060" y="19"/>
                  <a:pt x="13070" y="24"/>
                  <a:pt x="13080" y="31"/>
                </a:cubicBezTo>
                <a:cubicBezTo>
                  <a:pt x="13091" y="38"/>
                  <a:pt x="13100" y="46"/>
                  <a:pt x="13109" y="54"/>
                </a:cubicBezTo>
                <a:cubicBezTo>
                  <a:pt x="13117" y="63"/>
                  <a:pt x="13125" y="72"/>
                  <a:pt x="13132" y="82"/>
                </a:cubicBezTo>
                <a:cubicBezTo>
                  <a:pt x="13138" y="93"/>
                  <a:pt x="13144" y="103"/>
                  <a:pt x="13149" y="115"/>
                </a:cubicBezTo>
                <a:cubicBezTo>
                  <a:pt x="13154" y="126"/>
                  <a:pt x="13157" y="137"/>
                  <a:pt x="13159" y="149"/>
                </a:cubicBezTo>
                <a:cubicBezTo>
                  <a:pt x="13162" y="161"/>
                  <a:pt x="13163" y="173"/>
                  <a:pt x="13163" y="186"/>
                </a:cubicBezTo>
                <a:lnTo>
                  <a:pt x="13163" y="8775"/>
                </a:lnTo>
                <a:cubicBezTo>
                  <a:pt x="13163" y="8788"/>
                  <a:pt x="13162" y="8800"/>
                  <a:pt x="13159" y="8812"/>
                </a:cubicBezTo>
                <a:cubicBezTo>
                  <a:pt x="13157" y="8824"/>
                  <a:pt x="13154" y="8835"/>
                  <a:pt x="13149" y="8846"/>
                </a:cubicBezTo>
                <a:cubicBezTo>
                  <a:pt x="13144" y="8858"/>
                  <a:pt x="13138" y="8868"/>
                  <a:pt x="13132" y="8879"/>
                </a:cubicBezTo>
                <a:cubicBezTo>
                  <a:pt x="13125" y="8889"/>
                  <a:pt x="13117" y="8898"/>
                  <a:pt x="13109" y="8907"/>
                </a:cubicBezTo>
                <a:cubicBezTo>
                  <a:pt x="13100" y="8915"/>
                  <a:pt x="13091" y="8923"/>
                  <a:pt x="13080" y="8930"/>
                </a:cubicBezTo>
                <a:cubicBezTo>
                  <a:pt x="13070" y="8937"/>
                  <a:pt x="13060" y="8942"/>
                  <a:pt x="13048" y="8947"/>
                </a:cubicBezTo>
                <a:cubicBezTo>
                  <a:pt x="13037" y="8952"/>
                  <a:pt x="13025" y="8955"/>
                  <a:pt x="13014" y="8958"/>
                </a:cubicBezTo>
                <a:cubicBezTo>
                  <a:pt x="13002" y="8960"/>
                  <a:pt x="12989" y="8961"/>
                  <a:pt x="12977" y="8961"/>
                </a:cubicBezTo>
                <a:lnTo>
                  <a:pt x="186" y="8961"/>
                </a:lnTo>
                <a:cubicBezTo>
                  <a:pt x="174" y="8961"/>
                  <a:pt x="162" y="8960"/>
                  <a:pt x="150" y="8958"/>
                </a:cubicBezTo>
                <a:cubicBezTo>
                  <a:pt x="138" y="8955"/>
                  <a:pt x="126" y="8952"/>
                  <a:pt x="115" y="8947"/>
                </a:cubicBezTo>
                <a:cubicBezTo>
                  <a:pt x="104" y="8942"/>
                  <a:pt x="93" y="8937"/>
                  <a:pt x="83" y="8930"/>
                </a:cubicBezTo>
                <a:cubicBezTo>
                  <a:pt x="73" y="8923"/>
                  <a:pt x="63" y="8915"/>
                  <a:pt x="55" y="8907"/>
                </a:cubicBezTo>
                <a:cubicBezTo>
                  <a:pt x="46" y="8898"/>
                  <a:pt x="38" y="8889"/>
                  <a:pt x="31" y="8879"/>
                </a:cubicBezTo>
                <a:cubicBezTo>
                  <a:pt x="25" y="8868"/>
                  <a:pt x="19" y="8858"/>
                  <a:pt x="14" y="8846"/>
                </a:cubicBezTo>
                <a:cubicBezTo>
                  <a:pt x="10" y="8835"/>
                  <a:pt x="6" y="8824"/>
                  <a:pt x="4" y="8812"/>
                </a:cubicBezTo>
                <a:cubicBezTo>
                  <a:pt x="1" y="8800"/>
                  <a:pt x="0" y="8788"/>
                  <a:pt x="0" y="8775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02" name="Рисунок 501"/>
          <p:cNvPicPr/>
          <p:nvPr/>
        </p:nvPicPr>
        <p:blipFill>
          <a:blip r:embed="rId7"/>
          <a:stretch/>
        </p:blipFill>
        <p:spPr>
          <a:xfrm>
            <a:off x="5690880" y="15544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3" name="TextBox 502"/>
          <p:cNvSpPr txBox="1"/>
          <p:nvPr/>
        </p:nvSpPr>
        <p:spPr>
          <a:xfrm>
            <a:off x="768960" y="4179600"/>
            <a:ext cx="738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4" name="Рисунок 503"/>
          <p:cNvPicPr/>
          <p:nvPr/>
        </p:nvPicPr>
        <p:blipFill>
          <a:blip r:embed="rId8"/>
          <a:stretch/>
        </p:blipFill>
        <p:spPr>
          <a:xfrm>
            <a:off x="5690880" y="1922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5" name="TextBox 504"/>
          <p:cNvSpPr txBox="1"/>
          <p:nvPr/>
        </p:nvSpPr>
        <p:spPr>
          <a:xfrm>
            <a:off x="5937480" y="1535400"/>
            <a:ext cx="172836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Рекомендации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5920560" y="1906560"/>
            <a:ext cx="3621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Актуализировать Положение с учетом требований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07" name="Рисунок 506"/>
          <p:cNvPicPr/>
          <p:nvPr/>
        </p:nvPicPr>
        <p:blipFill>
          <a:blip r:embed="rId8"/>
          <a:stretch/>
        </p:blipFill>
        <p:spPr>
          <a:xfrm>
            <a:off x="5690880" y="2440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8" name="TextBox 507"/>
          <p:cNvSpPr txBox="1"/>
          <p:nvPr/>
        </p:nvSpPr>
        <p:spPr>
          <a:xfrm>
            <a:off x="5920560" y="2107080"/>
            <a:ext cx="4006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Глобального фонда и национального законодательства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5920560" y="2424600"/>
            <a:ext cx="3462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Установить правило обязательного присутствия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0" name="Рисунок 509"/>
          <p:cNvPicPr/>
          <p:nvPr/>
        </p:nvPicPr>
        <p:blipFill>
          <a:blip r:embed="rId8"/>
          <a:stretch/>
        </p:blipFill>
        <p:spPr>
          <a:xfrm>
            <a:off x="5690880" y="2958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1" name="TextBox 510"/>
          <p:cNvSpPr txBox="1"/>
          <p:nvPr/>
        </p:nvSpPr>
        <p:spPr>
          <a:xfrm>
            <a:off x="5920560" y="2625120"/>
            <a:ext cx="2957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представителей всех ключевых секторов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5920560" y="2943000"/>
            <a:ext cx="4142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Внести положения, регламентирующие порядок созыва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3" name="Рисунок 512"/>
          <p:cNvPicPr/>
          <p:nvPr/>
        </p:nvPicPr>
        <p:blipFill>
          <a:blip r:embed="rId8"/>
          <a:stretch/>
        </p:blipFill>
        <p:spPr>
          <a:xfrm>
            <a:off x="5690880" y="3476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4" name="TextBox 513"/>
          <p:cNvSpPr txBox="1"/>
          <p:nvPr/>
        </p:nvSpPr>
        <p:spPr>
          <a:xfrm>
            <a:off x="5920560" y="3143520"/>
            <a:ext cx="21981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проведения онлайн-заседаний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5920560" y="3461040"/>
            <a:ext cx="3971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Стандартизировать процедуры подачи и рассмотрения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6" name="Рисунок 515"/>
          <p:cNvPicPr/>
          <p:nvPr/>
        </p:nvPicPr>
        <p:blipFill>
          <a:blip r:embed="rId8"/>
          <a:stretch/>
        </p:blipFill>
        <p:spPr>
          <a:xfrm>
            <a:off x="5690880" y="3994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7" name="TextBox 516"/>
          <p:cNvSpPr txBox="1"/>
          <p:nvPr/>
        </p:nvSpPr>
        <p:spPr>
          <a:xfrm>
            <a:off x="5920560" y="3661560"/>
            <a:ext cx="2856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заявок с определением этапов и сроков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8" name="TextBox 517"/>
          <p:cNvSpPr txBox="1"/>
          <p:nvPr/>
        </p:nvSpPr>
        <p:spPr>
          <a:xfrm>
            <a:off x="5920560" y="3979080"/>
            <a:ext cx="3544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Внедрить механизм декларирования конфликтов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9" name="Полилиния: фигура 518"/>
          <p:cNvSpPr/>
          <p:nvPr/>
        </p:nvSpPr>
        <p:spPr>
          <a:xfrm>
            <a:off x="401040" y="4880160"/>
            <a:ext cx="9894600" cy="735840"/>
          </a:xfrm>
          <a:custGeom>
            <a:avLst/>
            <a:gdLst/>
            <a:ahLst/>
            <a:cxnLst/>
            <a:rect l="0" t="0" r="r" b="b"/>
            <a:pathLst>
              <a:path w="27485" h="2044">
                <a:moveTo>
                  <a:pt x="0" y="1858"/>
                </a:moveTo>
                <a:lnTo>
                  <a:pt x="0" y="186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5"/>
                </a:cubicBezTo>
                <a:cubicBezTo>
                  <a:pt x="19" y="103"/>
                  <a:pt x="24" y="93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6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9"/>
                  <a:pt x="27392" y="24"/>
                  <a:pt x="27402" y="31"/>
                </a:cubicBezTo>
                <a:cubicBezTo>
                  <a:pt x="27413" y="38"/>
                  <a:pt x="27422" y="46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3"/>
                  <a:pt x="27466" y="103"/>
                  <a:pt x="27471" y="115"/>
                </a:cubicBezTo>
                <a:cubicBezTo>
                  <a:pt x="27476" y="126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6"/>
                </a:cubicBezTo>
                <a:lnTo>
                  <a:pt x="27485" y="1858"/>
                </a:lnTo>
                <a:cubicBezTo>
                  <a:pt x="27485" y="1870"/>
                  <a:pt x="27484" y="1882"/>
                  <a:pt x="27481" y="1894"/>
                </a:cubicBezTo>
                <a:cubicBezTo>
                  <a:pt x="27479" y="1906"/>
                  <a:pt x="27476" y="1918"/>
                  <a:pt x="27471" y="1929"/>
                </a:cubicBezTo>
                <a:cubicBezTo>
                  <a:pt x="27466" y="1940"/>
                  <a:pt x="27460" y="1951"/>
                  <a:pt x="27454" y="1961"/>
                </a:cubicBezTo>
                <a:cubicBezTo>
                  <a:pt x="27447" y="1971"/>
                  <a:pt x="27439" y="1981"/>
                  <a:pt x="27431" y="1989"/>
                </a:cubicBezTo>
                <a:cubicBezTo>
                  <a:pt x="27422" y="1998"/>
                  <a:pt x="27413" y="2006"/>
                  <a:pt x="27402" y="2012"/>
                </a:cubicBezTo>
                <a:cubicBezTo>
                  <a:pt x="27392" y="2019"/>
                  <a:pt x="27382" y="2025"/>
                  <a:pt x="27370" y="2030"/>
                </a:cubicBezTo>
                <a:cubicBezTo>
                  <a:pt x="27359" y="2034"/>
                  <a:pt x="27347" y="2038"/>
                  <a:pt x="27336" y="2040"/>
                </a:cubicBezTo>
                <a:cubicBezTo>
                  <a:pt x="27324" y="2042"/>
                  <a:pt x="27311" y="2044"/>
                  <a:pt x="27299" y="2044"/>
                </a:cubicBezTo>
                <a:lnTo>
                  <a:pt x="185" y="2044"/>
                </a:lnTo>
                <a:cubicBezTo>
                  <a:pt x="173" y="2044"/>
                  <a:pt x="161" y="2042"/>
                  <a:pt x="149" y="2040"/>
                </a:cubicBezTo>
                <a:cubicBezTo>
                  <a:pt x="137" y="2038"/>
                  <a:pt x="126" y="2034"/>
                  <a:pt x="114" y="2030"/>
                </a:cubicBezTo>
                <a:cubicBezTo>
                  <a:pt x="103" y="2025"/>
                  <a:pt x="92" y="2019"/>
                  <a:pt x="82" y="2012"/>
                </a:cubicBezTo>
                <a:cubicBezTo>
                  <a:pt x="72" y="2006"/>
                  <a:pt x="63" y="1998"/>
                  <a:pt x="54" y="1989"/>
                </a:cubicBezTo>
                <a:cubicBezTo>
                  <a:pt x="45" y="1981"/>
                  <a:pt x="38" y="1971"/>
                  <a:pt x="31" y="1961"/>
                </a:cubicBezTo>
                <a:cubicBezTo>
                  <a:pt x="24" y="1951"/>
                  <a:pt x="19" y="1940"/>
                  <a:pt x="14" y="1929"/>
                </a:cubicBezTo>
                <a:cubicBezTo>
                  <a:pt x="9" y="1918"/>
                  <a:pt x="6" y="1906"/>
                  <a:pt x="3" y="1894"/>
                </a:cubicBezTo>
                <a:cubicBezTo>
                  <a:pt x="1" y="1882"/>
                  <a:pt x="0" y="1870"/>
                  <a:pt x="0" y="1858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20" name="Рисунок 519"/>
          <p:cNvPicPr/>
          <p:nvPr/>
        </p:nvPicPr>
        <p:blipFill>
          <a:blip r:embed="rId9"/>
          <a:stretch/>
        </p:blipFill>
        <p:spPr>
          <a:xfrm>
            <a:off x="534960" y="516456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1" name="TextBox 520"/>
          <p:cNvSpPr txBox="1"/>
          <p:nvPr/>
        </p:nvSpPr>
        <p:spPr>
          <a:xfrm>
            <a:off x="5920560" y="4179600"/>
            <a:ext cx="2795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интересов и процедуру их разрешения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802080" y="5041440"/>
            <a:ext cx="85132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Обновление Внутренних правил и процедур является ключевым шагом для повышения эффективности 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02080" y="5275440"/>
            <a:ext cx="87249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прозрачности работы Комитета КСОЗ, а также обеспечения соответствия требованиям Глобального фонда.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Полилиния: фигура 523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25" name="Рисунок 524"/>
          <p:cNvPicPr/>
          <p:nvPr/>
        </p:nvPicPr>
        <p:blipFill>
          <a:blip r:embed="rId2"/>
          <a:stretch/>
        </p:blipFill>
        <p:spPr>
          <a:xfrm>
            <a:off x="0" y="0"/>
            <a:ext cx="10696320" cy="6517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6" name="Рисунок 525"/>
          <p:cNvPicPr/>
          <p:nvPr/>
        </p:nvPicPr>
        <p:blipFill>
          <a:blip r:embed="rId3"/>
          <a:stretch/>
        </p:blipFill>
        <p:spPr>
          <a:xfrm>
            <a:off x="0" y="0"/>
            <a:ext cx="10696320" cy="6517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7" name="Полилиния: фигура 526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8" name="Рисунок 527"/>
          <p:cNvPicPr/>
          <p:nvPr/>
        </p:nvPicPr>
        <p:blipFill>
          <a:blip r:embed="rId4"/>
          <a:stretch/>
        </p:blipFill>
        <p:spPr>
          <a:xfrm>
            <a:off x="401040" y="409320"/>
            <a:ext cx="34236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9" name="TextBox 528"/>
          <p:cNvSpPr txBox="1"/>
          <p:nvPr/>
        </p:nvSpPr>
        <p:spPr>
          <a:xfrm>
            <a:off x="877320" y="389520"/>
            <a:ext cx="825408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Руководство по надзору: проблемы и решения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401040" y="1073160"/>
            <a:ext cx="94676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 действующего Руководства по надзору выявил ряд недостатков, препятствующих эффективному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1" name="Полилиния: фигура 530"/>
          <p:cNvSpPr/>
          <p:nvPr/>
        </p:nvSpPr>
        <p:spPr>
          <a:xfrm>
            <a:off x="417600" y="1721160"/>
            <a:ext cx="4797000" cy="3142440"/>
          </a:xfrm>
          <a:custGeom>
            <a:avLst/>
            <a:gdLst/>
            <a:ahLst/>
            <a:cxnLst/>
            <a:rect l="0" t="0" r="r" b="b"/>
            <a:pathLst>
              <a:path w="13325" h="8729">
                <a:moveTo>
                  <a:pt x="0" y="8544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13140" y="0"/>
                </a:lnTo>
                <a:cubicBezTo>
                  <a:pt x="13152" y="0"/>
                  <a:pt x="13164" y="2"/>
                  <a:pt x="13176" y="4"/>
                </a:cubicBezTo>
                <a:cubicBezTo>
                  <a:pt x="13188" y="6"/>
                  <a:pt x="13200" y="10"/>
                  <a:pt x="13211" y="15"/>
                </a:cubicBezTo>
                <a:cubicBezTo>
                  <a:pt x="13222" y="19"/>
                  <a:pt x="13233" y="25"/>
                  <a:pt x="13243" y="32"/>
                </a:cubicBezTo>
                <a:cubicBezTo>
                  <a:pt x="13253" y="38"/>
                  <a:pt x="13262" y="46"/>
                  <a:pt x="13271" y="55"/>
                </a:cubicBezTo>
                <a:cubicBezTo>
                  <a:pt x="13280" y="63"/>
                  <a:pt x="13287" y="73"/>
                  <a:pt x="13294" y="83"/>
                </a:cubicBezTo>
                <a:cubicBezTo>
                  <a:pt x="13301" y="93"/>
                  <a:pt x="13307" y="104"/>
                  <a:pt x="13311" y="115"/>
                </a:cubicBezTo>
                <a:cubicBezTo>
                  <a:pt x="13316" y="126"/>
                  <a:pt x="13319" y="138"/>
                  <a:pt x="13322" y="150"/>
                </a:cubicBezTo>
                <a:cubicBezTo>
                  <a:pt x="13324" y="162"/>
                  <a:pt x="13325" y="174"/>
                  <a:pt x="13325" y="186"/>
                </a:cubicBezTo>
                <a:lnTo>
                  <a:pt x="13325" y="8544"/>
                </a:lnTo>
                <a:cubicBezTo>
                  <a:pt x="13325" y="8556"/>
                  <a:pt x="13324" y="8568"/>
                  <a:pt x="13322" y="8580"/>
                </a:cubicBezTo>
                <a:cubicBezTo>
                  <a:pt x="13319" y="8592"/>
                  <a:pt x="13316" y="8604"/>
                  <a:pt x="13311" y="8615"/>
                </a:cubicBezTo>
                <a:cubicBezTo>
                  <a:pt x="13307" y="8626"/>
                  <a:pt x="13301" y="8637"/>
                  <a:pt x="13294" y="8647"/>
                </a:cubicBezTo>
                <a:cubicBezTo>
                  <a:pt x="13287" y="8657"/>
                  <a:pt x="13280" y="8666"/>
                  <a:pt x="13271" y="8675"/>
                </a:cubicBezTo>
                <a:cubicBezTo>
                  <a:pt x="13262" y="8684"/>
                  <a:pt x="13253" y="8691"/>
                  <a:pt x="13243" y="8698"/>
                </a:cubicBezTo>
                <a:cubicBezTo>
                  <a:pt x="13233" y="8705"/>
                  <a:pt x="13222" y="8711"/>
                  <a:pt x="13211" y="8715"/>
                </a:cubicBezTo>
                <a:cubicBezTo>
                  <a:pt x="13200" y="8720"/>
                  <a:pt x="13188" y="8724"/>
                  <a:pt x="13176" y="8726"/>
                </a:cubicBezTo>
                <a:cubicBezTo>
                  <a:pt x="13164" y="8728"/>
                  <a:pt x="13152" y="8729"/>
                  <a:pt x="13140" y="8729"/>
                </a:cubicBezTo>
                <a:lnTo>
                  <a:pt x="139" y="8729"/>
                </a:lnTo>
                <a:cubicBezTo>
                  <a:pt x="130" y="8729"/>
                  <a:pt x="121" y="8728"/>
                  <a:pt x="112" y="8726"/>
                </a:cubicBezTo>
                <a:cubicBezTo>
                  <a:pt x="103" y="8724"/>
                  <a:pt x="95" y="8720"/>
                  <a:pt x="86" y="8715"/>
                </a:cubicBezTo>
                <a:cubicBezTo>
                  <a:pt x="78" y="8711"/>
                  <a:pt x="70" y="8705"/>
                  <a:pt x="62" y="8698"/>
                </a:cubicBezTo>
                <a:cubicBezTo>
                  <a:pt x="54" y="8691"/>
                  <a:pt x="47" y="8684"/>
                  <a:pt x="41" y="8675"/>
                </a:cubicBezTo>
                <a:cubicBezTo>
                  <a:pt x="34" y="8666"/>
                  <a:pt x="29" y="8657"/>
                  <a:pt x="24" y="8647"/>
                </a:cubicBezTo>
                <a:cubicBezTo>
                  <a:pt x="19" y="8637"/>
                  <a:pt x="14" y="8626"/>
                  <a:pt x="11" y="8615"/>
                </a:cubicBezTo>
                <a:cubicBezTo>
                  <a:pt x="7" y="8604"/>
                  <a:pt x="5" y="8592"/>
                  <a:pt x="3" y="8580"/>
                </a:cubicBezTo>
                <a:cubicBezTo>
                  <a:pt x="1" y="8568"/>
                  <a:pt x="0" y="8556"/>
                  <a:pt x="0" y="8544"/>
                </a:cubicBezTo>
                <a:close/>
              </a:path>
            </a:pathLst>
          </a:custGeom>
          <a:solidFill>
            <a:srgbClr val="1E3A8A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32" name="Полилиния: фигура 531"/>
          <p:cNvSpPr/>
          <p:nvPr/>
        </p:nvSpPr>
        <p:spPr>
          <a:xfrm>
            <a:off x="401040" y="1721160"/>
            <a:ext cx="66960" cy="3142440"/>
          </a:xfrm>
          <a:custGeom>
            <a:avLst/>
            <a:gdLst/>
            <a:ahLst/>
            <a:cxnLst/>
            <a:rect l="0" t="0" r="r" b="b"/>
            <a:pathLst>
              <a:path w="186" h="8729">
                <a:moveTo>
                  <a:pt x="0" y="0"/>
                </a:moveTo>
                <a:lnTo>
                  <a:pt x="186" y="0"/>
                </a:lnTo>
                <a:lnTo>
                  <a:pt x="186" y="8729"/>
                </a:lnTo>
                <a:lnTo>
                  <a:pt x="0" y="8729"/>
                </a:lnTo>
                <a:lnTo>
                  <a:pt x="0" y="0"/>
                </a:lnTo>
                <a:close/>
              </a:path>
            </a:pathLst>
          </a:custGeom>
          <a:solidFill>
            <a:srgbClr val="F8717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33" name="Рисунок 532"/>
          <p:cNvPicPr/>
          <p:nvPr/>
        </p:nvPicPr>
        <p:blipFill>
          <a:blip r:embed="rId5"/>
          <a:stretch/>
        </p:blipFill>
        <p:spPr>
          <a:xfrm>
            <a:off x="601560" y="192204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4" name="TextBox 533"/>
          <p:cNvSpPr txBox="1"/>
          <p:nvPr/>
        </p:nvSpPr>
        <p:spPr>
          <a:xfrm>
            <a:off x="401040" y="1307160"/>
            <a:ext cx="44031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выполнению надзорной функции Комитета КСОЗ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5" name="Рисунок 534"/>
          <p:cNvPicPr/>
          <p:nvPr/>
        </p:nvPicPr>
        <p:blipFill>
          <a:blip r:embed="rId6"/>
          <a:stretch/>
        </p:blipFill>
        <p:spPr>
          <a:xfrm>
            <a:off x="601560" y="2323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6" name="TextBox 535"/>
          <p:cNvSpPr txBox="1"/>
          <p:nvPr/>
        </p:nvSpPr>
        <p:spPr>
          <a:xfrm>
            <a:off x="902520" y="1902960"/>
            <a:ext cx="27342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CA5A5"/>
                </a:solidFill>
                <a:effectLst/>
                <a:uFillTx/>
                <a:latin typeface="DejaVuSans"/>
                <a:ea typeface="DejaVuSans"/>
              </a:rPr>
              <a:t>Выявленные проблемы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7" name="TextBox 536"/>
          <p:cNvSpPr txBox="1"/>
          <p:nvPr/>
        </p:nvSpPr>
        <p:spPr>
          <a:xfrm>
            <a:off x="835560" y="2307600"/>
            <a:ext cx="4042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четких механизмов и инструментов надзора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38" name="Рисунок 537"/>
          <p:cNvPicPr/>
          <p:nvPr/>
        </p:nvPicPr>
        <p:blipFill>
          <a:blip r:embed="rId6"/>
          <a:stretch/>
        </p:blipFill>
        <p:spPr>
          <a:xfrm>
            <a:off x="601560" y="2824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9" name="TextBox 538"/>
          <p:cNvSpPr txBox="1"/>
          <p:nvPr/>
        </p:nvSpPr>
        <p:spPr>
          <a:xfrm>
            <a:off x="835560" y="2508120"/>
            <a:ext cx="870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 грантами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0" name="TextBox 539"/>
          <p:cNvSpPr txBox="1"/>
          <p:nvPr/>
        </p:nvSpPr>
        <p:spPr>
          <a:xfrm>
            <a:off x="835560" y="2809080"/>
            <a:ext cx="3304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Неопределенность периодичности надзорных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1" name="Рисунок 540"/>
          <p:cNvPicPr/>
          <p:nvPr/>
        </p:nvPicPr>
        <p:blipFill>
          <a:blip r:embed="rId6"/>
          <a:stretch/>
        </p:blipFill>
        <p:spPr>
          <a:xfrm>
            <a:off x="601560" y="3326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2" name="TextBox 541"/>
          <p:cNvSpPr txBox="1"/>
          <p:nvPr/>
        </p:nvSpPr>
        <p:spPr>
          <a:xfrm>
            <a:off x="835560" y="3009600"/>
            <a:ext cx="944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мероприятий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835560" y="3310560"/>
            <a:ext cx="4018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Размытые роли и ответственность участников процесса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4" name="Рисунок 543"/>
          <p:cNvPicPr/>
          <p:nvPr/>
        </p:nvPicPr>
        <p:blipFill>
          <a:blip r:embed="rId6"/>
          <a:stretch/>
        </p:blipFill>
        <p:spPr>
          <a:xfrm>
            <a:off x="601560" y="3827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5" name="TextBox 544"/>
          <p:cNvSpPr txBox="1"/>
          <p:nvPr/>
        </p:nvSpPr>
        <p:spPr>
          <a:xfrm>
            <a:off x="835560" y="3511080"/>
            <a:ext cx="583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надзора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6" name="TextBox 545"/>
          <p:cNvSpPr txBox="1"/>
          <p:nvPr/>
        </p:nvSpPr>
        <p:spPr>
          <a:xfrm>
            <a:off x="835560" y="3812040"/>
            <a:ext cx="3860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стандартизированных форм отчетности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47" name="Рисунок 546"/>
          <p:cNvPicPr/>
          <p:nvPr/>
        </p:nvPicPr>
        <p:blipFill>
          <a:blip r:embed="rId6"/>
          <a:stretch/>
        </p:blipFill>
        <p:spPr>
          <a:xfrm>
            <a:off x="601560" y="43286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8" name="TextBox 547"/>
          <p:cNvSpPr txBox="1"/>
          <p:nvPr/>
        </p:nvSpPr>
        <p:spPr>
          <a:xfrm>
            <a:off x="835560" y="4012560"/>
            <a:ext cx="1356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документирования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9" name="Полилиния: фигура 548"/>
          <p:cNvSpPr/>
          <p:nvPr/>
        </p:nvSpPr>
        <p:spPr>
          <a:xfrm>
            <a:off x="5498640" y="1721160"/>
            <a:ext cx="4797000" cy="3142440"/>
          </a:xfrm>
          <a:custGeom>
            <a:avLst/>
            <a:gdLst/>
            <a:ahLst/>
            <a:cxnLst/>
            <a:rect l="0" t="0" r="r" b="b"/>
            <a:pathLst>
              <a:path w="13325" h="8729">
                <a:moveTo>
                  <a:pt x="0" y="8544"/>
                </a:moveTo>
                <a:lnTo>
                  <a:pt x="0" y="186"/>
                </a:lnTo>
                <a:cubicBezTo>
                  <a:pt x="0" y="174"/>
                  <a:pt x="1" y="162"/>
                  <a:pt x="2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0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69" y="25"/>
                  <a:pt x="77" y="19"/>
                  <a:pt x="86" y="15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13139" y="0"/>
                </a:lnTo>
                <a:cubicBezTo>
                  <a:pt x="13151" y="0"/>
                  <a:pt x="13164" y="2"/>
                  <a:pt x="13176" y="4"/>
                </a:cubicBezTo>
                <a:cubicBezTo>
                  <a:pt x="13187" y="6"/>
                  <a:pt x="13199" y="10"/>
                  <a:pt x="13210" y="15"/>
                </a:cubicBezTo>
                <a:cubicBezTo>
                  <a:pt x="13222" y="19"/>
                  <a:pt x="13232" y="25"/>
                  <a:pt x="13242" y="32"/>
                </a:cubicBezTo>
                <a:cubicBezTo>
                  <a:pt x="13253" y="38"/>
                  <a:pt x="13262" y="46"/>
                  <a:pt x="13271" y="55"/>
                </a:cubicBezTo>
                <a:cubicBezTo>
                  <a:pt x="13279" y="63"/>
                  <a:pt x="13287" y="73"/>
                  <a:pt x="13294" y="83"/>
                </a:cubicBezTo>
                <a:cubicBezTo>
                  <a:pt x="13300" y="93"/>
                  <a:pt x="13306" y="104"/>
                  <a:pt x="13311" y="115"/>
                </a:cubicBezTo>
                <a:cubicBezTo>
                  <a:pt x="13316" y="126"/>
                  <a:pt x="13319" y="138"/>
                  <a:pt x="13321" y="150"/>
                </a:cubicBezTo>
                <a:cubicBezTo>
                  <a:pt x="13324" y="162"/>
                  <a:pt x="13325" y="174"/>
                  <a:pt x="13325" y="186"/>
                </a:cubicBezTo>
                <a:lnTo>
                  <a:pt x="13325" y="8544"/>
                </a:lnTo>
                <a:cubicBezTo>
                  <a:pt x="13325" y="8556"/>
                  <a:pt x="13324" y="8568"/>
                  <a:pt x="13321" y="8580"/>
                </a:cubicBezTo>
                <a:cubicBezTo>
                  <a:pt x="13319" y="8592"/>
                  <a:pt x="13316" y="8604"/>
                  <a:pt x="13311" y="8615"/>
                </a:cubicBezTo>
                <a:cubicBezTo>
                  <a:pt x="13306" y="8626"/>
                  <a:pt x="13300" y="8637"/>
                  <a:pt x="13294" y="8647"/>
                </a:cubicBezTo>
                <a:cubicBezTo>
                  <a:pt x="13287" y="8657"/>
                  <a:pt x="13279" y="8666"/>
                  <a:pt x="13271" y="8675"/>
                </a:cubicBezTo>
                <a:cubicBezTo>
                  <a:pt x="13262" y="8684"/>
                  <a:pt x="13253" y="8691"/>
                  <a:pt x="13242" y="8698"/>
                </a:cubicBezTo>
                <a:cubicBezTo>
                  <a:pt x="13232" y="8705"/>
                  <a:pt x="13222" y="8711"/>
                  <a:pt x="13210" y="8715"/>
                </a:cubicBezTo>
                <a:cubicBezTo>
                  <a:pt x="13199" y="8720"/>
                  <a:pt x="13187" y="8724"/>
                  <a:pt x="13176" y="8726"/>
                </a:cubicBezTo>
                <a:cubicBezTo>
                  <a:pt x="13164" y="8728"/>
                  <a:pt x="13151" y="8729"/>
                  <a:pt x="13139" y="8729"/>
                </a:cubicBezTo>
                <a:lnTo>
                  <a:pt x="139" y="8729"/>
                </a:lnTo>
                <a:cubicBezTo>
                  <a:pt x="130" y="8729"/>
                  <a:pt x="121" y="8728"/>
                  <a:pt x="112" y="8726"/>
                </a:cubicBezTo>
                <a:cubicBezTo>
                  <a:pt x="103" y="8724"/>
                  <a:pt x="94" y="8720"/>
                  <a:pt x="86" y="8715"/>
                </a:cubicBezTo>
                <a:cubicBezTo>
                  <a:pt x="77" y="8711"/>
                  <a:pt x="69" y="8705"/>
                  <a:pt x="62" y="8698"/>
                </a:cubicBezTo>
                <a:cubicBezTo>
                  <a:pt x="54" y="8691"/>
                  <a:pt x="47" y="8684"/>
                  <a:pt x="40" y="8675"/>
                </a:cubicBezTo>
                <a:cubicBezTo>
                  <a:pt x="34" y="8666"/>
                  <a:pt x="28" y="8657"/>
                  <a:pt x="23" y="8647"/>
                </a:cubicBezTo>
                <a:cubicBezTo>
                  <a:pt x="18" y="8637"/>
                  <a:pt x="14" y="8626"/>
                  <a:pt x="10" y="8615"/>
                </a:cubicBezTo>
                <a:cubicBezTo>
                  <a:pt x="7" y="8604"/>
                  <a:pt x="4" y="8592"/>
                  <a:pt x="2" y="8580"/>
                </a:cubicBezTo>
                <a:cubicBezTo>
                  <a:pt x="1" y="8568"/>
                  <a:pt x="0" y="8556"/>
                  <a:pt x="0" y="8544"/>
                </a:cubicBezTo>
                <a:close/>
              </a:path>
            </a:pathLst>
          </a:custGeom>
          <a:solidFill>
            <a:srgbClr val="1E3A8A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50" name="Полилиния: фигура 549"/>
          <p:cNvSpPr/>
          <p:nvPr/>
        </p:nvSpPr>
        <p:spPr>
          <a:xfrm>
            <a:off x="5481720" y="1721160"/>
            <a:ext cx="67320" cy="3142440"/>
          </a:xfrm>
          <a:custGeom>
            <a:avLst/>
            <a:gdLst/>
            <a:ahLst/>
            <a:cxnLst/>
            <a:rect l="0" t="0" r="r" b="b"/>
            <a:pathLst>
              <a:path w="187" h="8729">
                <a:moveTo>
                  <a:pt x="0" y="0"/>
                </a:moveTo>
                <a:lnTo>
                  <a:pt x="187" y="0"/>
                </a:lnTo>
                <a:lnTo>
                  <a:pt x="187" y="8729"/>
                </a:lnTo>
                <a:lnTo>
                  <a:pt x="0" y="8729"/>
                </a:lnTo>
                <a:lnTo>
                  <a:pt x="0" y="0"/>
                </a:lnTo>
                <a:close/>
              </a:path>
            </a:pathLst>
          </a:custGeom>
          <a:solidFill>
            <a:srgbClr val="34D399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1" name="Рисунок 550"/>
          <p:cNvPicPr/>
          <p:nvPr/>
        </p:nvPicPr>
        <p:blipFill>
          <a:blip r:embed="rId7"/>
          <a:stretch/>
        </p:blipFill>
        <p:spPr>
          <a:xfrm>
            <a:off x="5682600" y="192204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2" name="TextBox 551"/>
          <p:cNvSpPr txBox="1"/>
          <p:nvPr/>
        </p:nvSpPr>
        <p:spPr>
          <a:xfrm>
            <a:off x="835560" y="4313160"/>
            <a:ext cx="4085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Недостаточный контроль за исполнением рекомендаций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3" name="Рисунок 552"/>
          <p:cNvPicPr/>
          <p:nvPr/>
        </p:nvPicPr>
        <p:blipFill>
          <a:blip r:embed="rId8"/>
          <a:stretch/>
        </p:blipFill>
        <p:spPr>
          <a:xfrm>
            <a:off x="5682600" y="2323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4" name="TextBox 553"/>
          <p:cNvSpPr txBox="1"/>
          <p:nvPr/>
        </p:nvSpPr>
        <p:spPr>
          <a:xfrm>
            <a:off x="5983560" y="1902960"/>
            <a:ext cx="28648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6EE7B7"/>
                </a:solidFill>
                <a:effectLst/>
                <a:uFillTx/>
                <a:latin typeface="DejaVuSans"/>
                <a:ea typeface="DejaVuSans"/>
              </a:rPr>
              <a:t>Предлагаемые решения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5" name="TextBox 554"/>
          <p:cNvSpPr txBox="1"/>
          <p:nvPr/>
        </p:nvSpPr>
        <p:spPr>
          <a:xfrm>
            <a:off x="5916600" y="2307600"/>
            <a:ext cx="3324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детальной методологии надзора 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6" name="Рисунок 555"/>
          <p:cNvPicPr/>
          <p:nvPr/>
        </p:nvPicPr>
        <p:blipFill>
          <a:blip r:embed="rId8"/>
          <a:stretch/>
        </p:blipFill>
        <p:spPr>
          <a:xfrm>
            <a:off x="5682600" y="2824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57" name="TextBox 556"/>
          <p:cNvSpPr txBox="1"/>
          <p:nvPr/>
        </p:nvSpPr>
        <p:spPr>
          <a:xfrm>
            <a:off x="5916600" y="2508120"/>
            <a:ext cx="2113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конкретными инструментами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8" name="TextBox 557"/>
          <p:cNvSpPr txBox="1"/>
          <p:nvPr/>
        </p:nvSpPr>
        <p:spPr>
          <a:xfrm>
            <a:off x="5916600" y="2809080"/>
            <a:ext cx="3499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Установление четкого графика и периодичности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9" name="Рисунок 558"/>
          <p:cNvPicPr/>
          <p:nvPr/>
        </p:nvPicPr>
        <p:blipFill>
          <a:blip r:embed="rId8"/>
          <a:stretch/>
        </p:blipFill>
        <p:spPr>
          <a:xfrm>
            <a:off x="5682600" y="3326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0" name="TextBox 559"/>
          <p:cNvSpPr txBox="1"/>
          <p:nvPr/>
        </p:nvSpPr>
        <p:spPr>
          <a:xfrm>
            <a:off x="5916600" y="3009600"/>
            <a:ext cx="944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мероприятий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1" name="TextBox 560"/>
          <p:cNvSpPr txBox="1"/>
          <p:nvPr/>
        </p:nvSpPr>
        <p:spPr>
          <a:xfrm>
            <a:off x="5916600" y="3310560"/>
            <a:ext cx="4123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Четкое определение полномочий и ответственности всех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2" name="Рисунок 561"/>
          <p:cNvPicPr/>
          <p:nvPr/>
        </p:nvPicPr>
        <p:blipFill>
          <a:blip r:embed="rId8"/>
          <a:stretch/>
        </p:blipFill>
        <p:spPr>
          <a:xfrm>
            <a:off x="5682600" y="3827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3" name="TextBox 562"/>
          <p:cNvSpPr txBox="1"/>
          <p:nvPr/>
        </p:nvSpPr>
        <p:spPr>
          <a:xfrm>
            <a:off x="5916600" y="3511080"/>
            <a:ext cx="8103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участников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4" name="TextBox 563"/>
          <p:cNvSpPr txBox="1"/>
          <p:nvPr/>
        </p:nvSpPr>
        <p:spPr>
          <a:xfrm>
            <a:off x="5916600" y="3812040"/>
            <a:ext cx="3808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стандартных форм отчетности и системы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5" name="Рисунок 564"/>
          <p:cNvPicPr/>
          <p:nvPr/>
        </p:nvPicPr>
        <p:blipFill>
          <a:blip r:embed="rId8"/>
          <a:stretch/>
        </p:blipFill>
        <p:spPr>
          <a:xfrm>
            <a:off x="5682600" y="43286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6" name="TextBox 565"/>
          <p:cNvSpPr txBox="1"/>
          <p:nvPr/>
        </p:nvSpPr>
        <p:spPr>
          <a:xfrm>
            <a:off x="5916600" y="4012560"/>
            <a:ext cx="1356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документирования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916600" y="4313160"/>
            <a:ext cx="3451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механизма отслеживания исполнения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8" name="Полилиния: фигура 567"/>
          <p:cNvSpPr/>
          <p:nvPr/>
        </p:nvSpPr>
        <p:spPr>
          <a:xfrm>
            <a:off x="401040" y="5072400"/>
            <a:ext cx="9894600" cy="1044720"/>
          </a:xfrm>
          <a:custGeom>
            <a:avLst/>
            <a:gdLst/>
            <a:ahLst/>
            <a:cxnLst/>
            <a:rect l="0" t="0" r="r" b="b"/>
            <a:pathLst>
              <a:path w="27485" h="2902">
                <a:moveTo>
                  <a:pt x="0" y="2717"/>
                </a:moveTo>
                <a:lnTo>
                  <a:pt x="0" y="162"/>
                </a:lnTo>
                <a:cubicBezTo>
                  <a:pt x="0" y="152"/>
                  <a:pt x="1" y="141"/>
                  <a:pt x="3" y="131"/>
                </a:cubicBezTo>
                <a:cubicBezTo>
                  <a:pt x="6" y="120"/>
                  <a:pt x="9" y="110"/>
                  <a:pt x="14" y="100"/>
                </a:cubicBezTo>
                <a:cubicBezTo>
                  <a:pt x="19" y="90"/>
                  <a:pt x="24" y="81"/>
                  <a:pt x="31" y="72"/>
                </a:cubicBezTo>
                <a:cubicBezTo>
                  <a:pt x="38" y="63"/>
                  <a:pt x="45" y="55"/>
                  <a:pt x="54" y="47"/>
                </a:cubicBezTo>
                <a:cubicBezTo>
                  <a:pt x="63" y="40"/>
                  <a:pt x="72" y="33"/>
                  <a:pt x="82" y="27"/>
                </a:cubicBezTo>
                <a:cubicBezTo>
                  <a:pt x="92" y="21"/>
                  <a:pt x="103" y="16"/>
                  <a:pt x="114" y="12"/>
                </a:cubicBezTo>
                <a:cubicBezTo>
                  <a:pt x="126" y="8"/>
                  <a:pt x="137" y="5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5"/>
                  <a:pt x="27359" y="8"/>
                  <a:pt x="27370" y="12"/>
                </a:cubicBezTo>
                <a:cubicBezTo>
                  <a:pt x="27382" y="16"/>
                  <a:pt x="27392" y="21"/>
                  <a:pt x="27402" y="27"/>
                </a:cubicBezTo>
                <a:cubicBezTo>
                  <a:pt x="27413" y="33"/>
                  <a:pt x="27422" y="40"/>
                  <a:pt x="27431" y="47"/>
                </a:cubicBezTo>
                <a:cubicBezTo>
                  <a:pt x="27439" y="55"/>
                  <a:pt x="27447" y="63"/>
                  <a:pt x="27454" y="72"/>
                </a:cubicBezTo>
                <a:cubicBezTo>
                  <a:pt x="27460" y="81"/>
                  <a:pt x="27466" y="90"/>
                  <a:pt x="27471" y="100"/>
                </a:cubicBezTo>
                <a:cubicBezTo>
                  <a:pt x="27476" y="110"/>
                  <a:pt x="27479" y="120"/>
                  <a:pt x="27481" y="131"/>
                </a:cubicBezTo>
                <a:cubicBezTo>
                  <a:pt x="27484" y="141"/>
                  <a:pt x="27485" y="152"/>
                  <a:pt x="27485" y="162"/>
                </a:cubicBezTo>
                <a:lnTo>
                  <a:pt x="27485" y="2717"/>
                </a:lnTo>
                <a:cubicBezTo>
                  <a:pt x="27485" y="2729"/>
                  <a:pt x="27484" y="2741"/>
                  <a:pt x="27481" y="2753"/>
                </a:cubicBezTo>
                <a:cubicBezTo>
                  <a:pt x="27479" y="2765"/>
                  <a:pt x="27476" y="2777"/>
                  <a:pt x="27471" y="2788"/>
                </a:cubicBezTo>
                <a:cubicBezTo>
                  <a:pt x="27466" y="2799"/>
                  <a:pt x="27460" y="2810"/>
                  <a:pt x="27454" y="2820"/>
                </a:cubicBezTo>
                <a:cubicBezTo>
                  <a:pt x="27447" y="2830"/>
                  <a:pt x="27439" y="2839"/>
                  <a:pt x="27431" y="2848"/>
                </a:cubicBezTo>
                <a:cubicBezTo>
                  <a:pt x="27422" y="2857"/>
                  <a:pt x="27413" y="2864"/>
                  <a:pt x="27402" y="2871"/>
                </a:cubicBezTo>
                <a:cubicBezTo>
                  <a:pt x="27392" y="2878"/>
                  <a:pt x="27382" y="2884"/>
                  <a:pt x="27370" y="2888"/>
                </a:cubicBezTo>
                <a:cubicBezTo>
                  <a:pt x="27359" y="2893"/>
                  <a:pt x="27347" y="2897"/>
                  <a:pt x="27336" y="2899"/>
                </a:cubicBezTo>
                <a:cubicBezTo>
                  <a:pt x="27324" y="2901"/>
                  <a:pt x="27311" y="2902"/>
                  <a:pt x="27299" y="2902"/>
                </a:cubicBezTo>
                <a:lnTo>
                  <a:pt x="185" y="2902"/>
                </a:lnTo>
                <a:cubicBezTo>
                  <a:pt x="173" y="2902"/>
                  <a:pt x="161" y="2901"/>
                  <a:pt x="149" y="2899"/>
                </a:cubicBezTo>
                <a:cubicBezTo>
                  <a:pt x="137" y="2897"/>
                  <a:pt x="126" y="2893"/>
                  <a:pt x="114" y="2888"/>
                </a:cubicBezTo>
                <a:cubicBezTo>
                  <a:pt x="103" y="2884"/>
                  <a:pt x="92" y="2878"/>
                  <a:pt x="82" y="2871"/>
                </a:cubicBezTo>
                <a:cubicBezTo>
                  <a:pt x="72" y="2864"/>
                  <a:pt x="63" y="2857"/>
                  <a:pt x="54" y="2848"/>
                </a:cubicBezTo>
                <a:cubicBezTo>
                  <a:pt x="45" y="2839"/>
                  <a:pt x="38" y="2830"/>
                  <a:pt x="31" y="2820"/>
                </a:cubicBezTo>
                <a:cubicBezTo>
                  <a:pt x="24" y="2810"/>
                  <a:pt x="19" y="2799"/>
                  <a:pt x="14" y="2788"/>
                </a:cubicBezTo>
                <a:cubicBezTo>
                  <a:pt x="9" y="2777"/>
                  <a:pt x="6" y="2765"/>
                  <a:pt x="3" y="2753"/>
                </a:cubicBezTo>
                <a:cubicBezTo>
                  <a:pt x="1" y="2741"/>
                  <a:pt x="0" y="2729"/>
                  <a:pt x="0" y="2717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569" name="Полилиния: фигура 568"/>
          <p:cNvSpPr/>
          <p:nvPr/>
        </p:nvSpPr>
        <p:spPr>
          <a:xfrm>
            <a:off x="401040" y="5064120"/>
            <a:ext cx="9894600" cy="66960"/>
          </a:xfrm>
          <a:custGeom>
            <a:avLst/>
            <a:gdLst/>
            <a:ahLst/>
            <a:cxnLst/>
            <a:rect l="0" t="0" r="r" b="b"/>
            <a:pathLst>
              <a:path w="27485" h="186">
                <a:moveTo>
                  <a:pt x="0" y="0"/>
                </a:moveTo>
                <a:lnTo>
                  <a:pt x="27485" y="0"/>
                </a:lnTo>
                <a:lnTo>
                  <a:pt x="27485" y="186"/>
                </a:lnTo>
                <a:lnTo>
                  <a:pt x="0" y="186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70" name="Рисунок 569"/>
          <p:cNvPicPr/>
          <p:nvPr/>
        </p:nvPicPr>
        <p:blipFill>
          <a:blip r:embed="rId9"/>
          <a:stretch/>
        </p:blipFill>
        <p:spPr>
          <a:xfrm>
            <a:off x="534960" y="524808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1" name="TextBox 570"/>
          <p:cNvSpPr txBox="1"/>
          <p:nvPr/>
        </p:nvSpPr>
        <p:spPr>
          <a:xfrm>
            <a:off x="5916600" y="4514040"/>
            <a:ext cx="1043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рекомендаций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TextBox 571"/>
          <p:cNvSpPr txBox="1"/>
          <p:nvPr/>
        </p:nvSpPr>
        <p:spPr>
          <a:xfrm>
            <a:off x="827280" y="5235120"/>
            <a:ext cx="23785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Ожидаемые результаты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TextBox 572"/>
          <p:cNvSpPr txBox="1"/>
          <p:nvPr/>
        </p:nvSpPr>
        <p:spPr>
          <a:xfrm>
            <a:off x="534960" y="5542920"/>
            <a:ext cx="9447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Обновленное Руководство по надзору обеспечит системный подход к мониторингу программ, повысит прозрачность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TextBox 573"/>
          <p:cNvSpPr txBox="1"/>
          <p:nvPr/>
        </p:nvSpPr>
        <p:spPr>
          <a:xfrm>
            <a:off x="534960" y="5776920"/>
            <a:ext cx="77994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процессов и усилит подотчетность исполнителей перед Комитетом КСОЗ и Глобальным фондом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Полилиния: фигура 574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76" name="Рисунок 575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77" name="Рисунок 576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8" name="Полилиния: фигура 577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79" name="Рисунок 578"/>
          <p:cNvPicPr/>
          <p:nvPr/>
        </p:nvPicPr>
        <p:blipFill>
          <a:blip r:embed="rId4"/>
          <a:stretch/>
        </p:blipFill>
        <p:spPr>
          <a:xfrm>
            <a:off x="401040" y="409320"/>
            <a:ext cx="225360" cy="30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0" name="Рисунок 579"/>
          <p:cNvPicPr/>
          <p:nvPr/>
        </p:nvPicPr>
        <p:blipFill>
          <a:blip r:embed="rId5"/>
          <a:stretch/>
        </p:blipFill>
        <p:spPr>
          <a:xfrm>
            <a:off x="401040" y="114480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1" name="TextBox 580"/>
          <p:cNvSpPr txBox="1"/>
          <p:nvPr/>
        </p:nvSpPr>
        <p:spPr>
          <a:xfrm>
            <a:off x="760320" y="389520"/>
            <a:ext cx="730044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Руководство по мониторинговым визитам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2" name="Рисунок 581"/>
          <p:cNvPicPr/>
          <p:nvPr/>
        </p:nvPicPr>
        <p:blipFill>
          <a:blip r:embed="rId6"/>
          <a:stretch/>
        </p:blipFill>
        <p:spPr>
          <a:xfrm>
            <a:off x="401040" y="15544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3" name="TextBox 582"/>
          <p:cNvSpPr txBox="1"/>
          <p:nvPr/>
        </p:nvSpPr>
        <p:spPr>
          <a:xfrm>
            <a:off x="702000" y="1134360"/>
            <a:ext cx="27342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Выявленные проблемы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4" name="TextBox 583"/>
          <p:cNvSpPr txBox="1"/>
          <p:nvPr/>
        </p:nvSpPr>
        <p:spPr>
          <a:xfrm>
            <a:off x="635040" y="1548360"/>
            <a:ext cx="4137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четких критериев отбора объектов для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5" name="Рисунок 584"/>
          <p:cNvPicPr/>
          <p:nvPr/>
        </p:nvPicPr>
        <p:blipFill>
          <a:blip r:embed="rId6"/>
          <a:stretch/>
        </p:blipFill>
        <p:spPr>
          <a:xfrm>
            <a:off x="401040" y="2156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6" name="TextBox 585"/>
          <p:cNvSpPr txBox="1"/>
          <p:nvPr/>
        </p:nvSpPr>
        <p:spPr>
          <a:xfrm>
            <a:off x="635040" y="1782360"/>
            <a:ext cx="20275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мониторинговых визитов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7" name="TextBox 586"/>
          <p:cNvSpPr txBox="1"/>
          <p:nvPr/>
        </p:nvSpPr>
        <p:spPr>
          <a:xfrm>
            <a:off x="635040" y="2150280"/>
            <a:ext cx="34387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Недостаточная регламентация процедуры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8" name="Рисунок 587"/>
          <p:cNvPicPr/>
          <p:nvPr/>
        </p:nvPicPr>
        <p:blipFill>
          <a:blip r:embed="rId6"/>
          <a:stretch/>
        </p:blipFill>
        <p:spPr>
          <a:xfrm>
            <a:off x="401040" y="27576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89" name="TextBox 588"/>
          <p:cNvSpPr txBox="1"/>
          <p:nvPr/>
        </p:nvSpPr>
        <p:spPr>
          <a:xfrm>
            <a:off x="635040" y="2384280"/>
            <a:ext cx="25668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документирования результатов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0" name="TextBox 589"/>
          <p:cNvSpPr txBox="1"/>
          <p:nvPr/>
        </p:nvSpPr>
        <p:spPr>
          <a:xfrm>
            <a:off x="635040" y="2751840"/>
            <a:ext cx="39625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механизма контроля за исполнением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1" name="Рисунок 590"/>
          <p:cNvPicPr/>
          <p:nvPr/>
        </p:nvPicPr>
        <p:blipFill>
          <a:blip r:embed="rId6"/>
          <a:stretch/>
        </p:blipFill>
        <p:spPr>
          <a:xfrm>
            <a:off x="401040" y="3359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2" name="TextBox 591"/>
          <p:cNvSpPr txBox="1"/>
          <p:nvPr/>
        </p:nvSpPr>
        <p:spPr>
          <a:xfrm>
            <a:off x="635040" y="2985840"/>
            <a:ext cx="11736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рекомендаций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TextBox 592"/>
          <p:cNvSpPr txBox="1"/>
          <p:nvPr/>
        </p:nvSpPr>
        <p:spPr>
          <a:xfrm>
            <a:off x="635040" y="3353400"/>
            <a:ext cx="3487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Нечеткое разграничение ролей участников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Полилиния: фигура 593"/>
          <p:cNvSpPr/>
          <p:nvPr/>
        </p:nvSpPr>
        <p:spPr>
          <a:xfrm>
            <a:off x="5348160" y="1119600"/>
            <a:ext cx="8640" cy="2674440"/>
          </a:xfrm>
          <a:custGeom>
            <a:avLst/>
            <a:gdLst/>
            <a:ahLst/>
            <a:cxnLst/>
            <a:rect l="0" t="0" r="r" b="b"/>
            <a:pathLst>
              <a:path w="24" h="7429">
                <a:moveTo>
                  <a:pt x="0" y="0"/>
                </a:moveTo>
                <a:lnTo>
                  <a:pt x="24" y="0"/>
                </a:lnTo>
                <a:lnTo>
                  <a:pt x="24" y="7429"/>
                </a:lnTo>
                <a:lnTo>
                  <a:pt x="0" y="7429"/>
                </a:lnTo>
                <a:lnTo>
                  <a:pt x="0" y="0"/>
                </a:ln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95" name="Рисунок 594"/>
          <p:cNvPicPr/>
          <p:nvPr/>
        </p:nvPicPr>
        <p:blipFill>
          <a:blip r:embed="rId7"/>
          <a:stretch/>
        </p:blipFill>
        <p:spPr>
          <a:xfrm>
            <a:off x="5557320" y="114480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6" name="TextBox 595"/>
          <p:cNvSpPr txBox="1"/>
          <p:nvPr/>
        </p:nvSpPr>
        <p:spPr>
          <a:xfrm>
            <a:off x="635040" y="3587400"/>
            <a:ext cx="18547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мониторинговых групп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7" name="Рисунок 596"/>
          <p:cNvPicPr/>
          <p:nvPr/>
        </p:nvPicPr>
        <p:blipFill>
          <a:blip r:embed="rId8"/>
          <a:stretch/>
        </p:blipFill>
        <p:spPr>
          <a:xfrm>
            <a:off x="5557320" y="15544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8" name="TextBox 597"/>
          <p:cNvSpPr txBox="1"/>
          <p:nvPr/>
        </p:nvSpPr>
        <p:spPr>
          <a:xfrm>
            <a:off x="5807880" y="1134360"/>
            <a:ext cx="445464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Предложения по совершенствованию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TextBox 598"/>
          <p:cNvSpPr txBox="1"/>
          <p:nvPr/>
        </p:nvSpPr>
        <p:spPr>
          <a:xfrm>
            <a:off x="5791320" y="1548360"/>
            <a:ext cx="44089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прозрачной методологии выбора объектов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0" name="Рисунок 599"/>
          <p:cNvPicPr/>
          <p:nvPr/>
        </p:nvPicPr>
        <p:blipFill>
          <a:blip r:embed="rId8"/>
          <a:stretch/>
        </p:blipFill>
        <p:spPr>
          <a:xfrm>
            <a:off x="5557320" y="2156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1" name="TextBox 600"/>
          <p:cNvSpPr txBox="1"/>
          <p:nvPr/>
        </p:nvSpPr>
        <p:spPr>
          <a:xfrm>
            <a:off x="5791320" y="1782360"/>
            <a:ext cx="3343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для мониторинга на основе риск-анализа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TextBox 601"/>
          <p:cNvSpPr txBox="1"/>
          <p:nvPr/>
        </p:nvSpPr>
        <p:spPr>
          <a:xfrm>
            <a:off x="5791320" y="2150280"/>
            <a:ext cx="4293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Стандартизация шаблонов отчетности с включением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3" name="Рисунок 602"/>
          <p:cNvPicPr/>
          <p:nvPr/>
        </p:nvPicPr>
        <p:blipFill>
          <a:blip r:embed="rId8"/>
          <a:stretch/>
        </p:blipFill>
        <p:spPr>
          <a:xfrm>
            <a:off x="5557320" y="27576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4" name="TextBox 603"/>
          <p:cNvSpPr txBox="1"/>
          <p:nvPr/>
        </p:nvSpPr>
        <p:spPr>
          <a:xfrm>
            <a:off x="5791320" y="2384280"/>
            <a:ext cx="24066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количественных индикаторов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TextBox 604"/>
          <p:cNvSpPr txBox="1"/>
          <p:nvPr/>
        </p:nvSpPr>
        <p:spPr>
          <a:xfrm>
            <a:off x="5791320" y="2751840"/>
            <a:ext cx="3829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системы отслеживания выполнения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06" name="Рисунок 605"/>
          <p:cNvPicPr/>
          <p:nvPr/>
        </p:nvPicPr>
        <p:blipFill>
          <a:blip r:embed="rId8"/>
          <a:stretch/>
        </p:blipFill>
        <p:spPr>
          <a:xfrm>
            <a:off x="5557320" y="3359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7" name="TextBox 606"/>
          <p:cNvSpPr txBox="1"/>
          <p:nvPr/>
        </p:nvSpPr>
        <p:spPr>
          <a:xfrm>
            <a:off x="5791320" y="2985840"/>
            <a:ext cx="3417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рекомендаций с установленными сроками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TextBox 607"/>
          <p:cNvSpPr txBox="1"/>
          <p:nvPr/>
        </p:nvSpPr>
        <p:spPr>
          <a:xfrm>
            <a:off x="5791320" y="3353400"/>
            <a:ext cx="44139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Четкое определение квалификационных требований к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Полилиния: фигура 608"/>
          <p:cNvSpPr/>
          <p:nvPr/>
        </p:nvSpPr>
        <p:spPr>
          <a:xfrm>
            <a:off x="401040" y="3994200"/>
            <a:ext cx="9894600" cy="1237320"/>
          </a:xfrm>
          <a:custGeom>
            <a:avLst/>
            <a:gdLst/>
            <a:ahLst/>
            <a:cxnLst/>
            <a:rect l="0" t="0" r="r" b="b"/>
            <a:pathLst>
              <a:path w="27485" h="3437">
                <a:moveTo>
                  <a:pt x="0" y="325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4"/>
                  <a:pt x="24" y="93"/>
                  <a:pt x="31" y="83"/>
                </a:cubicBezTo>
                <a:cubicBezTo>
                  <a:pt x="38" y="73"/>
                  <a:pt x="45" y="63"/>
                  <a:pt x="54" y="55"/>
                </a:cubicBezTo>
                <a:cubicBezTo>
                  <a:pt x="63" y="46"/>
                  <a:pt x="72" y="38"/>
                  <a:pt x="82" y="32"/>
                </a:cubicBezTo>
                <a:cubicBezTo>
                  <a:pt x="92" y="25"/>
                  <a:pt x="103" y="19"/>
                  <a:pt x="114" y="14"/>
                </a:cubicBezTo>
                <a:cubicBezTo>
                  <a:pt x="126" y="10"/>
                  <a:pt x="137" y="6"/>
                  <a:pt x="149" y="4"/>
                </a:cubicBezTo>
                <a:cubicBezTo>
                  <a:pt x="161" y="2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2"/>
                  <a:pt x="27336" y="4"/>
                </a:cubicBezTo>
                <a:cubicBezTo>
                  <a:pt x="27347" y="6"/>
                  <a:pt x="27359" y="10"/>
                  <a:pt x="27370" y="14"/>
                </a:cubicBezTo>
                <a:cubicBezTo>
                  <a:pt x="27382" y="19"/>
                  <a:pt x="27392" y="25"/>
                  <a:pt x="27402" y="32"/>
                </a:cubicBezTo>
                <a:cubicBezTo>
                  <a:pt x="27413" y="38"/>
                  <a:pt x="27422" y="46"/>
                  <a:pt x="27431" y="55"/>
                </a:cubicBezTo>
                <a:cubicBezTo>
                  <a:pt x="27439" y="63"/>
                  <a:pt x="27447" y="73"/>
                  <a:pt x="27454" y="83"/>
                </a:cubicBezTo>
                <a:cubicBezTo>
                  <a:pt x="27460" y="93"/>
                  <a:pt x="27466" y="104"/>
                  <a:pt x="27471" y="115"/>
                </a:cubicBezTo>
                <a:cubicBezTo>
                  <a:pt x="27476" y="126"/>
                  <a:pt x="27479" y="138"/>
                  <a:pt x="27481" y="150"/>
                </a:cubicBezTo>
                <a:cubicBezTo>
                  <a:pt x="27484" y="162"/>
                  <a:pt x="27485" y="174"/>
                  <a:pt x="27485" y="186"/>
                </a:cubicBezTo>
                <a:lnTo>
                  <a:pt x="27485" y="3251"/>
                </a:lnTo>
                <a:cubicBezTo>
                  <a:pt x="27485" y="3263"/>
                  <a:pt x="27484" y="3275"/>
                  <a:pt x="27481" y="3287"/>
                </a:cubicBezTo>
                <a:cubicBezTo>
                  <a:pt x="27479" y="3299"/>
                  <a:pt x="27476" y="3311"/>
                  <a:pt x="27471" y="3322"/>
                </a:cubicBezTo>
                <a:cubicBezTo>
                  <a:pt x="27466" y="3333"/>
                  <a:pt x="27460" y="3344"/>
                  <a:pt x="27454" y="3354"/>
                </a:cubicBezTo>
                <a:cubicBezTo>
                  <a:pt x="27447" y="3364"/>
                  <a:pt x="27439" y="3374"/>
                  <a:pt x="27431" y="3382"/>
                </a:cubicBezTo>
                <a:cubicBezTo>
                  <a:pt x="27422" y="3391"/>
                  <a:pt x="27413" y="3399"/>
                  <a:pt x="27402" y="3406"/>
                </a:cubicBezTo>
                <a:cubicBezTo>
                  <a:pt x="27392" y="3412"/>
                  <a:pt x="27382" y="3418"/>
                  <a:pt x="27370" y="3423"/>
                </a:cubicBezTo>
                <a:cubicBezTo>
                  <a:pt x="27359" y="3427"/>
                  <a:pt x="27347" y="3431"/>
                  <a:pt x="27336" y="3433"/>
                </a:cubicBezTo>
                <a:cubicBezTo>
                  <a:pt x="27324" y="3436"/>
                  <a:pt x="27311" y="3437"/>
                  <a:pt x="27299" y="3437"/>
                </a:cubicBezTo>
                <a:lnTo>
                  <a:pt x="185" y="3437"/>
                </a:lnTo>
                <a:cubicBezTo>
                  <a:pt x="173" y="3437"/>
                  <a:pt x="161" y="3436"/>
                  <a:pt x="149" y="3433"/>
                </a:cubicBezTo>
                <a:cubicBezTo>
                  <a:pt x="137" y="3431"/>
                  <a:pt x="126" y="3427"/>
                  <a:pt x="114" y="3423"/>
                </a:cubicBezTo>
                <a:cubicBezTo>
                  <a:pt x="103" y="3418"/>
                  <a:pt x="92" y="3412"/>
                  <a:pt x="82" y="3406"/>
                </a:cubicBezTo>
                <a:cubicBezTo>
                  <a:pt x="72" y="3399"/>
                  <a:pt x="63" y="3391"/>
                  <a:pt x="54" y="3382"/>
                </a:cubicBezTo>
                <a:cubicBezTo>
                  <a:pt x="45" y="3374"/>
                  <a:pt x="38" y="3364"/>
                  <a:pt x="31" y="3354"/>
                </a:cubicBezTo>
                <a:cubicBezTo>
                  <a:pt x="24" y="3344"/>
                  <a:pt x="19" y="3333"/>
                  <a:pt x="14" y="3322"/>
                </a:cubicBezTo>
                <a:cubicBezTo>
                  <a:pt x="9" y="3311"/>
                  <a:pt x="6" y="3299"/>
                  <a:pt x="3" y="3287"/>
                </a:cubicBezTo>
                <a:cubicBezTo>
                  <a:pt x="1" y="3275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10" name="Рисунок 609"/>
          <p:cNvPicPr/>
          <p:nvPr/>
        </p:nvPicPr>
        <p:blipFill>
          <a:blip r:embed="rId9"/>
          <a:stretch/>
        </p:blipFill>
        <p:spPr>
          <a:xfrm>
            <a:off x="534960" y="4487400"/>
            <a:ext cx="191880" cy="25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1" name="TextBox 610"/>
          <p:cNvSpPr txBox="1"/>
          <p:nvPr/>
        </p:nvSpPr>
        <p:spPr>
          <a:xfrm>
            <a:off x="5791320" y="3587400"/>
            <a:ext cx="24858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членам мониторинговых групп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860760" y="4148640"/>
            <a:ext cx="25315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Ключевая рекомендация: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TextBox 612"/>
          <p:cNvSpPr txBox="1"/>
          <p:nvPr/>
        </p:nvSpPr>
        <p:spPr>
          <a:xfrm>
            <a:off x="860760" y="4423320"/>
            <a:ext cx="81572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нового Руководства по мониторинговым визитам с учетом принципов транспарентности,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TextBox 613"/>
          <p:cNvSpPr txBox="1"/>
          <p:nvPr/>
        </p:nvSpPr>
        <p:spPr>
          <a:xfrm>
            <a:off x="860760" y="4657320"/>
            <a:ext cx="87624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объективности и ориентации на результат, в соответствии с требованиями Глобального фонда к надзорной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860760" y="4891320"/>
            <a:ext cx="11145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деятельности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Полилиния: фигура 615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17" name="Рисунок 616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18" name="Рисунок 617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19" name="Полилиния: фигура 618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20" name="Рисунок 619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1" name="Полилиния: фигура 620"/>
          <p:cNvSpPr/>
          <p:nvPr/>
        </p:nvSpPr>
        <p:spPr>
          <a:xfrm>
            <a:off x="401040" y="1420560"/>
            <a:ext cx="4680000" cy="1203480"/>
          </a:xfrm>
          <a:custGeom>
            <a:avLst/>
            <a:gdLst/>
            <a:ahLst/>
            <a:cxnLst/>
            <a:rect l="0" t="0" r="r" b="b"/>
            <a:pathLst>
              <a:path w="13000" h="3343">
                <a:moveTo>
                  <a:pt x="0" y="3158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12814" y="0"/>
                </a:lnTo>
                <a:cubicBezTo>
                  <a:pt x="12827" y="0"/>
                  <a:pt x="12839" y="1"/>
                  <a:pt x="12851" y="3"/>
                </a:cubicBezTo>
                <a:cubicBezTo>
                  <a:pt x="12863" y="6"/>
                  <a:pt x="12874" y="9"/>
                  <a:pt x="12885" y="14"/>
                </a:cubicBezTo>
                <a:cubicBezTo>
                  <a:pt x="12897" y="19"/>
                  <a:pt x="12907" y="24"/>
                  <a:pt x="12918" y="31"/>
                </a:cubicBezTo>
                <a:cubicBezTo>
                  <a:pt x="12928" y="38"/>
                  <a:pt x="12937" y="45"/>
                  <a:pt x="12946" y="54"/>
                </a:cubicBezTo>
                <a:cubicBezTo>
                  <a:pt x="12954" y="63"/>
                  <a:pt x="12962" y="72"/>
                  <a:pt x="12969" y="82"/>
                </a:cubicBezTo>
                <a:cubicBezTo>
                  <a:pt x="12976" y="92"/>
                  <a:pt x="12981" y="103"/>
                  <a:pt x="12986" y="114"/>
                </a:cubicBezTo>
                <a:cubicBezTo>
                  <a:pt x="12991" y="126"/>
                  <a:pt x="12994" y="137"/>
                  <a:pt x="12996" y="149"/>
                </a:cubicBezTo>
                <a:cubicBezTo>
                  <a:pt x="12999" y="161"/>
                  <a:pt x="13000" y="173"/>
                  <a:pt x="13000" y="185"/>
                </a:cubicBezTo>
                <a:lnTo>
                  <a:pt x="13000" y="3158"/>
                </a:lnTo>
                <a:cubicBezTo>
                  <a:pt x="13000" y="3170"/>
                  <a:pt x="12999" y="3182"/>
                  <a:pt x="12996" y="3194"/>
                </a:cubicBezTo>
                <a:cubicBezTo>
                  <a:pt x="12994" y="3206"/>
                  <a:pt x="12991" y="3217"/>
                  <a:pt x="12986" y="3229"/>
                </a:cubicBezTo>
                <a:cubicBezTo>
                  <a:pt x="12981" y="3240"/>
                  <a:pt x="12976" y="3251"/>
                  <a:pt x="12969" y="3261"/>
                </a:cubicBezTo>
                <a:cubicBezTo>
                  <a:pt x="12962" y="3271"/>
                  <a:pt x="12954" y="3280"/>
                  <a:pt x="12946" y="3289"/>
                </a:cubicBezTo>
                <a:cubicBezTo>
                  <a:pt x="12937" y="3298"/>
                  <a:pt x="12928" y="3305"/>
                  <a:pt x="12918" y="3312"/>
                </a:cubicBezTo>
                <a:cubicBezTo>
                  <a:pt x="12907" y="3319"/>
                  <a:pt x="12897" y="3325"/>
                  <a:pt x="12885" y="3329"/>
                </a:cubicBezTo>
                <a:cubicBezTo>
                  <a:pt x="12874" y="3334"/>
                  <a:pt x="12863" y="3337"/>
                  <a:pt x="12851" y="3340"/>
                </a:cubicBezTo>
                <a:cubicBezTo>
                  <a:pt x="12839" y="3342"/>
                  <a:pt x="12827" y="3343"/>
                  <a:pt x="12814" y="3343"/>
                </a:cubicBezTo>
                <a:lnTo>
                  <a:pt x="185" y="3343"/>
                </a:lnTo>
                <a:cubicBezTo>
                  <a:pt x="173" y="3343"/>
                  <a:pt x="161" y="3342"/>
                  <a:pt x="149" y="3340"/>
                </a:cubicBezTo>
                <a:cubicBezTo>
                  <a:pt x="137" y="3337"/>
                  <a:pt x="126" y="3334"/>
                  <a:pt x="114" y="3329"/>
                </a:cubicBezTo>
                <a:cubicBezTo>
                  <a:pt x="103" y="3325"/>
                  <a:pt x="92" y="3319"/>
                  <a:pt x="82" y="3312"/>
                </a:cubicBezTo>
                <a:cubicBezTo>
                  <a:pt x="72" y="3305"/>
                  <a:pt x="63" y="3298"/>
                  <a:pt x="54" y="3289"/>
                </a:cubicBezTo>
                <a:cubicBezTo>
                  <a:pt x="45" y="3280"/>
                  <a:pt x="38" y="3271"/>
                  <a:pt x="31" y="3261"/>
                </a:cubicBezTo>
                <a:cubicBezTo>
                  <a:pt x="24" y="3251"/>
                  <a:pt x="19" y="3240"/>
                  <a:pt x="14" y="3229"/>
                </a:cubicBezTo>
                <a:cubicBezTo>
                  <a:pt x="9" y="3217"/>
                  <a:pt x="6" y="3206"/>
                  <a:pt x="3" y="3194"/>
                </a:cubicBezTo>
                <a:cubicBezTo>
                  <a:pt x="1" y="3182"/>
                  <a:pt x="0" y="3170"/>
                  <a:pt x="0" y="315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TextBox 621"/>
          <p:cNvSpPr txBox="1"/>
          <p:nvPr/>
        </p:nvSpPr>
        <p:spPr>
          <a:xfrm>
            <a:off x="910800" y="389520"/>
            <a:ext cx="544248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Положение о Секторе по этике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401040" y="1067400"/>
            <a:ext cx="34012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Обоснование необходимости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TextBox 623"/>
          <p:cNvSpPr txBox="1"/>
          <p:nvPr/>
        </p:nvSpPr>
        <p:spPr>
          <a:xfrm>
            <a:off x="534960" y="1581840"/>
            <a:ext cx="39517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Восстановление Сектора по этике как постоянно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TextBox 624"/>
          <p:cNvSpPr txBox="1"/>
          <p:nvPr/>
        </p:nvSpPr>
        <p:spPr>
          <a:xfrm>
            <a:off x="534960" y="1815840"/>
            <a:ext cx="4123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действующего органа для обеспечения этического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TextBox 625"/>
          <p:cNvSpPr txBox="1"/>
          <p:nvPr/>
        </p:nvSpPr>
        <p:spPr>
          <a:xfrm>
            <a:off x="534960" y="2049840"/>
            <a:ext cx="40791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надзора и соответствия требованиям Глобального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7" name="TextBox 626"/>
          <p:cNvSpPr txBox="1"/>
          <p:nvPr/>
        </p:nvSpPr>
        <p:spPr>
          <a:xfrm>
            <a:off x="534960" y="2283840"/>
            <a:ext cx="517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фонда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28" name="Рисунок 627"/>
          <p:cNvPicPr/>
          <p:nvPr/>
        </p:nvPicPr>
        <p:blipFill>
          <a:blip r:embed="rId5"/>
          <a:stretch/>
        </p:blipFill>
        <p:spPr>
          <a:xfrm>
            <a:off x="401040" y="32256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9" name="TextBox 628"/>
          <p:cNvSpPr txBox="1"/>
          <p:nvPr/>
        </p:nvSpPr>
        <p:spPr>
          <a:xfrm>
            <a:off x="401040" y="2838960"/>
            <a:ext cx="22600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Основные функции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0" name="Рисунок 629"/>
          <p:cNvPicPr/>
          <p:nvPr/>
        </p:nvPicPr>
        <p:blipFill>
          <a:blip r:embed="rId6"/>
          <a:stretch/>
        </p:blipFill>
        <p:spPr>
          <a:xfrm>
            <a:off x="401040" y="3560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1" name="TextBox 630"/>
          <p:cNvSpPr txBox="1"/>
          <p:nvPr/>
        </p:nvSpPr>
        <p:spPr>
          <a:xfrm>
            <a:off x="635040" y="3219840"/>
            <a:ext cx="3285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Рассмотрение этических споров и жалоб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2" name="Рисунок 631"/>
          <p:cNvPicPr/>
          <p:nvPr/>
        </p:nvPicPr>
        <p:blipFill>
          <a:blip r:embed="rId7"/>
          <a:stretch/>
        </p:blipFill>
        <p:spPr>
          <a:xfrm>
            <a:off x="401040" y="389412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3" name="TextBox 632"/>
          <p:cNvSpPr txBox="1"/>
          <p:nvPr/>
        </p:nvSpPr>
        <p:spPr>
          <a:xfrm>
            <a:off x="635040" y="3553920"/>
            <a:ext cx="3948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Мониторинг случаев нарушения норм поведения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4" name="Рисунок 633"/>
          <p:cNvPicPr/>
          <p:nvPr/>
        </p:nvPicPr>
        <p:blipFill>
          <a:blip r:embed="rId8"/>
          <a:stretch/>
        </p:blipFill>
        <p:spPr>
          <a:xfrm>
            <a:off x="401040" y="422856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5" name="TextBox 634"/>
          <p:cNvSpPr txBox="1"/>
          <p:nvPr/>
        </p:nvSpPr>
        <p:spPr>
          <a:xfrm>
            <a:off x="668520" y="3888360"/>
            <a:ext cx="3195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Урегулирование конфликтов интересов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Полилиния: фигура 635"/>
          <p:cNvSpPr/>
          <p:nvPr/>
        </p:nvSpPr>
        <p:spPr>
          <a:xfrm>
            <a:off x="5348160" y="1052640"/>
            <a:ext cx="8640" cy="3577320"/>
          </a:xfrm>
          <a:custGeom>
            <a:avLst/>
            <a:gdLst/>
            <a:ahLst/>
            <a:cxnLst/>
            <a:rect l="0" t="0" r="r" b="b"/>
            <a:pathLst>
              <a:path w="24" h="9937">
                <a:moveTo>
                  <a:pt x="0" y="0"/>
                </a:moveTo>
                <a:lnTo>
                  <a:pt x="24" y="0"/>
                </a:lnTo>
                <a:lnTo>
                  <a:pt x="24" y="9937"/>
                </a:lnTo>
                <a:lnTo>
                  <a:pt x="0" y="9937"/>
                </a:lnTo>
                <a:lnTo>
                  <a:pt x="0" y="0"/>
                </a:ln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TextBox 636"/>
          <p:cNvSpPr txBox="1"/>
          <p:nvPr/>
        </p:nvSpPr>
        <p:spPr>
          <a:xfrm>
            <a:off x="668520" y="4222440"/>
            <a:ext cx="4036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Консультирование членов по этическим вопросам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38" name="Рисунок 637"/>
          <p:cNvPicPr/>
          <p:nvPr/>
        </p:nvPicPr>
        <p:blipFill>
          <a:blip r:embed="rId9"/>
          <a:stretch/>
        </p:blipFill>
        <p:spPr>
          <a:xfrm>
            <a:off x="5623920" y="145404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39" name="TextBox 638"/>
          <p:cNvSpPr txBox="1"/>
          <p:nvPr/>
        </p:nvSpPr>
        <p:spPr>
          <a:xfrm>
            <a:off x="5623920" y="1067400"/>
            <a:ext cx="2821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Требования к структуре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0" name="Рисунок 639"/>
          <p:cNvPicPr/>
          <p:nvPr/>
        </p:nvPicPr>
        <p:blipFill>
          <a:blip r:embed="rId10"/>
          <a:stretch/>
        </p:blipFill>
        <p:spPr>
          <a:xfrm>
            <a:off x="5623920" y="1788480"/>
            <a:ext cx="15012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1" name="TextBox 640"/>
          <p:cNvSpPr txBox="1"/>
          <p:nvPr/>
        </p:nvSpPr>
        <p:spPr>
          <a:xfrm>
            <a:off x="5891400" y="1448280"/>
            <a:ext cx="32374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Устойчивый и сбалансированный состав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2" name="Рисунок 641"/>
          <p:cNvPicPr/>
          <p:nvPr/>
        </p:nvPicPr>
        <p:blipFill>
          <a:blip r:embed="rId11"/>
          <a:stretch/>
        </p:blipFill>
        <p:spPr>
          <a:xfrm>
            <a:off x="5623920" y="2122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3" name="TextBox 642"/>
          <p:cNvSpPr txBox="1"/>
          <p:nvPr/>
        </p:nvSpPr>
        <p:spPr>
          <a:xfrm>
            <a:off x="5874840" y="1782360"/>
            <a:ext cx="30639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Чёткий регламент работы и процедур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4" name="Рисунок 643"/>
          <p:cNvPicPr/>
          <p:nvPr/>
        </p:nvPicPr>
        <p:blipFill>
          <a:blip r:embed="rId12"/>
          <a:stretch/>
        </p:blipFill>
        <p:spPr>
          <a:xfrm>
            <a:off x="5623920" y="2457000"/>
            <a:ext cx="1000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5" name="TextBox 644"/>
          <p:cNvSpPr txBox="1"/>
          <p:nvPr/>
        </p:nvSpPr>
        <p:spPr>
          <a:xfrm>
            <a:off x="5857920" y="2116800"/>
            <a:ext cx="38347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Процедурная независимость от других органов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TextBox 645"/>
          <p:cNvSpPr txBox="1"/>
          <p:nvPr/>
        </p:nvSpPr>
        <p:spPr>
          <a:xfrm>
            <a:off x="5824440" y="2450880"/>
            <a:ext cx="33847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Полномочия по вынесению рекомендаций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TextBox 646"/>
          <p:cNvSpPr txBox="1"/>
          <p:nvPr/>
        </p:nvSpPr>
        <p:spPr>
          <a:xfrm>
            <a:off x="5623920" y="2872440"/>
            <a:ext cx="329544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Взаимосвязь с документами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TextBox 647"/>
          <p:cNvSpPr txBox="1"/>
          <p:nvPr/>
        </p:nvSpPr>
        <p:spPr>
          <a:xfrm>
            <a:off x="5775840" y="4204800"/>
            <a:ext cx="750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Этический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9" name="Рисунок 648"/>
          <p:cNvPicPr/>
          <p:nvPr/>
        </p:nvPicPr>
        <p:blipFill>
          <a:blip r:embed="rId13"/>
          <a:stretch/>
        </p:blipFill>
        <p:spPr>
          <a:xfrm>
            <a:off x="6810840" y="3844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0" name="TextBox 649"/>
          <p:cNvSpPr txBox="1"/>
          <p:nvPr/>
        </p:nvSpPr>
        <p:spPr>
          <a:xfrm>
            <a:off x="5903640" y="4405320"/>
            <a:ext cx="493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кодекс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TextBox 650"/>
          <p:cNvSpPr txBox="1"/>
          <p:nvPr/>
        </p:nvSpPr>
        <p:spPr>
          <a:xfrm>
            <a:off x="7193880" y="4204800"/>
            <a:ext cx="715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Сектор по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52" name="Рисунок 651"/>
          <p:cNvPicPr/>
          <p:nvPr/>
        </p:nvPicPr>
        <p:blipFill>
          <a:blip r:embed="rId14"/>
          <a:stretch/>
        </p:blipFill>
        <p:spPr>
          <a:xfrm>
            <a:off x="8156160" y="3844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3" name="TextBox 652"/>
          <p:cNvSpPr txBox="1"/>
          <p:nvPr/>
        </p:nvSpPr>
        <p:spPr>
          <a:xfrm>
            <a:off x="7349760" y="4405320"/>
            <a:ext cx="40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этике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TextBox 653"/>
          <p:cNvSpPr txBox="1"/>
          <p:nvPr/>
        </p:nvSpPr>
        <p:spPr>
          <a:xfrm>
            <a:off x="8609400" y="4204800"/>
            <a:ext cx="1507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Политика конфликта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Полилиния: фигура 654"/>
          <p:cNvSpPr/>
          <p:nvPr/>
        </p:nvSpPr>
        <p:spPr>
          <a:xfrm>
            <a:off x="401040" y="4830120"/>
            <a:ext cx="9894600" cy="735480"/>
          </a:xfrm>
          <a:custGeom>
            <a:avLst/>
            <a:gdLst/>
            <a:ahLst/>
            <a:cxnLst/>
            <a:rect l="0" t="0" r="r" b="b"/>
            <a:pathLst>
              <a:path w="27485" h="2043">
                <a:moveTo>
                  <a:pt x="0" y="1857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2" y="24"/>
                  <a:pt x="103" y="18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8"/>
                  <a:pt x="27392" y="24"/>
                  <a:pt x="27402" y="31"/>
                </a:cubicBezTo>
                <a:cubicBezTo>
                  <a:pt x="27413" y="38"/>
                  <a:pt x="27422" y="45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2"/>
                  <a:pt x="27466" y="103"/>
                  <a:pt x="27471" y="114"/>
                </a:cubicBezTo>
                <a:cubicBezTo>
                  <a:pt x="27476" y="126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5"/>
                </a:cubicBezTo>
                <a:lnTo>
                  <a:pt x="27485" y="1857"/>
                </a:lnTo>
                <a:cubicBezTo>
                  <a:pt x="27485" y="1869"/>
                  <a:pt x="27484" y="1881"/>
                  <a:pt x="27481" y="1893"/>
                </a:cubicBezTo>
                <a:cubicBezTo>
                  <a:pt x="27479" y="1906"/>
                  <a:pt x="27476" y="1917"/>
                  <a:pt x="27471" y="1929"/>
                </a:cubicBezTo>
                <a:cubicBezTo>
                  <a:pt x="27466" y="1940"/>
                  <a:pt x="27460" y="1951"/>
                  <a:pt x="27454" y="1961"/>
                </a:cubicBezTo>
                <a:cubicBezTo>
                  <a:pt x="27447" y="1971"/>
                  <a:pt x="27439" y="1980"/>
                  <a:pt x="27431" y="1989"/>
                </a:cubicBezTo>
                <a:cubicBezTo>
                  <a:pt x="27422" y="1998"/>
                  <a:pt x="27413" y="2005"/>
                  <a:pt x="27402" y="2012"/>
                </a:cubicBezTo>
                <a:cubicBezTo>
                  <a:pt x="27392" y="2019"/>
                  <a:pt x="27382" y="2025"/>
                  <a:pt x="27370" y="2029"/>
                </a:cubicBezTo>
                <a:cubicBezTo>
                  <a:pt x="27359" y="2034"/>
                  <a:pt x="27347" y="2037"/>
                  <a:pt x="27336" y="2040"/>
                </a:cubicBezTo>
                <a:cubicBezTo>
                  <a:pt x="27324" y="2042"/>
                  <a:pt x="27311" y="2043"/>
                  <a:pt x="27299" y="2043"/>
                </a:cubicBezTo>
                <a:lnTo>
                  <a:pt x="185" y="2043"/>
                </a:lnTo>
                <a:cubicBezTo>
                  <a:pt x="173" y="2043"/>
                  <a:pt x="161" y="2042"/>
                  <a:pt x="149" y="2040"/>
                </a:cubicBezTo>
                <a:cubicBezTo>
                  <a:pt x="137" y="2037"/>
                  <a:pt x="126" y="2034"/>
                  <a:pt x="114" y="2029"/>
                </a:cubicBezTo>
                <a:cubicBezTo>
                  <a:pt x="103" y="2025"/>
                  <a:pt x="92" y="2019"/>
                  <a:pt x="82" y="2012"/>
                </a:cubicBezTo>
                <a:cubicBezTo>
                  <a:pt x="72" y="2005"/>
                  <a:pt x="63" y="1998"/>
                  <a:pt x="54" y="1989"/>
                </a:cubicBezTo>
                <a:cubicBezTo>
                  <a:pt x="45" y="1980"/>
                  <a:pt x="38" y="1971"/>
                  <a:pt x="31" y="1961"/>
                </a:cubicBezTo>
                <a:cubicBezTo>
                  <a:pt x="24" y="1951"/>
                  <a:pt x="19" y="1940"/>
                  <a:pt x="14" y="1929"/>
                </a:cubicBezTo>
                <a:cubicBezTo>
                  <a:pt x="9" y="1917"/>
                  <a:pt x="6" y="1906"/>
                  <a:pt x="3" y="1893"/>
                </a:cubicBezTo>
                <a:cubicBezTo>
                  <a:pt x="1" y="1881"/>
                  <a:pt x="0" y="1869"/>
                  <a:pt x="0" y="1857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56" name="Рисунок 655"/>
          <p:cNvPicPr/>
          <p:nvPr/>
        </p:nvPicPr>
        <p:blipFill>
          <a:blip r:embed="rId15"/>
          <a:stretch/>
        </p:blipFill>
        <p:spPr>
          <a:xfrm>
            <a:off x="534960" y="511416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57" name="TextBox 656"/>
          <p:cNvSpPr txBox="1"/>
          <p:nvPr/>
        </p:nvSpPr>
        <p:spPr>
          <a:xfrm>
            <a:off x="8992440" y="4405320"/>
            <a:ext cx="738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TextBox 657"/>
          <p:cNvSpPr txBox="1"/>
          <p:nvPr/>
        </p:nvSpPr>
        <p:spPr>
          <a:xfrm>
            <a:off x="760320" y="4991400"/>
            <a:ext cx="83592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Восстановление Сектора по этике является критически важным шагом для обеспечения прозрачности,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Полилиния: фигура 658"/>
          <p:cNvSpPr/>
          <p:nvPr/>
        </p:nvSpPr>
        <p:spPr>
          <a:xfrm>
            <a:off x="5623920" y="3467880"/>
            <a:ext cx="835920" cy="484920"/>
          </a:xfrm>
          <a:custGeom>
            <a:avLst/>
            <a:gdLst/>
            <a:ahLst/>
            <a:cxnLst/>
            <a:rect l="0" t="0" r="r" b="b"/>
            <a:pathLst>
              <a:path w="2322" h="1347">
                <a:moveTo>
                  <a:pt x="0" y="0"/>
                </a:moveTo>
                <a:lnTo>
                  <a:pt x="2322" y="0"/>
                </a:lnTo>
                <a:lnTo>
                  <a:pt x="2322" y="1347"/>
                </a:lnTo>
                <a:lnTo>
                  <a:pt x="0" y="1347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0" name="Рисунок 659"/>
          <p:cNvPicPr/>
          <p:nvPr/>
        </p:nvPicPr>
        <p:blipFill>
          <a:blip r:embed="rId16"/>
          <a:stretch/>
        </p:blipFill>
        <p:spPr>
          <a:xfrm>
            <a:off x="5966640" y="36100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1" name="Полилиния: фигура 660"/>
          <p:cNvSpPr/>
          <p:nvPr/>
        </p:nvSpPr>
        <p:spPr>
          <a:xfrm>
            <a:off x="5623920" y="3233880"/>
            <a:ext cx="835920" cy="234360"/>
          </a:xfrm>
          <a:custGeom>
            <a:avLst/>
            <a:gdLst/>
            <a:ahLst/>
            <a:cxnLst/>
            <a:rect l="0" t="0" r="r" b="b"/>
            <a:pathLst>
              <a:path w="2322" h="651">
                <a:moveTo>
                  <a:pt x="1161" y="0"/>
                </a:moveTo>
                <a:lnTo>
                  <a:pt x="0" y="651"/>
                </a:lnTo>
                <a:lnTo>
                  <a:pt x="2322" y="651"/>
                </a:lnTo>
                <a:lnTo>
                  <a:pt x="1161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Полилиния: фигура 661"/>
          <p:cNvSpPr/>
          <p:nvPr/>
        </p:nvSpPr>
        <p:spPr>
          <a:xfrm>
            <a:off x="5623920" y="3952440"/>
            <a:ext cx="835920" cy="234360"/>
          </a:xfrm>
          <a:custGeom>
            <a:avLst/>
            <a:gdLst/>
            <a:ahLst/>
            <a:cxnLst/>
            <a:rect l="0" t="0" r="r" b="b"/>
            <a:pathLst>
              <a:path w="2322" h="651">
                <a:moveTo>
                  <a:pt x="0" y="0"/>
                </a:moveTo>
                <a:lnTo>
                  <a:pt x="1161" y="651"/>
                </a:lnTo>
                <a:lnTo>
                  <a:pt x="23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Полилиния: фигура 662"/>
          <p:cNvSpPr/>
          <p:nvPr/>
        </p:nvSpPr>
        <p:spPr>
          <a:xfrm>
            <a:off x="7077960" y="3467880"/>
            <a:ext cx="835920" cy="484920"/>
          </a:xfrm>
          <a:custGeom>
            <a:avLst/>
            <a:gdLst/>
            <a:ahLst/>
            <a:cxnLst/>
            <a:rect l="0" t="0" r="r" b="b"/>
            <a:pathLst>
              <a:path w="2322" h="1347">
                <a:moveTo>
                  <a:pt x="0" y="0"/>
                </a:moveTo>
                <a:lnTo>
                  <a:pt x="2322" y="0"/>
                </a:lnTo>
                <a:lnTo>
                  <a:pt x="2322" y="1347"/>
                </a:lnTo>
                <a:lnTo>
                  <a:pt x="0" y="1347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4" name="Рисунок 663"/>
          <p:cNvPicPr/>
          <p:nvPr/>
        </p:nvPicPr>
        <p:blipFill>
          <a:blip r:embed="rId17"/>
          <a:stretch/>
        </p:blipFill>
        <p:spPr>
          <a:xfrm>
            <a:off x="7370640" y="36100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5" name="Полилиния: фигура 664"/>
          <p:cNvSpPr/>
          <p:nvPr/>
        </p:nvSpPr>
        <p:spPr>
          <a:xfrm>
            <a:off x="7077960" y="3233880"/>
            <a:ext cx="835920" cy="234360"/>
          </a:xfrm>
          <a:custGeom>
            <a:avLst/>
            <a:gdLst/>
            <a:ahLst/>
            <a:cxnLst/>
            <a:rect l="0" t="0" r="r" b="b"/>
            <a:pathLst>
              <a:path w="2322" h="651">
                <a:moveTo>
                  <a:pt x="1162" y="0"/>
                </a:moveTo>
                <a:lnTo>
                  <a:pt x="0" y="651"/>
                </a:lnTo>
                <a:lnTo>
                  <a:pt x="2322" y="651"/>
                </a:lnTo>
                <a:lnTo>
                  <a:pt x="1162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Полилиния: фигура 665"/>
          <p:cNvSpPr/>
          <p:nvPr/>
        </p:nvSpPr>
        <p:spPr>
          <a:xfrm>
            <a:off x="7077960" y="3952440"/>
            <a:ext cx="835920" cy="234360"/>
          </a:xfrm>
          <a:custGeom>
            <a:avLst/>
            <a:gdLst/>
            <a:ahLst/>
            <a:cxnLst/>
            <a:rect l="0" t="0" r="r" b="b"/>
            <a:pathLst>
              <a:path w="2322" h="651">
                <a:moveTo>
                  <a:pt x="0" y="0"/>
                </a:moveTo>
                <a:lnTo>
                  <a:pt x="1162" y="651"/>
                </a:lnTo>
                <a:lnTo>
                  <a:pt x="2322" y="0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Полилиния: фигура 666"/>
          <p:cNvSpPr/>
          <p:nvPr/>
        </p:nvSpPr>
        <p:spPr>
          <a:xfrm>
            <a:off x="8423280" y="3467880"/>
            <a:ext cx="836280" cy="484920"/>
          </a:xfrm>
          <a:custGeom>
            <a:avLst/>
            <a:gdLst/>
            <a:ahLst/>
            <a:cxnLst/>
            <a:rect l="0" t="0" r="r" b="b"/>
            <a:pathLst>
              <a:path w="2323" h="1347">
                <a:moveTo>
                  <a:pt x="0" y="0"/>
                </a:moveTo>
                <a:lnTo>
                  <a:pt x="2323" y="0"/>
                </a:lnTo>
                <a:lnTo>
                  <a:pt x="2323" y="1347"/>
                </a:lnTo>
                <a:lnTo>
                  <a:pt x="0" y="1347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8" name="Рисунок 667"/>
          <p:cNvPicPr/>
          <p:nvPr/>
        </p:nvPicPr>
        <p:blipFill>
          <a:blip r:embed="rId18"/>
          <a:stretch/>
        </p:blipFill>
        <p:spPr>
          <a:xfrm>
            <a:off x="8715960" y="36100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9" name="Полилиния: фигура 668"/>
          <p:cNvSpPr/>
          <p:nvPr/>
        </p:nvSpPr>
        <p:spPr>
          <a:xfrm>
            <a:off x="8423280" y="3233880"/>
            <a:ext cx="836280" cy="234360"/>
          </a:xfrm>
          <a:custGeom>
            <a:avLst/>
            <a:gdLst/>
            <a:ahLst/>
            <a:cxnLst/>
            <a:rect l="0" t="0" r="r" b="b"/>
            <a:pathLst>
              <a:path w="2323" h="651">
                <a:moveTo>
                  <a:pt x="1162" y="0"/>
                </a:moveTo>
                <a:lnTo>
                  <a:pt x="0" y="651"/>
                </a:lnTo>
                <a:lnTo>
                  <a:pt x="2323" y="651"/>
                </a:lnTo>
                <a:lnTo>
                  <a:pt x="1162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Полилиния: фигура 669"/>
          <p:cNvSpPr/>
          <p:nvPr/>
        </p:nvSpPr>
        <p:spPr>
          <a:xfrm>
            <a:off x="8423280" y="3952440"/>
            <a:ext cx="836280" cy="234360"/>
          </a:xfrm>
          <a:custGeom>
            <a:avLst/>
            <a:gdLst/>
            <a:ahLst/>
            <a:cxnLst/>
            <a:rect l="0" t="0" r="r" b="b"/>
            <a:pathLst>
              <a:path w="2323" h="651">
                <a:moveTo>
                  <a:pt x="0" y="0"/>
                </a:moveTo>
                <a:lnTo>
                  <a:pt x="1162" y="651"/>
                </a:lnTo>
                <a:lnTo>
                  <a:pt x="2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38B2AC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1" name="TextBox 670"/>
          <p:cNvSpPr txBox="1"/>
          <p:nvPr/>
        </p:nvSpPr>
        <p:spPr>
          <a:xfrm>
            <a:off x="760320" y="5225400"/>
            <a:ext cx="7206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подотчетности и этического надзора в соответствии с требованиями Глобального фонда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Полилиния: фигура 671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73" name="Рисунок 672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74" name="Рисунок 673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5" name="Полилиния: фигура 674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76" name="Рисунок 675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7" name="TextBox 676"/>
          <p:cNvSpPr txBox="1"/>
          <p:nvPr/>
        </p:nvSpPr>
        <p:spPr>
          <a:xfrm>
            <a:off x="910800" y="389520"/>
            <a:ext cx="852840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Политика урегулирования конфликта интересов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8" name="TextBox 677"/>
          <p:cNvSpPr txBox="1"/>
          <p:nvPr/>
        </p:nvSpPr>
        <p:spPr>
          <a:xfrm>
            <a:off x="401040" y="1140120"/>
            <a:ext cx="87026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комплексной политики по предотвращению и управлению конфликтами интересов в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9" name="Полилиния: фигура 678"/>
          <p:cNvSpPr/>
          <p:nvPr/>
        </p:nvSpPr>
        <p:spPr>
          <a:xfrm>
            <a:off x="401040" y="1788120"/>
            <a:ext cx="4813560" cy="2874960"/>
          </a:xfrm>
          <a:custGeom>
            <a:avLst/>
            <a:gdLst/>
            <a:ahLst/>
            <a:cxnLst/>
            <a:rect l="0" t="0" r="r" b="b"/>
            <a:pathLst>
              <a:path w="13371" h="7986">
                <a:moveTo>
                  <a:pt x="0" y="780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3"/>
                  <a:pt x="24" y="93"/>
                  <a:pt x="31" y="83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6"/>
                  <a:pt x="72" y="38"/>
                  <a:pt x="82" y="31"/>
                </a:cubicBezTo>
                <a:cubicBezTo>
                  <a:pt x="92" y="25"/>
                  <a:pt x="103" y="19"/>
                  <a:pt x="114" y="14"/>
                </a:cubicBezTo>
                <a:cubicBezTo>
                  <a:pt x="126" y="10"/>
                  <a:pt x="137" y="6"/>
                  <a:pt x="149" y="4"/>
                </a:cubicBezTo>
                <a:cubicBezTo>
                  <a:pt x="161" y="1"/>
                  <a:pt x="173" y="0"/>
                  <a:pt x="185" y="0"/>
                </a:cubicBezTo>
                <a:lnTo>
                  <a:pt x="13186" y="0"/>
                </a:lnTo>
                <a:cubicBezTo>
                  <a:pt x="13198" y="0"/>
                  <a:pt x="13210" y="1"/>
                  <a:pt x="13222" y="4"/>
                </a:cubicBezTo>
                <a:cubicBezTo>
                  <a:pt x="13234" y="6"/>
                  <a:pt x="13246" y="10"/>
                  <a:pt x="13257" y="14"/>
                </a:cubicBezTo>
                <a:cubicBezTo>
                  <a:pt x="13268" y="19"/>
                  <a:pt x="13279" y="25"/>
                  <a:pt x="13289" y="31"/>
                </a:cubicBezTo>
                <a:cubicBezTo>
                  <a:pt x="13299" y="38"/>
                  <a:pt x="13308" y="46"/>
                  <a:pt x="13317" y="54"/>
                </a:cubicBezTo>
                <a:cubicBezTo>
                  <a:pt x="13326" y="63"/>
                  <a:pt x="13333" y="72"/>
                  <a:pt x="13340" y="83"/>
                </a:cubicBezTo>
                <a:cubicBezTo>
                  <a:pt x="13347" y="93"/>
                  <a:pt x="13353" y="103"/>
                  <a:pt x="13357" y="115"/>
                </a:cubicBezTo>
                <a:cubicBezTo>
                  <a:pt x="13362" y="126"/>
                  <a:pt x="13365" y="138"/>
                  <a:pt x="13368" y="150"/>
                </a:cubicBezTo>
                <a:cubicBezTo>
                  <a:pt x="13370" y="162"/>
                  <a:pt x="13371" y="174"/>
                  <a:pt x="13371" y="186"/>
                </a:cubicBezTo>
                <a:lnTo>
                  <a:pt x="13371" y="7801"/>
                </a:lnTo>
                <a:cubicBezTo>
                  <a:pt x="13371" y="7813"/>
                  <a:pt x="13370" y="7825"/>
                  <a:pt x="13368" y="7837"/>
                </a:cubicBezTo>
                <a:cubicBezTo>
                  <a:pt x="13365" y="7849"/>
                  <a:pt x="13362" y="7860"/>
                  <a:pt x="13357" y="7872"/>
                </a:cubicBezTo>
                <a:cubicBezTo>
                  <a:pt x="13353" y="7883"/>
                  <a:pt x="13347" y="7894"/>
                  <a:pt x="13340" y="7904"/>
                </a:cubicBezTo>
                <a:cubicBezTo>
                  <a:pt x="13333" y="7914"/>
                  <a:pt x="13326" y="7923"/>
                  <a:pt x="13317" y="7932"/>
                </a:cubicBezTo>
                <a:cubicBezTo>
                  <a:pt x="13308" y="7941"/>
                  <a:pt x="13299" y="7948"/>
                  <a:pt x="13289" y="7955"/>
                </a:cubicBezTo>
                <a:cubicBezTo>
                  <a:pt x="13279" y="7962"/>
                  <a:pt x="13268" y="7968"/>
                  <a:pt x="13257" y="7972"/>
                </a:cubicBezTo>
                <a:cubicBezTo>
                  <a:pt x="13246" y="7977"/>
                  <a:pt x="13234" y="7980"/>
                  <a:pt x="13222" y="7983"/>
                </a:cubicBezTo>
                <a:cubicBezTo>
                  <a:pt x="13210" y="7985"/>
                  <a:pt x="13198" y="7986"/>
                  <a:pt x="13186" y="7986"/>
                </a:cubicBezTo>
                <a:lnTo>
                  <a:pt x="185" y="7986"/>
                </a:lnTo>
                <a:cubicBezTo>
                  <a:pt x="173" y="7986"/>
                  <a:pt x="161" y="7985"/>
                  <a:pt x="149" y="7983"/>
                </a:cubicBezTo>
                <a:cubicBezTo>
                  <a:pt x="137" y="7980"/>
                  <a:pt x="126" y="7977"/>
                  <a:pt x="114" y="7972"/>
                </a:cubicBezTo>
                <a:cubicBezTo>
                  <a:pt x="103" y="7968"/>
                  <a:pt x="92" y="7962"/>
                  <a:pt x="82" y="7955"/>
                </a:cubicBezTo>
                <a:cubicBezTo>
                  <a:pt x="72" y="7948"/>
                  <a:pt x="63" y="7941"/>
                  <a:pt x="54" y="7932"/>
                </a:cubicBezTo>
                <a:cubicBezTo>
                  <a:pt x="45" y="7923"/>
                  <a:pt x="38" y="7914"/>
                  <a:pt x="31" y="7904"/>
                </a:cubicBezTo>
                <a:cubicBezTo>
                  <a:pt x="24" y="7894"/>
                  <a:pt x="19" y="7883"/>
                  <a:pt x="14" y="7872"/>
                </a:cubicBezTo>
                <a:cubicBezTo>
                  <a:pt x="9" y="7860"/>
                  <a:pt x="6" y="7849"/>
                  <a:pt x="3" y="7837"/>
                </a:cubicBezTo>
                <a:cubicBezTo>
                  <a:pt x="1" y="7825"/>
                  <a:pt x="0" y="7813"/>
                  <a:pt x="0" y="7801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80" name="Рисунок 679"/>
          <p:cNvPicPr/>
          <p:nvPr/>
        </p:nvPicPr>
        <p:blipFill>
          <a:blip r:embed="rId5"/>
          <a:stretch/>
        </p:blipFill>
        <p:spPr>
          <a:xfrm>
            <a:off x="601560" y="20224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1" name="TextBox 680"/>
          <p:cNvSpPr txBox="1"/>
          <p:nvPr/>
        </p:nvSpPr>
        <p:spPr>
          <a:xfrm>
            <a:off x="401040" y="1374120"/>
            <a:ext cx="86194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соответствии с требованиями Глобального фонда и международными стандартами управления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2" name="Рисунок 681"/>
          <p:cNvPicPr/>
          <p:nvPr/>
        </p:nvPicPr>
        <p:blipFill>
          <a:blip r:embed="rId6"/>
          <a:stretch/>
        </p:blipFill>
        <p:spPr>
          <a:xfrm>
            <a:off x="601560" y="2423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3" name="TextBox 682"/>
          <p:cNvSpPr txBox="1"/>
          <p:nvPr/>
        </p:nvSpPr>
        <p:spPr>
          <a:xfrm>
            <a:off x="852480" y="2003400"/>
            <a:ext cx="38980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Ключевые компоненты политики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4" name="TextBox 683"/>
          <p:cNvSpPr txBox="1"/>
          <p:nvPr/>
        </p:nvSpPr>
        <p:spPr>
          <a:xfrm>
            <a:off x="835560" y="2408040"/>
            <a:ext cx="3744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Четкое определение конфликта интересов (прямой,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5" name="Рисунок 684"/>
          <p:cNvPicPr/>
          <p:nvPr/>
        </p:nvPicPr>
        <p:blipFill>
          <a:blip r:embed="rId6"/>
          <a:stretch/>
        </p:blipFill>
        <p:spPr>
          <a:xfrm>
            <a:off x="601560" y="29250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6" name="TextBox 685"/>
          <p:cNvSpPr txBox="1"/>
          <p:nvPr/>
        </p:nvSpPr>
        <p:spPr>
          <a:xfrm>
            <a:off x="835560" y="2608560"/>
            <a:ext cx="2029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косвенный, потенциальный)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7" name="TextBox 686"/>
          <p:cNvSpPr txBox="1"/>
          <p:nvPr/>
        </p:nvSpPr>
        <p:spPr>
          <a:xfrm>
            <a:off x="835560" y="2909520"/>
            <a:ext cx="4120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Обязательное декларирование интересов всеми членами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8" name="Рисунок 687"/>
          <p:cNvPicPr/>
          <p:nvPr/>
        </p:nvPicPr>
        <p:blipFill>
          <a:blip r:embed="rId6"/>
          <a:stretch/>
        </p:blipFill>
        <p:spPr>
          <a:xfrm>
            <a:off x="601560" y="3426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9" name="TextBox 688"/>
          <p:cNvSpPr txBox="1"/>
          <p:nvPr/>
        </p:nvSpPr>
        <p:spPr>
          <a:xfrm>
            <a:off x="835560" y="3110040"/>
            <a:ext cx="687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90" name="Рисунок 689"/>
          <p:cNvPicPr/>
          <p:nvPr/>
        </p:nvPicPr>
        <p:blipFill>
          <a:blip r:embed="rId6"/>
          <a:stretch/>
        </p:blipFill>
        <p:spPr>
          <a:xfrm>
            <a:off x="601560" y="3727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1" name="TextBox 690"/>
          <p:cNvSpPr txBox="1"/>
          <p:nvPr/>
        </p:nvSpPr>
        <p:spPr>
          <a:xfrm>
            <a:off x="835560" y="3410640"/>
            <a:ext cx="3387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Процедуры самоотвода при принятии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2" name="TextBox 691"/>
          <p:cNvSpPr txBox="1"/>
          <p:nvPr/>
        </p:nvSpPr>
        <p:spPr>
          <a:xfrm>
            <a:off x="835560" y="3711600"/>
            <a:ext cx="3532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Механизмы мониторинга и контроля соблюдения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93" name="Рисунок 692"/>
          <p:cNvPicPr/>
          <p:nvPr/>
        </p:nvPicPr>
        <p:blipFill>
          <a:blip r:embed="rId6"/>
          <a:stretch/>
        </p:blipFill>
        <p:spPr>
          <a:xfrm>
            <a:off x="601560" y="4228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4" name="TextBox 693"/>
          <p:cNvSpPr txBox="1"/>
          <p:nvPr/>
        </p:nvSpPr>
        <p:spPr>
          <a:xfrm>
            <a:off x="835560" y="3912120"/>
            <a:ext cx="676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политики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5" name="Полилиния: фигура 694"/>
          <p:cNvSpPr/>
          <p:nvPr/>
        </p:nvSpPr>
        <p:spPr>
          <a:xfrm>
            <a:off x="5481720" y="1788120"/>
            <a:ext cx="4813920" cy="2874960"/>
          </a:xfrm>
          <a:custGeom>
            <a:avLst/>
            <a:gdLst/>
            <a:ahLst/>
            <a:cxnLst/>
            <a:rect l="0" t="0" r="r" b="b"/>
            <a:pathLst>
              <a:path w="13372" h="7986">
                <a:moveTo>
                  <a:pt x="0" y="7801"/>
                </a:moveTo>
                <a:lnTo>
                  <a:pt x="0" y="186"/>
                </a:lnTo>
                <a:cubicBezTo>
                  <a:pt x="0" y="174"/>
                  <a:pt x="1" y="162"/>
                  <a:pt x="4" y="150"/>
                </a:cubicBezTo>
                <a:cubicBezTo>
                  <a:pt x="6" y="138"/>
                  <a:pt x="10" y="126"/>
                  <a:pt x="14" y="115"/>
                </a:cubicBezTo>
                <a:cubicBezTo>
                  <a:pt x="19" y="103"/>
                  <a:pt x="25" y="93"/>
                  <a:pt x="32" y="83"/>
                </a:cubicBezTo>
                <a:cubicBezTo>
                  <a:pt x="38" y="72"/>
                  <a:pt x="46" y="63"/>
                  <a:pt x="55" y="54"/>
                </a:cubicBezTo>
                <a:cubicBezTo>
                  <a:pt x="63" y="46"/>
                  <a:pt x="73" y="38"/>
                  <a:pt x="83" y="31"/>
                </a:cubicBezTo>
                <a:cubicBezTo>
                  <a:pt x="93" y="25"/>
                  <a:pt x="104" y="19"/>
                  <a:pt x="115" y="14"/>
                </a:cubicBezTo>
                <a:cubicBezTo>
                  <a:pt x="126" y="10"/>
                  <a:pt x="138" y="6"/>
                  <a:pt x="150" y="4"/>
                </a:cubicBezTo>
                <a:cubicBezTo>
                  <a:pt x="162" y="1"/>
                  <a:pt x="174" y="0"/>
                  <a:pt x="186" y="0"/>
                </a:cubicBezTo>
                <a:lnTo>
                  <a:pt x="13186" y="0"/>
                </a:lnTo>
                <a:cubicBezTo>
                  <a:pt x="13198" y="0"/>
                  <a:pt x="13211" y="1"/>
                  <a:pt x="13223" y="4"/>
                </a:cubicBezTo>
                <a:cubicBezTo>
                  <a:pt x="13234" y="6"/>
                  <a:pt x="13246" y="10"/>
                  <a:pt x="13257" y="14"/>
                </a:cubicBezTo>
                <a:cubicBezTo>
                  <a:pt x="13269" y="19"/>
                  <a:pt x="13279" y="25"/>
                  <a:pt x="13289" y="31"/>
                </a:cubicBezTo>
                <a:cubicBezTo>
                  <a:pt x="13300" y="38"/>
                  <a:pt x="13309" y="46"/>
                  <a:pt x="13318" y="54"/>
                </a:cubicBezTo>
                <a:cubicBezTo>
                  <a:pt x="13326" y="63"/>
                  <a:pt x="13334" y="72"/>
                  <a:pt x="13341" y="83"/>
                </a:cubicBezTo>
                <a:cubicBezTo>
                  <a:pt x="13347" y="93"/>
                  <a:pt x="13353" y="103"/>
                  <a:pt x="13358" y="115"/>
                </a:cubicBezTo>
                <a:cubicBezTo>
                  <a:pt x="13363" y="126"/>
                  <a:pt x="13366" y="138"/>
                  <a:pt x="13368" y="150"/>
                </a:cubicBezTo>
                <a:cubicBezTo>
                  <a:pt x="13371" y="162"/>
                  <a:pt x="13372" y="174"/>
                  <a:pt x="13372" y="186"/>
                </a:cubicBezTo>
                <a:lnTo>
                  <a:pt x="13372" y="7801"/>
                </a:lnTo>
                <a:cubicBezTo>
                  <a:pt x="13372" y="7813"/>
                  <a:pt x="13371" y="7825"/>
                  <a:pt x="13368" y="7837"/>
                </a:cubicBezTo>
                <a:cubicBezTo>
                  <a:pt x="13366" y="7849"/>
                  <a:pt x="13363" y="7860"/>
                  <a:pt x="13358" y="7872"/>
                </a:cubicBezTo>
                <a:cubicBezTo>
                  <a:pt x="13353" y="7883"/>
                  <a:pt x="13347" y="7894"/>
                  <a:pt x="13341" y="7904"/>
                </a:cubicBezTo>
                <a:cubicBezTo>
                  <a:pt x="13334" y="7914"/>
                  <a:pt x="13326" y="7923"/>
                  <a:pt x="13318" y="7932"/>
                </a:cubicBezTo>
                <a:cubicBezTo>
                  <a:pt x="13309" y="7941"/>
                  <a:pt x="13300" y="7948"/>
                  <a:pt x="13289" y="7955"/>
                </a:cubicBezTo>
                <a:cubicBezTo>
                  <a:pt x="13279" y="7962"/>
                  <a:pt x="13269" y="7968"/>
                  <a:pt x="13257" y="7972"/>
                </a:cubicBezTo>
                <a:cubicBezTo>
                  <a:pt x="13246" y="7977"/>
                  <a:pt x="13234" y="7980"/>
                  <a:pt x="13223" y="7983"/>
                </a:cubicBezTo>
                <a:cubicBezTo>
                  <a:pt x="13211" y="7985"/>
                  <a:pt x="13198" y="7986"/>
                  <a:pt x="13186" y="7986"/>
                </a:cubicBezTo>
                <a:lnTo>
                  <a:pt x="186" y="7986"/>
                </a:lnTo>
                <a:cubicBezTo>
                  <a:pt x="174" y="7986"/>
                  <a:pt x="162" y="7985"/>
                  <a:pt x="150" y="7983"/>
                </a:cubicBezTo>
                <a:cubicBezTo>
                  <a:pt x="138" y="7980"/>
                  <a:pt x="126" y="7977"/>
                  <a:pt x="115" y="7972"/>
                </a:cubicBezTo>
                <a:cubicBezTo>
                  <a:pt x="104" y="7968"/>
                  <a:pt x="93" y="7962"/>
                  <a:pt x="83" y="7955"/>
                </a:cubicBezTo>
                <a:cubicBezTo>
                  <a:pt x="73" y="7948"/>
                  <a:pt x="63" y="7941"/>
                  <a:pt x="55" y="7932"/>
                </a:cubicBezTo>
                <a:cubicBezTo>
                  <a:pt x="46" y="7923"/>
                  <a:pt x="38" y="7914"/>
                  <a:pt x="32" y="7904"/>
                </a:cubicBezTo>
                <a:cubicBezTo>
                  <a:pt x="25" y="7894"/>
                  <a:pt x="19" y="7883"/>
                  <a:pt x="14" y="7872"/>
                </a:cubicBezTo>
                <a:cubicBezTo>
                  <a:pt x="10" y="7860"/>
                  <a:pt x="6" y="7849"/>
                  <a:pt x="4" y="7837"/>
                </a:cubicBezTo>
                <a:cubicBezTo>
                  <a:pt x="1" y="7825"/>
                  <a:pt x="0" y="7813"/>
                  <a:pt x="0" y="7801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696" name="Рисунок 695"/>
          <p:cNvPicPr/>
          <p:nvPr/>
        </p:nvPicPr>
        <p:blipFill>
          <a:blip r:embed="rId7"/>
          <a:stretch/>
        </p:blipFill>
        <p:spPr>
          <a:xfrm>
            <a:off x="5682600" y="2156040"/>
            <a:ext cx="2253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7" name="TextBox 696"/>
          <p:cNvSpPr txBox="1"/>
          <p:nvPr/>
        </p:nvSpPr>
        <p:spPr>
          <a:xfrm>
            <a:off x="835560" y="4213080"/>
            <a:ext cx="3241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Санкции за нарушение требований политики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8" name="TextBox 697"/>
          <p:cNvSpPr txBox="1"/>
          <p:nvPr/>
        </p:nvSpPr>
        <p:spPr>
          <a:xfrm>
            <a:off x="6008400" y="2003400"/>
            <a:ext cx="28540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Ожидаемые результаты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99" name="Рисунок 698"/>
          <p:cNvPicPr/>
          <p:nvPr/>
        </p:nvPicPr>
        <p:blipFill>
          <a:blip r:embed="rId8"/>
          <a:stretch/>
        </p:blipFill>
        <p:spPr>
          <a:xfrm>
            <a:off x="5682600" y="269100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0" name="TextBox 699"/>
          <p:cNvSpPr txBox="1"/>
          <p:nvPr/>
        </p:nvSpPr>
        <p:spPr>
          <a:xfrm>
            <a:off x="6008400" y="2270880"/>
            <a:ext cx="1255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внедрения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1" name="Рисунок 700"/>
          <p:cNvPicPr/>
          <p:nvPr/>
        </p:nvPicPr>
        <p:blipFill>
          <a:blip r:embed="rId8"/>
          <a:stretch/>
        </p:blipFill>
        <p:spPr>
          <a:xfrm>
            <a:off x="5682600" y="299160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2" name="TextBox 701"/>
          <p:cNvSpPr txBox="1"/>
          <p:nvPr/>
        </p:nvSpPr>
        <p:spPr>
          <a:xfrm>
            <a:off x="5899680" y="2675520"/>
            <a:ext cx="3950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Повышение прозрачности процесса принятия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3" name="Рисунок 702"/>
          <p:cNvPicPr/>
          <p:nvPr/>
        </p:nvPicPr>
        <p:blipFill>
          <a:blip r:embed="rId8"/>
          <a:stretch/>
        </p:blipFill>
        <p:spPr>
          <a:xfrm>
            <a:off x="5682600" y="329256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4" name="TextBox 703"/>
          <p:cNvSpPr txBox="1"/>
          <p:nvPr/>
        </p:nvSpPr>
        <p:spPr>
          <a:xfrm>
            <a:off x="5899680" y="2976120"/>
            <a:ext cx="3361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Укрепление доверия к деятельности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5" name="Рисунок 704"/>
          <p:cNvPicPr/>
          <p:nvPr/>
        </p:nvPicPr>
        <p:blipFill>
          <a:blip r:embed="rId8"/>
          <a:stretch/>
        </p:blipFill>
        <p:spPr>
          <a:xfrm>
            <a:off x="5682600" y="359352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6" name="TextBox 705"/>
          <p:cNvSpPr txBox="1"/>
          <p:nvPr/>
        </p:nvSpPr>
        <p:spPr>
          <a:xfrm>
            <a:off x="5899680" y="3277080"/>
            <a:ext cx="3091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Снижение рисков необъективных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TextBox 706"/>
          <p:cNvSpPr txBox="1"/>
          <p:nvPr/>
        </p:nvSpPr>
        <p:spPr>
          <a:xfrm>
            <a:off x="5899680" y="3578040"/>
            <a:ext cx="3986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Соответствие международным стандартам управления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8" name="Рисунок 707"/>
          <p:cNvPicPr/>
          <p:nvPr/>
        </p:nvPicPr>
        <p:blipFill>
          <a:blip r:embed="rId8"/>
          <a:stretch/>
        </p:blipFill>
        <p:spPr>
          <a:xfrm>
            <a:off x="5682600" y="409464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9" name="TextBox 708"/>
          <p:cNvSpPr txBox="1"/>
          <p:nvPr/>
        </p:nvSpPr>
        <p:spPr>
          <a:xfrm>
            <a:off x="5899680" y="3778560"/>
            <a:ext cx="674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грантами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0" name="TextBox 709"/>
          <p:cNvSpPr txBox="1"/>
          <p:nvPr/>
        </p:nvSpPr>
        <p:spPr>
          <a:xfrm>
            <a:off x="5899680" y="4079160"/>
            <a:ext cx="4159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Предотвращение ситуаций, способных дискредитировать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1" name="Полилиния: фигура 710"/>
          <p:cNvSpPr/>
          <p:nvPr/>
        </p:nvSpPr>
        <p:spPr>
          <a:xfrm>
            <a:off x="417600" y="4863240"/>
            <a:ext cx="9878040" cy="735840"/>
          </a:xfrm>
          <a:custGeom>
            <a:avLst/>
            <a:gdLst/>
            <a:ahLst/>
            <a:cxnLst/>
            <a:rect l="0" t="0" r="r" b="b"/>
            <a:pathLst>
              <a:path w="27439" h="2044">
                <a:moveTo>
                  <a:pt x="0" y="1859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4"/>
                  <a:pt x="41" y="55"/>
                </a:cubicBezTo>
                <a:cubicBezTo>
                  <a:pt x="47" y="46"/>
                  <a:pt x="54" y="39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2"/>
                  <a:pt x="27290" y="4"/>
                </a:cubicBezTo>
                <a:cubicBezTo>
                  <a:pt x="27301" y="6"/>
                  <a:pt x="27313" y="10"/>
                  <a:pt x="27324" y="15"/>
                </a:cubicBezTo>
                <a:cubicBezTo>
                  <a:pt x="27336" y="19"/>
                  <a:pt x="27346" y="25"/>
                  <a:pt x="27356" y="32"/>
                </a:cubicBezTo>
                <a:cubicBezTo>
                  <a:pt x="27367" y="39"/>
                  <a:pt x="27376" y="46"/>
                  <a:pt x="27385" y="55"/>
                </a:cubicBezTo>
                <a:cubicBezTo>
                  <a:pt x="27393" y="64"/>
                  <a:pt x="27401" y="73"/>
                  <a:pt x="27408" y="83"/>
                </a:cubicBezTo>
                <a:cubicBezTo>
                  <a:pt x="27414" y="93"/>
                  <a:pt x="27420" y="104"/>
                  <a:pt x="27425" y="115"/>
                </a:cubicBezTo>
                <a:cubicBezTo>
                  <a:pt x="27430" y="126"/>
                  <a:pt x="27433" y="138"/>
                  <a:pt x="27435" y="150"/>
                </a:cubicBezTo>
                <a:cubicBezTo>
                  <a:pt x="27438" y="162"/>
                  <a:pt x="27439" y="174"/>
                  <a:pt x="27439" y="186"/>
                </a:cubicBezTo>
                <a:lnTo>
                  <a:pt x="27439" y="1859"/>
                </a:lnTo>
                <a:cubicBezTo>
                  <a:pt x="27439" y="1871"/>
                  <a:pt x="27438" y="1883"/>
                  <a:pt x="27435" y="1895"/>
                </a:cubicBezTo>
                <a:cubicBezTo>
                  <a:pt x="27433" y="1907"/>
                  <a:pt x="27430" y="1918"/>
                  <a:pt x="27425" y="1930"/>
                </a:cubicBezTo>
                <a:cubicBezTo>
                  <a:pt x="27420" y="1941"/>
                  <a:pt x="27414" y="1952"/>
                  <a:pt x="27408" y="1962"/>
                </a:cubicBezTo>
                <a:cubicBezTo>
                  <a:pt x="27401" y="1972"/>
                  <a:pt x="27393" y="1981"/>
                  <a:pt x="27385" y="1990"/>
                </a:cubicBezTo>
                <a:cubicBezTo>
                  <a:pt x="27376" y="1998"/>
                  <a:pt x="27367" y="2006"/>
                  <a:pt x="27356" y="2013"/>
                </a:cubicBezTo>
                <a:cubicBezTo>
                  <a:pt x="27346" y="2020"/>
                  <a:pt x="27336" y="2025"/>
                  <a:pt x="27324" y="2030"/>
                </a:cubicBezTo>
                <a:cubicBezTo>
                  <a:pt x="27313" y="2035"/>
                  <a:pt x="27301" y="2038"/>
                  <a:pt x="27290" y="2041"/>
                </a:cubicBezTo>
                <a:cubicBezTo>
                  <a:pt x="27278" y="2043"/>
                  <a:pt x="27265" y="2044"/>
                  <a:pt x="27253" y="2044"/>
                </a:cubicBezTo>
                <a:lnTo>
                  <a:pt x="139" y="2044"/>
                </a:lnTo>
                <a:cubicBezTo>
                  <a:pt x="130" y="2044"/>
                  <a:pt x="121" y="2043"/>
                  <a:pt x="112" y="2041"/>
                </a:cubicBezTo>
                <a:cubicBezTo>
                  <a:pt x="103" y="2038"/>
                  <a:pt x="95" y="2035"/>
                  <a:pt x="86" y="2030"/>
                </a:cubicBezTo>
                <a:cubicBezTo>
                  <a:pt x="78" y="2025"/>
                  <a:pt x="70" y="2020"/>
                  <a:pt x="62" y="2013"/>
                </a:cubicBezTo>
                <a:cubicBezTo>
                  <a:pt x="54" y="2006"/>
                  <a:pt x="47" y="1998"/>
                  <a:pt x="41" y="1990"/>
                </a:cubicBezTo>
                <a:cubicBezTo>
                  <a:pt x="34" y="1981"/>
                  <a:pt x="29" y="1972"/>
                  <a:pt x="24" y="1962"/>
                </a:cubicBezTo>
                <a:cubicBezTo>
                  <a:pt x="19" y="1952"/>
                  <a:pt x="14" y="1941"/>
                  <a:pt x="11" y="1930"/>
                </a:cubicBezTo>
                <a:cubicBezTo>
                  <a:pt x="7" y="1918"/>
                  <a:pt x="5" y="1907"/>
                  <a:pt x="3" y="1895"/>
                </a:cubicBezTo>
                <a:cubicBezTo>
                  <a:pt x="1" y="1883"/>
                  <a:pt x="0" y="1871"/>
                  <a:pt x="0" y="1859"/>
                </a:cubicBezTo>
                <a:close/>
              </a:path>
            </a:pathLst>
          </a:custGeom>
          <a:solidFill>
            <a:srgbClr val="1D4ED8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12" name="Полилиния: фигура 711"/>
          <p:cNvSpPr/>
          <p:nvPr/>
        </p:nvSpPr>
        <p:spPr>
          <a:xfrm>
            <a:off x="401040" y="4863240"/>
            <a:ext cx="66960" cy="735840"/>
          </a:xfrm>
          <a:custGeom>
            <a:avLst/>
            <a:gdLst/>
            <a:ahLst/>
            <a:cxnLst/>
            <a:rect l="0" t="0" r="r" b="b"/>
            <a:pathLst>
              <a:path w="186" h="2044">
                <a:moveTo>
                  <a:pt x="0" y="0"/>
                </a:moveTo>
                <a:lnTo>
                  <a:pt x="186" y="0"/>
                </a:lnTo>
                <a:lnTo>
                  <a:pt x="186" y="2044"/>
                </a:lnTo>
                <a:lnTo>
                  <a:pt x="0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13" name="Рисунок 712"/>
          <p:cNvPicPr/>
          <p:nvPr/>
        </p:nvPicPr>
        <p:blipFill>
          <a:blip r:embed="rId9"/>
          <a:stretch/>
        </p:blipFill>
        <p:spPr>
          <a:xfrm>
            <a:off x="568080" y="51310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4" name="TextBox 713"/>
          <p:cNvSpPr txBox="1"/>
          <p:nvPr/>
        </p:nvSpPr>
        <p:spPr>
          <a:xfrm>
            <a:off x="5899680" y="4280040"/>
            <a:ext cx="10764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цели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5" name="TextBox 714"/>
          <p:cNvSpPr txBox="1"/>
          <p:nvPr/>
        </p:nvSpPr>
        <p:spPr>
          <a:xfrm>
            <a:off x="852480" y="5024880"/>
            <a:ext cx="92106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Принятие Политики урегулирования конфликта интересов представляет собой важный шаг к построению зрелой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TextBox 715"/>
          <p:cNvSpPr txBox="1"/>
          <p:nvPr/>
        </p:nvSpPr>
        <p:spPr>
          <a:xfrm>
            <a:off x="852480" y="5258880"/>
            <a:ext cx="6886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 подотчетной системы принятия решений в сфере общественного здравоохранения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Полилиния: фигура 716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18" name="Рисунок 717"/>
          <p:cNvPicPr/>
          <p:nvPr/>
        </p:nvPicPr>
        <p:blipFill>
          <a:blip r:embed="rId2"/>
          <a:stretch/>
        </p:blipFill>
        <p:spPr>
          <a:xfrm>
            <a:off x="0" y="0"/>
            <a:ext cx="10696320" cy="623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19" name="Рисунок 718"/>
          <p:cNvPicPr/>
          <p:nvPr/>
        </p:nvPicPr>
        <p:blipFill>
          <a:blip r:embed="rId3"/>
          <a:stretch/>
        </p:blipFill>
        <p:spPr>
          <a:xfrm>
            <a:off x="0" y="0"/>
            <a:ext cx="10696320" cy="623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0" name="Полилиния: фигура 719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21" name="Рисунок 720"/>
          <p:cNvPicPr/>
          <p:nvPr/>
        </p:nvPicPr>
        <p:blipFill>
          <a:blip r:embed="rId4"/>
          <a:stretch/>
        </p:blipFill>
        <p:spPr>
          <a:xfrm>
            <a:off x="401040" y="409320"/>
            <a:ext cx="30060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2" name="TextBox 721"/>
          <p:cNvSpPr txBox="1"/>
          <p:nvPr/>
        </p:nvSpPr>
        <p:spPr>
          <a:xfrm>
            <a:off x="835560" y="389520"/>
            <a:ext cx="730296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Этический кодекс членов Комитета КСОЗ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TextBox 722"/>
          <p:cNvSpPr txBox="1"/>
          <p:nvPr/>
        </p:nvSpPr>
        <p:spPr>
          <a:xfrm>
            <a:off x="401040" y="1073160"/>
            <a:ext cx="98197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Пересмотр Этического кодекса направлен на устранение декларативного характера документа и внедрение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Полилиния: фигура 723"/>
          <p:cNvSpPr/>
          <p:nvPr/>
        </p:nvSpPr>
        <p:spPr>
          <a:xfrm>
            <a:off x="417600" y="1721160"/>
            <a:ext cx="3192840" cy="1437840"/>
          </a:xfrm>
          <a:custGeom>
            <a:avLst/>
            <a:gdLst/>
            <a:ahLst/>
            <a:cxnLst/>
            <a:rect l="0" t="0" r="r" b="b"/>
            <a:pathLst>
              <a:path w="8869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8683" y="0"/>
                </a:lnTo>
                <a:cubicBezTo>
                  <a:pt x="8695" y="0"/>
                  <a:pt x="8707" y="2"/>
                  <a:pt x="8719" y="4"/>
                </a:cubicBezTo>
                <a:cubicBezTo>
                  <a:pt x="8731" y="6"/>
                  <a:pt x="8743" y="10"/>
                  <a:pt x="8754" y="15"/>
                </a:cubicBezTo>
                <a:cubicBezTo>
                  <a:pt x="8765" y="19"/>
                  <a:pt x="8776" y="25"/>
                  <a:pt x="8786" y="32"/>
                </a:cubicBezTo>
                <a:cubicBezTo>
                  <a:pt x="8796" y="38"/>
                  <a:pt x="8806" y="46"/>
                  <a:pt x="8814" y="55"/>
                </a:cubicBezTo>
                <a:cubicBezTo>
                  <a:pt x="8823" y="63"/>
                  <a:pt x="8830" y="73"/>
                  <a:pt x="8837" y="83"/>
                </a:cubicBezTo>
                <a:cubicBezTo>
                  <a:pt x="8844" y="93"/>
                  <a:pt x="8850" y="104"/>
                  <a:pt x="8854" y="115"/>
                </a:cubicBezTo>
                <a:cubicBezTo>
                  <a:pt x="8859" y="126"/>
                  <a:pt x="8863" y="138"/>
                  <a:pt x="8865" y="150"/>
                </a:cubicBezTo>
                <a:cubicBezTo>
                  <a:pt x="8867" y="162"/>
                  <a:pt x="8869" y="174"/>
                  <a:pt x="8869" y="186"/>
                </a:cubicBezTo>
                <a:lnTo>
                  <a:pt x="8869" y="3808"/>
                </a:lnTo>
                <a:cubicBezTo>
                  <a:pt x="8869" y="3821"/>
                  <a:pt x="8867" y="3833"/>
                  <a:pt x="8865" y="3845"/>
                </a:cubicBezTo>
                <a:cubicBezTo>
                  <a:pt x="8863" y="3857"/>
                  <a:pt x="8859" y="3868"/>
                  <a:pt x="8854" y="3879"/>
                </a:cubicBezTo>
                <a:cubicBezTo>
                  <a:pt x="8850" y="3891"/>
                  <a:pt x="8844" y="3901"/>
                  <a:pt x="8837" y="3912"/>
                </a:cubicBezTo>
                <a:cubicBezTo>
                  <a:pt x="8830" y="3922"/>
                  <a:pt x="8823" y="3931"/>
                  <a:pt x="8814" y="3940"/>
                </a:cubicBezTo>
                <a:cubicBezTo>
                  <a:pt x="8806" y="3948"/>
                  <a:pt x="8796" y="3956"/>
                  <a:pt x="8786" y="3963"/>
                </a:cubicBezTo>
                <a:cubicBezTo>
                  <a:pt x="8776" y="3970"/>
                  <a:pt x="8765" y="3975"/>
                  <a:pt x="8754" y="3980"/>
                </a:cubicBezTo>
                <a:cubicBezTo>
                  <a:pt x="8743" y="3985"/>
                  <a:pt x="8731" y="3988"/>
                  <a:pt x="8719" y="3990"/>
                </a:cubicBezTo>
                <a:cubicBezTo>
                  <a:pt x="8707" y="3993"/>
                  <a:pt x="8695" y="3994"/>
                  <a:pt x="8683" y="3994"/>
                </a:cubicBezTo>
                <a:lnTo>
                  <a:pt x="139" y="3994"/>
                </a:lnTo>
                <a:cubicBezTo>
                  <a:pt x="130" y="3994"/>
                  <a:pt x="121" y="3993"/>
                  <a:pt x="112" y="3990"/>
                </a:cubicBezTo>
                <a:cubicBezTo>
                  <a:pt x="103" y="3988"/>
                  <a:pt x="95" y="3985"/>
                  <a:pt x="86" y="3980"/>
                </a:cubicBezTo>
                <a:cubicBezTo>
                  <a:pt x="78" y="3975"/>
                  <a:pt x="70" y="3970"/>
                  <a:pt x="62" y="3963"/>
                </a:cubicBezTo>
                <a:cubicBezTo>
                  <a:pt x="54" y="3956"/>
                  <a:pt x="47" y="3948"/>
                  <a:pt x="41" y="3940"/>
                </a:cubicBezTo>
                <a:cubicBezTo>
                  <a:pt x="34" y="3931"/>
                  <a:pt x="29" y="3922"/>
                  <a:pt x="24" y="3912"/>
                </a:cubicBezTo>
                <a:cubicBezTo>
                  <a:pt x="19" y="3901"/>
                  <a:pt x="14" y="3891"/>
                  <a:pt x="11" y="3879"/>
                </a:cubicBezTo>
                <a:cubicBezTo>
                  <a:pt x="7" y="3868"/>
                  <a:pt x="5" y="3857"/>
                  <a:pt x="3" y="3845"/>
                </a:cubicBezTo>
                <a:cubicBezTo>
                  <a:pt x="1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Полилиния: фигура 724"/>
          <p:cNvSpPr/>
          <p:nvPr/>
        </p:nvSpPr>
        <p:spPr>
          <a:xfrm>
            <a:off x="401040" y="1721160"/>
            <a:ext cx="66960" cy="1437840"/>
          </a:xfrm>
          <a:custGeom>
            <a:avLst/>
            <a:gdLst/>
            <a:ahLst/>
            <a:cxnLst/>
            <a:rect l="0" t="0" r="r" b="b"/>
            <a:pathLst>
              <a:path w="186" h="3994">
                <a:moveTo>
                  <a:pt x="0" y="0"/>
                </a:moveTo>
                <a:lnTo>
                  <a:pt x="186" y="0"/>
                </a:lnTo>
                <a:lnTo>
                  <a:pt x="186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26" name="Рисунок 725"/>
          <p:cNvPicPr/>
          <p:nvPr/>
        </p:nvPicPr>
        <p:blipFill>
          <a:blip r:embed="rId5"/>
          <a:stretch/>
        </p:blipFill>
        <p:spPr>
          <a:xfrm>
            <a:off x="568080" y="198900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7" name="TextBox 726"/>
          <p:cNvSpPr txBox="1"/>
          <p:nvPr/>
        </p:nvSpPr>
        <p:spPr>
          <a:xfrm>
            <a:off x="401040" y="1307160"/>
            <a:ext cx="8971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четких механизмов реализации этических норм в соответствии с требованиями Глобального фонда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8" name="TextBox 727"/>
          <p:cNvSpPr txBox="1"/>
          <p:nvPr/>
        </p:nvSpPr>
        <p:spPr>
          <a:xfrm>
            <a:off x="919080" y="1875600"/>
            <a:ext cx="11210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Обучение 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TextBox 728"/>
          <p:cNvSpPr txBox="1"/>
          <p:nvPr/>
        </p:nvSpPr>
        <p:spPr>
          <a:xfrm>
            <a:off x="919080" y="2109600"/>
            <a:ext cx="14083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сертификация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0" name="TextBox 729"/>
          <p:cNvSpPr txBox="1"/>
          <p:nvPr/>
        </p:nvSpPr>
        <p:spPr>
          <a:xfrm>
            <a:off x="568080" y="2441520"/>
            <a:ext cx="2909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Обязательное обучение и сертификация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1" name="TextBox 730"/>
          <p:cNvSpPr txBox="1"/>
          <p:nvPr/>
        </p:nvSpPr>
        <p:spPr>
          <a:xfrm>
            <a:off x="568080" y="2642040"/>
            <a:ext cx="2706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для всех новых членов и альтернатов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2" name="Полилиния: фигура 731"/>
          <p:cNvSpPr/>
          <p:nvPr/>
        </p:nvSpPr>
        <p:spPr>
          <a:xfrm>
            <a:off x="3760200" y="1721160"/>
            <a:ext cx="3192840" cy="1437840"/>
          </a:xfrm>
          <a:custGeom>
            <a:avLst/>
            <a:gdLst/>
            <a:ahLst/>
            <a:cxnLst/>
            <a:rect l="0" t="0" r="r" b="b"/>
            <a:pathLst>
              <a:path w="8869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5" y="63"/>
                  <a:pt x="41" y="55"/>
                </a:cubicBezTo>
                <a:cubicBezTo>
                  <a:pt x="48" y="46"/>
                  <a:pt x="55" y="38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4" y="6"/>
                  <a:pt x="112" y="4"/>
                </a:cubicBezTo>
                <a:cubicBezTo>
                  <a:pt x="121" y="2"/>
                  <a:pt x="131" y="0"/>
                  <a:pt x="140" y="0"/>
                </a:cubicBezTo>
                <a:lnTo>
                  <a:pt x="8683" y="0"/>
                </a:lnTo>
                <a:cubicBezTo>
                  <a:pt x="8695" y="0"/>
                  <a:pt x="8707" y="2"/>
                  <a:pt x="8719" y="4"/>
                </a:cubicBezTo>
                <a:cubicBezTo>
                  <a:pt x="8731" y="6"/>
                  <a:pt x="8743" y="10"/>
                  <a:pt x="8754" y="15"/>
                </a:cubicBezTo>
                <a:cubicBezTo>
                  <a:pt x="8765" y="19"/>
                  <a:pt x="8776" y="25"/>
                  <a:pt x="8786" y="32"/>
                </a:cubicBezTo>
                <a:cubicBezTo>
                  <a:pt x="8796" y="38"/>
                  <a:pt x="8806" y="46"/>
                  <a:pt x="8814" y="55"/>
                </a:cubicBezTo>
                <a:cubicBezTo>
                  <a:pt x="8823" y="63"/>
                  <a:pt x="8831" y="73"/>
                  <a:pt x="8837" y="83"/>
                </a:cubicBezTo>
                <a:cubicBezTo>
                  <a:pt x="8844" y="93"/>
                  <a:pt x="8850" y="104"/>
                  <a:pt x="8855" y="115"/>
                </a:cubicBezTo>
                <a:cubicBezTo>
                  <a:pt x="8859" y="126"/>
                  <a:pt x="8863" y="138"/>
                  <a:pt x="8865" y="150"/>
                </a:cubicBezTo>
                <a:cubicBezTo>
                  <a:pt x="8868" y="162"/>
                  <a:pt x="8869" y="174"/>
                  <a:pt x="8869" y="186"/>
                </a:cubicBezTo>
                <a:lnTo>
                  <a:pt x="8869" y="3808"/>
                </a:lnTo>
                <a:cubicBezTo>
                  <a:pt x="8869" y="3821"/>
                  <a:pt x="8868" y="3833"/>
                  <a:pt x="8865" y="3845"/>
                </a:cubicBezTo>
                <a:cubicBezTo>
                  <a:pt x="8863" y="3857"/>
                  <a:pt x="8859" y="3868"/>
                  <a:pt x="8855" y="3879"/>
                </a:cubicBezTo>
                <a:cubicBezTo>
                  <a:pt x="8850" y="3891"/>
                  <a:pt x="8844" y="3901"/>
                  <a:pt x="8837" y="3912"/>
                </a:cubicBezTo>
                <a:cubicBezTo>
                  <a:pt x="8831" y="3922"/>
                  <a:pt x="8823" y="3931"/>
                  <a:pt x="8814" y="3940"/>
                </a:cubicBezTo>
                <a:cubicBezTo>
                  <a:pt x="8806" y="3948"/>
                  <a:pt x="8796" y="3956"/>
                  <a:pt x="8786" y="3963"/>
                </a:cubicBezTo>
                <a:cubicBezTo>
                  <a:pt x="8776" y="3970"/>
                  <a:pt x="8765" y="3975"/>
                  <a:pt x="8754" y="3980"/>
                </a:cubicBezTo>
                <a:cubicBezTo>
                  <a:pt x="8743" y="3985"/>
                  <a:pt x="8731" y="3988"/>
                  <a:pt x="8719" y="3990"/>
                </a:cubicBezTo>
                <a:cubicBezTo>
                  <a:pt x="8707" y="3993"/>
                  <a:pt x="8695" y="3994"/>
                  <a:pt x="8683" y="3994"/>
                </a:cubicBezTo>
                <a:lnTo>
                  <a:pt x="140" y="3994"/>
                </a:lnTo>
                <a:cubicBezTo>
                  <a:pt x="131" y="3994"/>
                  <a:pt x="121" y="3993"/>
                  <a:pt x="112" y="3990"/>
                </a:cubicBezTo>
                <a:cubicBezTo>
                  <a:pt x="104" y="3988"/>
                  <a:pt x="95" y="3985"/>
                  <a:pt x="86" y="3980"/>
                </a:cubicBezTo>
                <a:cubicBezTo>
                  <a:pt x="78" y="3975"/>
                  <a:pt x="70" y="3970"/>
                  <a:pt x="62" y="3963"/>
                </a:cubicBezTo>
                <a:cubicBezTo>
                  <a:pt x="55" y="3956"/>
                  <a:pt x="48" y="3948"/>
                  <a:pt x="41" y="3940"/>
                </a:cubicBezTo>
                <a:cubicBezTo>
                  <a:pt x="35" y="3931"/>
                  <a:pt x="29" y="3922"/>
                  <a:pt x="24" y="3912"/>
                </a:cubicBezTo>
                <a:cubicBezTo>
                  <a:pt x="19" y="3901"/>
                  <a:pt x="14" y="3891"/>
                  <a:pt x="11" y="3879"/>
                </a:cubicBezTo>
                <a:cubicBezTo>
                  <a:pt x="7" y="3868"/>
                  <a:pt x="5" y="3857"/>
                  <a:pt x="3" y="3845"/>
                </a:cubicBezTo>
                <a:cubicBezTo>
                  <a:pt x="1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33" name="Полилиния: фигура 732"/>
          <p:cNvSpPr/>
          <p:nvPr/>
        </p:nvSpPr>
        <p:spPr>
          <a:xfrm>
            <a:off x="3743640" y="1721160"/>
            <a:ext cx="67320" cy="1437840"/>
          </a:xfrm>
          <a:custGeom>
            <a:avLst/>
            <a:gdLst/>
            <a:ahLst/>
            <a:cxnLst/>
            <a:rect l="0" t="0" r="r" b="b"/>
            <a:pathLst>
              <a:path w="187" h="3994">
                <a:moveTo>
                  <a:pt x="0" y="0"/>
                </a:moveTo>
                <a:lnTo>
                  <a:pt x="187" y="0"/>
                </a:lnTo>
                <a:lnTo>
                  <a:pt x="187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34" name="Рисунок 733"/>
          <p:cNvPicPr/>
          <p:nvPr/>
        </p:nvPicPr>
        <p:blipFill>
          <a:blip r:embed="rId6"/>
          <a:stretch/>
        </p:blipFill>
        <p:spPr>
          <a:xfrm>
            <a:off x="3911040" y="187200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5" name="TextBox 734"/>
          <p:cNvSpPr txBox="1"/>
          <p:nvPr/>
        </p:nvSpPr>
        <p:spPr>
          <a:xfrm>
            <a:off x="568080" y="2842560"/>
            <a:ext cx="1977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 начала участия в работе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TextBox 735"/>
          <p:cNvSpPr txBox="1"/>
          <p:nvPr/>
        </p:nvSpPr>
        <p:spPr>
          <a:xfrm>
            <a:off x="4211640" y="1875600"/>
            <a:ext cx="20430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Конфликт интересов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TextBox 736"/>
          <p:cNvSpPr txBox="1"/>
          <p:nvPr/>
        </p:nvSpPr>
        <p:spPr>
          <a:xfrm>
            <a:off x="3911040" y="2207520"/>
            <a:ext cx="2671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Регламентация подачи декларации 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8" name="TextBox 737"/>
          <p:cNvSpPr txBox="1"/>
          <p:nvPr/>
        </p:nvSpPr>
        <p:spPr>
          <a:xfrm>
            <a:off x="3911040" y="2408040"/>
            <a:ext cx="2893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конфликте интересов при вступлении, 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Полилиния: фигура 738"/>
          <p:cNvSpPr/>
          <p:nvPr/>
        </p:nvSpPr>
        <p:spPr>
          <a:xfrm>
            <a:off x="7103160" y="1721160"/>
            <a:ext cx="3192480" cy="1437840"/>
          </a:xfrm>
          <a:custGeom>
            <a:avLst/>
            <a:gdLst/>
            <a:ahLst/>
            <a:cxnLst/>
            <a:rect l="0" t="0" r="r" b="b"/>
            <a:pathLst>
              <a:path w="8868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0" y="162"/>
                  <a:pt x="2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0" y="55"/>
                </a:cubicBezTo>
                <a:cubicBezTo>
                  <a:pt x="47" y="46"/>
                  <a:pt x="54" y="38"/>
                  <a:pt x="61" y="32"/>
                </a:cubicBezTo>
                <a:cubicBezTo>
                  <a:pt x="69" y="25"/>
                  <a:pt x="77" y="19"/>
                  <a:pt x="86" y="15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8682" y="0"/>
                </a:lnTo>
                <a:cubicBezTo>
                  <a:pt x="8694" y="0"/>
                  <a:pt x="8707" y="2"/>
                  <a:pt x="8719" y="4"/>
                </a:cubicBezTo>
                <a:cubicBezTo>
                  <a:pt x="8730" y="6"/>
                  <a:pt x="8742" y="10"/>
                  <a:pt x="8753" y="15"/>
                </a:cubicBezTo>
                <a:cubicBezTo>
                  <a:pt x="8765" y="19"/>
                  <a:pt x="8775" y="25"/>
                  <a:pt x="8785" y="32"/>
                </a:cubicBezTo>
                <a:cubicBezTo>
                  <a:pt x="8796" y="38"/>
                  <a:pt x="8805" y="46"/>
                  <a:pt x="8814" y="55"/>
                </a:cubicBezTo>
                <a:cubicBezTo>
                  <a:pt x="8822" y="63"/>
                  <a:pt x="8830" y="73"/>
                  <a:pt x="8837" y="83"/>
                </a:cubicBezTo>
                <a:cubicBezTo>
                  <a:pt x="8843" y="93"/>
                  <a:pt x="8849" y="104"/>
                  <a:pt x="8854" y="115"/>
                </a:cubicBezTo>
                <a:cubicBezTo>
                  <a:pt x="8859" y="126"/>
                  <a:pt x="8862" y="138"/>
                  <a:pt x="8864" y="150"/>
                </a:cubicBezTo>
                <a:cubicBezTo>
                  <a:pt x="8867" y="162"/>
                  <a:pt x="8868" y="174"/>
                  <a:pt x="8868" y="186"/>
                </a:cubicBezTo>
                <a:lnTo>
                  <a:pt x="8868" y="3808"/>
                </a:lnTo>
                <a:cubicBezTo>
                  <a:pt x="8868" y="3821"/>
                  <a:pt x="8867" y="3833"/>
                  <a:pt x="8864" y="3845"/>
                </a:cubicBezTo>
                <a:cubicBezTo>
                  <a:pt x="8862" y="3857"/>
                  <a:pt x="8859" y="3868"/>
                  <a:pt x="8854" y="3879"/>
                </a:cubicBezTo>
                <a:cubicBezTo>
                  <a:pt x="8849" y="3891"/>
                  <a:pt x="8843" y="3901"/>
                  <a:pt x="8837" y="3912"/>
                </a:cubicBezTo>
                <a:cubicBezTo>
                  <a:pt x="8830" y="3922"/>
                  <a:pt x="8822" y="3931"/>
                  <a:pt x="8814" y="3940"/>
                </a:cubicBezTo>
                <a:cubicBezTo>
                  <a:pt x="8805" y="3948"/>
                  <a:pt x="8796" y="3956"/>
                  <a:pt x="8785" y="3963"/>
                </a:cubicBezTo>
                <a:cubicBezTo>
                  <a:pt x="8775" y="3970"/>
                  <a:pt x="8765" y="3975"/>
                  <a:pt x="8753" y="3980"/>
                </a:cubicBezTo>
                <a:cubicBezTo>
                  <a:pt x="8742" y="3985"/>
                  <a:pt x="8730" y="3988"/>
                  <a:pt x="8719" y="3990"/>
                </a:cubicBezTo>
                <a:cubicBezTo>
                  <a:pt x="8707" y="3993"/>
                  <a:pt x="8694" y="3994"/>
                  <a:pt x="8682" y="3994"/>
                </a:cubicBezTo>
                <a:lnTo>
                  <a:pt x="139" y="3994"/>
                </a:lnTo>
                <a:cubicBezTo>
                  <a:pt x="130" y="3994"/>
                  <a:pt x="121" y="3993"/>
                  <a:pt x="112" y="3990"/>
                </a:cubicBezTo>
                <a:cubicBezTo>
                  <a:pt x="103" y="3988"/>
                  <a:pt x="94" y="3985"/>
                  <a:pt x="86" y="3980"/>
                </a:cubicBezTo>
                <a:cubicBezTo>
                  <a:pt x="77" y="3975"/>
                  <a:pt x="69" y="3970"/>
                  <a:pt x="61" y="3963"/>
                </a:cubicBezTo>
                <a:cubicBezTo>
                  <a:pt x="54" y="3956"/>
                  <a:pt x="47" y="3948"/>
                  <a:pt x="40" y="3940"/>
                </a:cubicBezTo>
                <a:cubicBezTo>
                  <a:pt x="34" y="3931"/>
                  <a:pt x="28" y="3922"/>
                  <a:pt x="23" y="3912"/>
                </a:cubicBezTo>
                <a:cubicBezTo>
                  <a:pt x="18" y="3901"/>
                  <a:pt x="14" y="3891"/>
                  <a:pt x="10" y="3879"/>
                </a:cubicBezTo>
                <a:cubicBezTo>
                  <a:pt x="7" y="3868"/>
                  <a:pt x="4" y="3857"/>
                  <a:pt x="2" y="3845"/>
                </a:cubicBezTo>
                <a:cubicBezTo>
                  <a:pt x="0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Полилиния: фигура 739"/>
          <p:cNvSpPr/>
          <p:nvPr/>
        </p:nvSpPr>
        <p:spPr>
          <a:xfrm>
            <a:off x="7086240" y="1721160"/>
            <a:ext cx="67320" cy="1437840"/>
          </a:xfrm>
          <a:custGeom>
            <a:avLst/>
            <a:gdLst/>
            <a:ahLst/>
            <a:cxnLst/>
            <a:rect l="0" t="0" r="r" b="b"/>
            <a:pathLst>
              <a:path w="187" h="3994">
                <a:moveTo>
                  <a:pt x="0" y="0"/>
                </a:moveTo>
                <a:lnTo>
                  <a:pt x="187" y="0"/>
                </a:lnTo>
                <a:lnTo>
                  <a:pt x="187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41" name="Рисунок 740"/>
          <p:cNvPicPr/>
          <p:nvPr/>
        </p:nvPicPr>
        <p:blipFill>
          <a:blip r:embed="rId7"/>
          <a:stretch/>
        </p:blipFill>
        <p:spPr>
          <a:xfrm>
            <a:off x="7253640" y="187200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2" name="TextBox 741"/>
          <p:cNvSpPr txBox="1"/>
          <p:nvPr/>
        </p:nvSpPr>
        <p:spPr>
          <a:xfrm>
            <a:off x="3911040" y="2608560"/>
            <a:ext cx="18093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ежегодным обновлением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TextBox 742"/>
          <p:cNvSpPr txBox="1"/>
          <p:nvPr/>
        </p:nvSpPr>
        <p:spPr>
          <a:xfrm>
            <a:off x="7604640" y="1875600"/>
            <a:ext cx="15728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Сектор по этике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4" name="TextBox 743"/>
          <p:cNvSpPr txBox="1"/>
          <p:nvPr/>
        </p:nvSpPr>
        <p:spPr>
          <a:xfrm>
            <a:off x="7253640" y="2207520"/>
            <a:ext cx="2379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отдельного органа для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TextBox 744"/>
          <p:cNvSpPr txBox="1"/>
          <p:nvPr/>
        </p:nvSpPr>
        <p:spPr>
          <a:xfrm>
            <a:off x="7253640" y="2408040"/>
            <a:ext cx="2899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рассмотрения жалоб, консультирования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Полилиния: фигура 745"/>
          <p:cNvSpPr/>
          <p:nvPr/>
        </p:nvSpPr>
        <p:spPr>
          <a:xfrm>
            <a:off x="417600" y="3292200"/>
            <a:ext cx="3192840" cy="1437840"/>
          </a:xfrm>
          <a:custGeom>
            <a:avLst/>
            <a:gdLst/>
            <a:ahLst/>
            <a:cxnLst/>
            <a:rect l="0" t="0" r="r" b="b"/>
            <a:pathLst>
              <a:path w="8869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9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8683" y="0"/>
                </a:lnTo>
                <a:cubicBezTo>
                  <a:pt x="8695" y="0"/>
                  <a:pt x="8707" y="2"/>
                  <a:pt x="8719" y="4"/>
                </a:cubicBezTo>
                <a:cubicBezTo>
                  <a:pt x="8731" y="6"/>
                  <a:pt x="8743" y="10"/>
                  <a:pt x="8754" y="15"/>
                </a:cubicBezTo>
                <a:cubicBezTo>
                  <a:pt x="8765" y="19"/>
                  <a:pt x="8776" y="25"/>
                  <a:pt x="8786" y="32"/>
                </a:cubicBezTo>
                <a:cubicBezTo>
                  <a:pt x="8796" y="39"/>
                  <a:pt x="8806" y="46"/>
                  <a:pt x="8814" y="55"/>
                </a:cubicBezTo>
                <a:cubicBezTo>
                  <a:pt x="8823" y="63"/>
                  <a:pt x="8830" y="73"/>
                  <a:pt x="8837" y="83"/>
                </a:cubicBezTo>
                <a:cubicBezTo>
                  <a:pt x="8844" y="93"/>
                  <a:pt x="8850" y="104"/>
                  <a:pt x="8854" y="115"/>
                </a:cubicBezTo>
                <a:cubicBezTo>
                  <a:pt x="8859" y="126"/>
                  <a:pt x="8863" y="138"/>
                  <a:pt x="8865" y="150"/>
                </a:cubicBezTo>
                <a:cubicBezTo>
                  <a:pt x="8867" y="162"/>
                  <a:pt x="8869" y="174"/>
                  <a:pt x="8869" y="186"/>
                </a:cubicBezTo>
                <a:lnTo>
                  <a:pt x="8869" y="3808"/>
                </a:lnTo>
                <a:cubicBezTo>
                  <a:pt x="8869" y="3821"/>
                  <a:pt x="8867" y="3833"/>
                  <a:pt x="8865" y="3845"/>
                </a:cubicBezTo>
                <a:cubicBezTo>
                  <a:pt x="8863" y="3857"/>
                  <a:pt x="8859" y="3868"/>
                  <a:pt x="8854" y="3879"/>
                </a:cubicBezTo>
                <a:cubicBezTo>
                  <a:pt x="8850" y="3891"/>
                  <a:pt x="8844" y="3901"/>
                  <a:pt x="8837" y="3912"/>
                </a:cubicBezTo>
                <a:cubicBezTo>
                  <a:pt x="8830" y="3922"/>
                  <a:pt x="8823" y="3931"/>
                  <a:pt x="8814" y="3940"/>
                </a:cubicBezTo>
                <a:cubicBezTo>
                  <a:pt x="8806" y="3948"/>
                  <a:pt x="8796" y="3956"/>
                  <a:pt x="8786" y="3963"/>
                </a:cubicBezTo>
                <a:cubicBezTo>
                  <a:pt x="8776" y="3970"/>
                  <a:pt x="8765" y="3975"/>
                  <a:pt x="8754" y="3980"/>
                </a:cubicBezTo>
                <a:cubicBezTo>
                  <a:pt x="8743" y="3985"/>
                  <a:pt x="8731" y="3988"/>
                  <a:pt x="8719" y="3991"/>
                </a:cubicBezTo>
                <a:cubicBezTo>
                  <a:pt x="8707" y="3993"/>
                  <a:pt x="8695" y="3994"/>
                  <a:pt x="8683" y="3994"/>
                </a:cubicBezTo>
                <a:lnTo>
                  <a:pt x="139" y="3994"/>
                </a:lnTo>
                <a:cubicBezTo>
                  <a:pt x="130" y="3994"/>
                  <a:pt x="121" y="3993"/>
                  <a:pt x="112" y="3991"/>
                </a:cubicBezTo>
                <a:cubicBezTo>
                  <a:pt x="103" y="3988"/>
                  <a:pt x="95" y="3985"/>
                  <a:pt x="86" y="3980"/>
                </a:cubicBezTo>
                <a:cubicBezTo>
                  <a:pt x="78" y="3975"/>
                  <a:pt x="70" y="3970"/>
                  <a:pt x="62" y="3963"/>
                </a:cubicBezTo>
                <a:cubicBezTo>
                  <a:pt x="54" y="3956"/>
                  <a:pt x="47" y="3948"/>
                  <a:pt x="41" y="3940"/>
                </a:cubicBezTo>
                <a:cubicBezTo>
                  <a:pt x="34" y="3931"/>
                  <a:pt x="29" y="3922"/>
                  <a:pt x="24" y="3912"/>
                </a:cubicBezTo>
                <a:cubicBezTo>
                  <a:pt x="19" y="3901"/>
                  <a:pt x="14" y="3891"/>
                  <a:pt x="11" y="3879"/>
                </a:cubicBezTo>
                <a:cubicBezTo>
                  <a:pt x="7" y="3868"/>
                  <a:pt x="5" y="3857"/>
                  <a:pt x="3" y="3845"/>
                </a:cubicBezTo>
                <a:cubicBezTo>
                  <a:pt x="1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Полилиния: фигура 746"/>
          <p:cNvSpPr/>
          <p:nvPr/>
        </p:nvSpPr>
        <p:spPr>
          <a:xfrm>
            <a:off x="401040" y="3292200"/>
            <a:ext cx="66960" cy="1437840"/>
          </a:xfrm>
          <a:custGeom>
            <a:avLst/>
            <a:gdLst/>
            <a:ahLst/>
            <a:cxnLst/>
            <a:rect l="0" t="0" r="r" b="b"/>
            <a:pathLst>
              <a:path w="186" h="3994">
                <a:moveTo>
                  <a:pt x="0" y="0"/>
                </a:moveTo>
                <a:lnTo>
                  <a:pt x="186" y="0"/>
                </a:lnTo>
                <a:lnTo>
                  <a:pt x="186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48" name="Рисунок 747"/>
          <p:cNvPicPr/>
          <p:nvPr/>
        </p:nvPicPr>
        <p:blipFill>
          <a:blip r:embed="rId8"/>
          <a:stretch/>
        </p:blipFill>
        <p:spPr>
          <a:xfrm>
            <a:off x="568080" y="344304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9" name="TextBox 748"/>
          <p:cNvSpPr txBox="1"/>
          <p:nvPr/>
        </p:nvSpPr>
        <p:spPr>
          <a:xfrm>
            <a:off x="7253640" y="2608560"/>
            <a:ext cx="1852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 подготовки заключений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TextBox 749"/>
          <p:cNvSpPr txBox="1"/>
          <p:nvPr/>
        </p:nvSpPr>
        <p:spPr>
          <a:xfrm>
            <a:off x="919080" y="3446640"/>
            <a:ext cx="22755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Дисциплинарные меры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TextBox 750"/>
          <p:cNvSpPr txBox="1"/>
          <p:nvPr/>
        </p:nvSpPr>
        <p:spPr>
          <a:xfrm>
            <a:off x="568080" y="3778560"/>
            <a:ext cx="2607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Система мер от предупреждения до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TextBox 751"/>
          <p:cNvSpPr txBox="1"/>
          <p:nvPr/>
        </p:nvSpPr>
        <p:spPr>
          <a:xfrm>
            <a:off x="568080" y="3979080"/>
            <a:ext cx="24987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исключения из состава Комитета 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Полилиния: фигура 752"/>
          <p:cNvSpPr/>
          <p:nvPr/>
        </p:nvSpPr>
        <p:spPr>
          <a:xfrm>
            <a:off x="3760200" y="3292200"/>
            <a:ext cx="3192840" cy="1437840"/>
          </a:xfrm>
          <a:custGeom>
            <a:avLst/>
            <a:gdLst/>
            <a:ahLst/>
            <a:cxnLst/>
            <a:rect l="0" t="0" r="r" b="b"/>
            <a:pathLst>
              <a:path w="8869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5" y="63"/>
                  <a:pt x="41" y="55"/>
                </a:cubicBezTo>
                <a:cubicBezTo>
                  <a:pt x="48" y="46"/>
                  <a:pt x="55" y="39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4" y="6"/>
                  <a:pt x="112" y="4"/>
                </a:cubicBezTo>
                <a:cubicBezTo>
                  <a:pt x="121" y="2"/>
                  <a:pt x="131" y="0"/>
                  <a:pt x="140" y="0"/>
                </a:cubicBezTo>
                <a:lnTo>
                  <a:pt x="8683" y="0"/>
                </a:lnTo>
                <a:cubicBezTo>
                  <a:pt x="8695" y="0"/>
                  <a:pt x="8707" y="2"/>
                  <a:pt x="8719" y="4"/>
                </a:cubicBezTo>
                <a:cubicBezTo>
                  <a:pt x="8731" y="6"/>
                  <a:pt x="8743" y="10"/>
                  <a:pt x="8754" y="15"/>
                </a:cubicBezTo>
                <a:cubicBezTo>
                  <a:pt x="8765" y="19"/>
                  <a:pt x="8776" y="25"/>
                  <a:pt x="8786" y="32"/>
                </a:cubicBezTo>
                <a:cubicBezTo>
                  <a:pt x="8796" y="39"/>
                  <a:pt x="8806" y="46"/>
                  <a:pt x="8814" y="55"/>
                </a:cubicBezTo>
                <a:cubicBezTo>
                  <a:pt x="8823" y="63"/>
                  <a:pt x="8831" y="73"/>
                  <a:pt x="8837" y="83"/>
                </a:cubicBezTo>
                <a:cubicBezTo>
                  <a:pt x="8844" y="93"/>
                  <a:pt x="8850" y="104"/>
                  <a:pt x="8855" y="115"/>
                </a:cubicBezTo>
                <a:cubicBezTo>
                  <a:pt x="8859" y="126"/>
                  <a:pt x="8863" y="138"/>
                  <a:pt x="8865" y="150"/>
                </a:cubicBezTo>
                <a:cubicBezTo>
                  <a:pt x="8868" y="162"/>
                  <a:pt x="8869" y="174"/>
                  <a:pt x="8869" y="186"/>
                </a:cubicBezTo>
                <a:lnTo>
                  <a:pt x="8869" y="3808"/>
                </a:lnTo>
                <a:cubicBezTo>
                  <a:pt x="8869" y="3821"/>
                  <a:pt x="8868" y="3833"/>
                  <a:pt x="8865" y="3845"/>
                </a:cubicBezTo>
                <a:cubicBezTo>
                  <a:pt x="8863" y="3857"/>
                  <a:pt x="8859" y="3868"/>
                  <a:pt x="8855" y="3879"/>
                </a:cubicBezTo>
                <a:cubicBezTo>
                  <a:pt x="8850" y="3891"/>
                  <a:pt x="8844" y="3901"/>
                  <a:pt x="8837" y="3912"/>
                </a:cubicBezTo>
                <a:cubicBezTo>
                  <a:pt x="8831" y="3922"/>
                  <a:pt x="8823" y="3931"/>
                  <a:pt x="8814" y="3940"/>
                </a:cubicBezTo>
                <a:cubicBezTo>
                  <a:pt x="8806" y="3948"/>
                  <a:pt x="8796" y="3956"/>
                  <a:pt x="8786" y="3963"/>
                </a:cubicBezTo>
                <a:cubicBezTo>
                  <a:pt x="8776" y="3970"/>
                  <a:pt x="8765" y="3975"/>
                  <a:pt x="8754" y="3980"/>
                </a:cubicBezTo>
                <a:cubicBezTo>
                  <a:pt x="8743" y="3985"/>
                  <a:pt x="8731" y="3988"/>
                  <a:pt x="8719" y="3991"/>
                </a:cubicBezTo>
                <a:cubicBezTo>
                  <a:pt x="8707" y="3993"/>
                  <a:pt x="8695" y="3994"/>
                  <a:pt x="8683" y="3994"/>
                </a:cubicBezTo>
                <a:lnTo>
                  <a:pt x="140" y="3994"/>
                </a:lnTo>
                <a:cubicBezTo>
                  <a:pt x="131" y="3994"/>
                  <a:pt x="121" y="3993"/>
                  <a:pt x="112" y="3991"/>
                </a:cubicBezTo>
                <a:cubicBezTo>
                  <a:pt x="104" y="3988"/>
                  <a:pt x="95" y="3985"/>
                  <a:pt x="86" y="3980"/>
                </a:cubicBezTo>
                <a:cubicBezTo>
                  <a:pt x="78" y="3975"/>
                  <a:pt x="70" y="3970"/>
                  <a:pt x="62" y="3963"/>
                </a:cubicBezTo>
                <a:cubicBezTo>
                  <a:pt x="55" y="3956"/>
                  <a:pt x="48" y="3948"/>
                  <a:pt x="41" y="3940"/>
                </a:cubicBezTo>
                <a:cubicBezTo>
                  <a:pt x="35" y="3931"/>
                  <a:pt x="29" y="3922"/>
                  <a:pt x="24" y="3912"/>
                </a:cubicBezTo>
                <a:cubicBezTo>
                  <a:pt x="19" y="3901"/>
                  <a:pt x="14" y="3891"/>
                  <a:pt x="11" y="3879"/>
                </a:cubicBezTo>
                <a:cubicBezTo>
                  <a:pt x="7" y="3868"/>
                  <a:pt x="5" y="3857"/>
                  <a:pt x="3" y="3845"/>
                </a:cubicBezTo>
                <a:cubicBezTo>
                  <a:pt x="1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Полилиния: фигура 753"/>
          <p:cNvSpPr/>
          <p:nvPr/>
        </p:nvSpPr>
        <p:spPr>
          <a:xfrm>
            <a:off x="3743640" y="3292200"/>
            <a:ext cx="67320" cy="1437840"/>
          </a:xfrm>
          <a:custGeom>
            <a:avLst/>
            <a:gdLst/>
            <a:ahLst/>
            <a:cxnLst/>
            <a:rect l="0" t="0" r="r" b="b"/>
            <a:pathLst>
              <a:path w="187" h="3994">
                <a:moveTo>
                  <a:pt x="0" y="0"/>
                </a:moveTo>
                <a:lnTo>
                  <a:pt x="187" y="0"/>
                </a:lnTo>
                <a:lnTo>
                  <a:pt x="187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55" name="Рисунок 754"/>
          <p:cNvPicPr/>
          <p:nvPr/>
        </p:nvPicPr>
        <p:blipFill>
          <a:blip r:embed="rId9"/>
          <a:stretch/>
        </p:blipFill>
        <p:spPr>
          <a:xfrm>
            <a:off x="3911040" y="356004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6" name="TextBox 755"/>
          <p:cNvSpPr txBox="1"/>
          <p:nvPr/>
        </p:nvSpPr>
        <p:spPr>
          <a:xfrm>
            <a:off x="568080" y="4179600"/>
            <a:ext cx="1951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процедурами обжалования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TextBox 756"/>
          <p:cNvSpPr txBox="1"/>
          <p:nvPr/>
        </p:nvSpPr>
        <p:spPr>
          <a:xfrm>
            <a:off x="4161600" y="3446640"/>
            <a:ext cx="19918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Операционализация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TextBox 757"/>
          <p:cNvSpPr txBox="1"/>
          <p:nvPr/>
        </p:nvSpPr>
        <p:spPr>
          <a:xfrm>
            <a:off x="4161600" y="3680640"/>
            <a:ext cx="10486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принципов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TextBox 758"/>
          <p:cNvSpPr txBox="1"/>
          <p:nvPr/>
        </p:nvSpPr>
        <p:spPr>
          <a:xfrm>
            <a:off x="3911040" y="4012560"/>
            <a:ext cx="2910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Каждый этический принцип подкреплен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TextBox 759"/>
          <p:cNvSpPr txBox="1"/>
          <p:nvPr/>
        </p:nvSpPr>
        <p:spPr>
          <a:xfrm>
            <a:off x="3911040" y="4213080"/>
            <a:ext cx="2209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конкретными обязанностями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Полилиния: фигура 760"/>
          <p:cNvSpPr/>
          <p:nvPr/>
        </p:nvSpPr>
        <p:spPr>
          <a:xfrm>
            <a:off x="7103160" y="3292200"/>
            <a:ext cx="3192480" cy="1437840"/>
          </a:xfrm>
          <a:custGeom>
            <a:avLst/>
            <a:gdLst/>
            <a:ahLst/>
            <a:cxnLst/>
            <a:rect l="0" t="0" r="r" b="b"/>
            <a:pathLst>
              <a:path w="8868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0" y="162"/>
                  <a:pt x="2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0" y="55"/>
                </a:cubicBezTo>
                <a:cubicBezTo>
                  <a:pt x="47" y="46"/>
                  <a:pt x="54" y="39"/>
                  <a:pt x="61" y="32"/>
                </a:cubicBezTo>
                <a:cubicBezTo>
                  <a:pt x="69" y="25"/>
                  <a:pt x="77" y="19"/>
                  <a:pt x="86" y="15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8682" y="0"/>
                </a:lnTo>
                <a:cubicBezTo>
                  <a:pt x="8694" y="0"/>
                  <a:pt x="8707" y="2"/>
                  <a:pt x="8719" y="4"/>
                </a:cubicBezTo>
                <a:cubicBezTo>
                  <a:pt x="8730" y="6"/>
                  <a:pt x="8742" y="10"/>
                  <a:pt x="8753" y="15"/>
                </a:cubicBezTo>
                <a:cubicBezTo>
                  <a:pt x="8765" y="19"/>
                  <a:pt x="8775" y="25"/>
                  <a:pt x="8785" y="32"/>
                </a:cubicBezTo>
                <a:cubicBezTo>
                  <a:pt x="8796" y="39"/>
                  <a:pt x="8805" y="46"/>
                  <a:pt x="8814" y="55"/>
                </a:cubicBezTo>
                <a:cubicBezTo>
                  <a:pt x="8822" y="63"/>
                  <a:pt x="8830" y="73"/>
                  <a:pt x="8837" y="83"/>
                </a:cubicBezTo>
                <a:cubicBezTo>
                  <a:pt x="8843" y="93"/>
                  <a:pt x="8849" y="104"/>
                  <a:pt x="8854" y="115"/>
                </a:cubicBezTo>
                <a:cubicBezTo>
                  <a:pt x="8859" y="126"/>
                  <a:pt x="8862" y="138"/>
                  <a:pt x="8864" y="150"/>
                </a:cubicBezTo>
                <a:cubicBezTo>
                  <a:pt x="8867" y="162"/>
                  <a:pt x="8868" y="174"/>
                  <a:pt x="8868" y="186"/>
                </a:cubicBezTo>
                <a:lnTo>
                  <a:pt x="8868" y="3808"/>
                </a:lnTo>
                <a:cubicBezTo>
                  <a:pt x="8868" y="3821"/>
                  <a:pt x="8867" y="3833"/>
                  <a:pt x="8864" y="3845"/>
                </a:cubicBezTo>
                <a:cubicBezTo>
                  <a:pt x="8862" y="3857"/>
                  <a:pt x="8859" y="3868"/>
                  <a:pt x="8854" y="3879"/>
                </a:cubicBezTo>
                <a:cubicBezTo>
                  <a:pt x="8849" y="3891"/>
                  <a:pt x="8843" y="3901"/>
                  <a:pt x="8837" y="3912"/>
                </a:cubicBezTo>
                <a:cubicBezTo>
                  <a:pt x="8830" y="3922"/>
                  <a:pt x="8822" y="3931"/>
                  <a:pt x="8814" y="3940"/>
                </a:cubicBezTo>
                <a:cubicBezTo>
                  <a:pt x="8805" y="3948"/>
                  <a:pt x="8796" y="3956"/>
                  <a:pt x="8785" y="3963"/>
                </a:cubicBezTo>
                <a:cubicBezTo>
                  <a:pt x="8775" y="3970"/>
                  <a:pt x="8765" y="3975"/>
                  <a:pt x="8753" y="3980"/>
                </a:cubicBezTo>
                <a:cubicBezTo>
                  <a:pt x="8742" y="3985"/>
                  <a:pt x="8730" y="3988"/>
                  <a:pt x="8719" y="3991"/>
                </a:cubicBezTo>
                <a:cubicBezTo>
                  <a:pt x="8707" y="3993"/>
                  <a:pt x="8694" y="3994"/>
                  <a:pt x="8682" y="3994"/>
                </a:cubicBezTo>
                <a:lnTo>
                  <a:pt x="139" y="3994"/>
                </a:lnTo>
                <a:cubicBezTo>
                  <a:pt x="130" y="3994"/>
                  <a:pt x="121" y="3993"/>
                  <a:pt x="112" y="3991"/>
                </a:cubicBezTo>
                <a:cubicBezTo>
                  <a:pt x="103" y="3988"/>
                  <a:pt x="94" y="3985"/>
                  <a:pt x="86" y="3980"/>
                </a:cubicBezTo>
                <a:cubicBezTo>
                  <a:pt x="77" y="3975"/>
                  <a:pt x="69" y="3970"/>
                  <a:pt x="61" y="3963"/>
                </a:cubicBezTo>
                <a:cubicBezTo>
                  <a:pt x="54" y="3956"/>
                  <a:pt x="47" y="3948"/>
                  <a:pt x="40" y="3940"/>
                </a:cubicBezTo>
                <a:cubicBezTo>
                  <a:pt x="34" y="3931"/>
                  <a:pt x="28" y="3922"/>
                  <a:pt x="23" y="3912"/>
                </a:cubicBezTo>
                <a:cubicBezTo>
                  <a:pt x="18" y="3901"/>
                  <a:pt x="14" y="3891"/>
                  <a:pt x="10" y="3879"/>
                </a:cubicBezTo>
                <a:cubicBezTo>
                  <a:pt x="7" y="3868"/>
                  <a:pt x="4" y="3857"/>
                  <a:pt x="2" y="3845"/>
                </a:cubicBezTo>
                <a:cubicBezTo>
                  <a:pt x="0" y="3833"/>
                  <a:pt x="0" y="3821"/>
                  <a:pt x="0" y="3808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Полилиния: фигура 761"/>
          <p:cNvSpPr/>
          <p:nvPr/>
        </p:nvSpPr>
        <p:spPr>
          <a:xfrm>
            <a:off x="7086240" y="3292200"/>
            <a:ext cx="67320" cy="1437840"/>
          </a:xfrm>
          <a:custGeom>
            <a:avLst/>
            <a:gdLst/>
            <a:ahLst/>
            <a:cxnLst/>
            <a:rect l="0" t="0" r="r" b="b"/>
            <a:pathLst>
              <a:path w="187" h="3994">
                <a:moveTo>
                  <a:pt x="0" y="0"/>
                </a:moveTo>
                <a:lnTo>
                  <a:pt x="187" y="0"/>
                </a:lnTo>
                <a:lnTo>
                  <a:pt x="187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63" name="Рисунок 762"/>
          <p:cNvPicPr/>
          <p:nvPr/>
        </p:nvPicPr>
        <p:blipFill>
          <a:blip r:embed="rId10"/>
          <a:stretch/>
        </p:blipFill>
        <p:spPr>
          <a:xfrm>
            <a:off x="7253640" y="344304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4" name="TextBox 763"/>
          <p:cNvSpPr txBox="1"/>
          <p:nvPr/>
        </p:nvSpPr>
        <p:spPr>
          <a:xfrm>
            <a:off x="3911040" y="4413600"/>
            <a:ext cx="1604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примерами поведения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5" name="TextBox 764"/>
          <p:cNvSpPr txBox="1"/>
          <p:nvPr/>
        </p:nvSpPr>
        <p:spPr>
          <a:xfrm>
            <a:off x="7604640" y="3446640"/>
            <a:ext cx="15652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Права человека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6" name="TextBox 765"/>
          <p:cNvSpPr txBox="1"/>
          <p:nvPr/>
        </p:nvSpPr>
        <p:spPr>
          <a:xfrm>
            <a:off x="7253640" y="3778560"/>
            <a:ext cx="2881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Акцент на поддержку уязвимых групп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7" name="Полилиния: фигура 766"/>
          <p:cNvSpPr/>
          <p:nvPr/>
        </p:nvSpPr>
        <p:spPr>
          <a:xfrm>
            <a:off x="401040" y="4863240"/>
            <a:ext cx="9894600" cy="969840"/>
          </a:xfrm>
          <a:custGeom>
            <a:avLst/>
            <a:gdLst/>
            <a:ahLst/>
            <a:cxnLst/>
            <a:rect l="0" t="0" r="r" b="b"/>
            <a:pathLst>
              <a:path w="27485" h="2694">
                <a:moveTo>
                  <a:pt x="0" y="2509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4"/>
                  <a:pt x="24" y="93"/>
                  <a:pt x="31" y="83"/>
                </a:cubicBezTo>
                <a:cubicBezTo>
                  <a:pt x="38" y="73"/>
                  <a:pt x="45" y="64"/>
                  <a:pt x="54" y="55"/>
                </a:cubicBezTo>
                <a:cubicBezTo>
                  <a:pt x="63" y="46"/>
                  <a:pt x="72" y="39"/>
                  <a:pt x="82" y="32"/>
                </a:cubicBezTo>
                <a:cubicBezTo>
                  <a:pt x="92" y="25"/>
                  <a:pt x="103" y="19"/>
                  <a:pt x="114" y="15"/>
                </a:cubicBezTo>
                <a:cubicBezTo>
                  <a:pt x="126" y="10"/>
                  <a:pt x="137" y="6"/>
                  <a:pt x="149" y="4"/>
                </a:cubicBezTo>
                <a:cubicBezTo>
                  <a:pt x="161" y="2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2"/>
                  <a:pt x="27336" y="4"/>
                </a:cubicBezTo>
                <a:cubicBezTo>
                  <a:pt x="27347" y="6"/>
                  <a:pt x="27359" y="10"/>
                  <a:pt x="27370" y="15"/>
                </a:cubicBezTo>
                <a:cubicBezTo>
                  <a:pt x="27382" y="19"/>
                  <a:pt x="27392" y="25"/>
                  <a:pt x="27402" y="32"/>
                </a:cubicBezTo>
                <a:cubicBezTo>
                  <a:pt x="27413" y="39"/>
                  <a:pt x="27422" y="46"/>
                  <a:pt x="27431" y="55"/>
                </a:cubicBezTo>
                <a:cubicBezTo>
                  <a:pt x="27439" y="64"/>
                  <a:pt x="27447" y="73"/>
                  <a:pt x="27454" y="83"/>
                </a:cubicBezTo>
                <a:cubicBezTo>
                  <a:pt x="27460" y="93"/>
                  <a:pt x="27466" y="104"/>
                  <a:pt x="27471" y="115"/>
                </a:cubicBezTo>
                <a:cubicBezTo>
                  <a:pt x="27476" y="126"/>
                  <a:pt x="27479" y="138"/>
                  <a:pt x="27481" y="150"/>
                </a:cubicBezTo>
                <a:cubicBezTo>
                  <a:pt x="27484" y="162"/>
                  <a:pt x="27485" y="174"/>
                  <a:pt x="27485" y="186"/>
                </a:cubicBezTo>
                <a:lnTo>
                  <a:pt x="27485" y="2509"/>
                </a:lnTo>
                <a:cubicBezTo>
                  <a:pt x="27485" y="2521"/>
                  <a:pt x="27484" y="2533"/>
                  <a:pt x="27481" y="2545"/>
                </a:cubicBezTo>
                <a:cubicBezTo>
                  <a:pt x="27479" y="2557"/>
                  <a:pt x="27476" y="2568"/>
                  <a:pt x="27471" y="2580"/>
                </a:cubicBezTo>
                <a:cubicBezTo>
                  <a:pt x="27466" y="2591"/>
                  <a:pt x="27460" y="2602"/>
                  <a:pt x="27454" y="2612"/>
                </a:cubicBezTo>
                <a:cubicBezTo>
                  <a:pt x="27447" y="2622"/>
                  <a:pt x="27439" y="2631"/>
                  <a:pt x="27431" y="2640"/>
                </a:cubicBezTo>
                <a:cubicBezTo>
                  <a:pt x="27422" y="2648"/>
                  <a:pt x="27413" y="2656"/>
                  <a:pt x="27402" y="2663"/>
                </a:cubicBezTo>
                <a:cubicBezTo>
                  <a:pt x="27392" y="2670"/>
                  <a:pt x="27382" y="2675"/>
                  <a:pt x="27370" y="2680"/>
                </a:cubicBezTo>
                <a:cubicBezTo>
                  <a:pt x="27359" y="2685"/>
                  <a:pt x="27347" y="2688"/>
                  <a:pt x="27336" y="2691"/>
                </a:cubicBezTo>
                <a:cubicBezTo>
                  <a:pt x="27324" y="2693"/>
                  <a:pt x="27311" y="2694"/>
                  <a:pt x="27299" y="2694"/>
                </a:cubicBezTo>
                <a:lnTo>
                  <a:pt x="185" y="2694"/>
                </a:lnTo>
                <a:cubicBezTo>
                  <a:pt x="173" y="2694"/>
                  <a:pt x="161" y="2693"/>
                  <a:pt x="149" y="2691"/>
                </a:cubicBezTo>
                <a:cubicBezTo>
                  <a:pt x="137" y="2688"/>
                  <a:pt x="126" y="2685"/>
                  <a:pt x="114" y="2680"/>
                </a:cubicBezTo>
                <a:cubicBezTo>
                  <a:pt x="103" y="2675"/>
                  <a:pt x="92" y="2670"/>
                  <a:pt x="82" y="2663"/>
                </a:cubicBezTo>
                <a:cubicBezTo>
                  <a:pt x="72" y="2656"/>
                  <a:pt x="63" y="2648"/>
                  <a:pt x="54" y="2640"/>
                </a:cubicBezTo>
                <a:cubicBezTo>
                  <a:pt x="45" y="2631"/>
                  <a:pt x="38" y="2622"/>
                  <a:pt x="31" y="2612"/>
                </a:cubicBezTo>
                <a:cubicBezTo>
                  <a:pt x="24" y="2602"/>
                  <a:pt x="19" y="2591"/>
                  <a:pt x="14" y="2580"/>
                </a:cubicBezTo>
                <a:cubicBezTo>
                  <a:pt x="9" y="2568"/>
                  <a:pt x="6" y="2557"/>
                  <a:pt x="3" y="2545"/>
                </a:cubicBezTo>
                <a:cubicBezTo>
                  <a:pt x="1" y="2533"/>
                  <a:pt x="0" y="2521"/>
                  <a:pt x="0" y="2509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68" name="Рисунок 767"/>
          <p:cNvPicPr/>
          <p:nvPr/>
        </p:nvPicPr>
        <p:blipFill>
          <a:blip r:embed="rId11"/>
          <a:stretch/>
        </p:blipFill>
        <p:spPr>
          <a:xfrm>
            <a:off x="534960" y="52480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9" name="TextBox 768"/>
          <p:cNvSpPr txBox="1"/>
          <p:nvPr/>
        </p:nvSpPr>
        <p:spPr>
          <a:xfrm>
            <a:off x="7253640" y="3979080"/>
            <a:ext cx="2878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обеспечение равного доступа к услугам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0" name="TextBox 769"/>
          <p:cNvSpPr txBox="1"/>
          <p:nvPr/>
        </p:nvSpPr>
        <p:spPr>
          <a:xfrm>
            <a:off x="835560" y="5024880"/>
            <a:ext cx="90568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Новая редакция Этического кодекса представляет собой системное переосмысление подхода к регулированию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1" name="TextBox 770"/>
          <p:cNvSpPr txBox="1"/>
          <p:nvPr/>
        </p:nvSpPr>
        <p:spPr>
          <a:xfrm>
            <a:off x="835560" y="5258880"/>
            <a:ext cx="89136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этического поведения в рамках Комитета, учитывает международные стандарты и усиливает прозрачность 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2" name="TextBox 771"/>
          <p:cNvSpPr txBox="1"/>
          <p:nvPr/>
        </p:nvSpPr>
        <p:spPr>
          <a:xfrm>
            <a:off x="835560" y="5492880"/>
            <a:ext cx="11966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подотчетность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Полилиния: фигура 772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74" name="Рисунок 773"/>
          <p:cNvPicPr/>
          <p:nvPr/>
        </p:nvPicPr>
        <p:blipFill>
          <a:blip r:embed="rId2"/>
          <a:stretch/>
        </p:blipFill>
        <p:spPr>
          <a:xfrm>
            <a:off x="0" y="0"/>
            <a:ext cx="10696320" cy="6283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75" name="Рисунок 774"/>
          <p:cNvPicPr/>
          <p:nvPr/>
        </p:nvPicPr>
        <p:blipFill>
          <a:blip r:embed="rId3"/>
          <a:stretch/>
        </p:blipFill>
        <p:spPr>
          <a:xfrm>
            <a:off x="0" y="0"/>
            <a:ext cx="10696320" cy="628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6" name="Полилиния: фигура 775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7" name="Рисунок 776"/>
          <p:cNvPicPr/>
          <p:nvPr/>
        </p:nvPicPr>
        <p:blipFill>
          <a:blip r:embed="rId4"/>
          <a:stretch/>
        </p:blipFill>
        <p:spPr>
          <a:xfrm>
            <a:off x="401040" y="409320"/>
            <a:ext cx="26712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8" name="TextBox 777"/>
          <p:cNvSpPr txBox="1"/>
          <p:nvPr/>
        </p:nvSpPr>
        <p:spPr>
          <a:xfrm>
            <a:off x="802080" y="389520"/>
            <a:ext cx="755676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Операционный справочник Комитета КСОЗ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Полилиния: фигура 778"/>
          <p:cNvSpPr/>
          <p:nvPr/>
        </p:nvSpPr>
        <p:spPr>
          <a:xfrm>
            <a:off x="417600" y="1487160"/>
            <a:ext cx="4863960" cy="1170360"/>
          </a:xfrm>
          <a:custGeom>
            <a:avLst/>
            <a:gdLst/>
            <a:ahLst/>
            <a:cxnLst/>
            <a:rect l="0" t="0" r="r" b="b"/>
            <a:pathLst>
              <a:path w="13511" h="3251">
                <a:moveTo>
                  <a:pt x="0" y="3158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7"/>
                </a:cubicBezTo>
                <a:cubicBezTo>
                  <a:pt x="35" y="3"/>
                  <a:pt x="40" y="0"/>
                  <a:pt x="47" y="0"/>
                </a:cubicBezTo>
                <a:lnTo>
                  <a:pt x="13418" y="0"/>
                </a:lnTo>
                <a:cubicBezTo>
                  <a:pt x="13431" y="0"/>
                  <a:pt x="13442" y="3"/>
                  <a:pt x="13454" y="7"/>
                </a:cubicBezTo>
                <a:cubicBezTo>
                  <a:pt x="13465" y="12"/>
                  <a:pt x="13475" y="19"/>
                  <a:pt x="13484" y="28"/>
                </a:cubicBezTo>
                <a:cubicBezTo>
                  <a:pt x="13493" y="36"/>
                  <a:pt x="13499" y="46"/>
                  <a:pt x="13504" y="58"/>
                </a:cubicBezTo>
                <a:cubicBezTo>
                  <a:pt x="13509" y="69"/>
                  <a:pt x="13511" y="81"/>
                  <a:pt x="13511" y="93"/>
                </a:cubicBezTo>
                <a:lnTo>
                  <a:pt x="13511" y="3158"/>
                </a:lnTo>
                <a:cubicBezTo>
                  <a:pt x="13511" y="3171"/>
                  <a:pt x="13509" y="3183"/>
                  <a:pt x="13504" y="3194"/>
                </a:cubicBezTo>
                <a:cubicBezTo>
                  <a:pt x="13499" y="3205"/>
                  <a:pt x="13493" y="3215"/>
                  <a:pt x="13484" y="3224"/>
                </a:cubicBezTo>
                <a:cubicBezTo>
                  <a:pt x="13475" y="3233"/>
                  <a:pt x="13465" y="3239"/>
                  <a:pt x="13454" y="3244"/>
                </a:cubicBezTo>
                <a:cubicBezTo>
                  <a:pt x="13442" y="3249"/>
                  <a:pt x="13431" y="3251"/>
                  <a:pt x="13418" y="3251"/>
                </a:cubicBezTo>
                <a:lnTo>
                  <a:pt x="47" y="3251"/>
                </a:lnTo>
                <a:cubicBezTo>
                  <a:pt x="40" y="3251"/>
                  <a:pt x="35" y="3249"/>
                  <a:pt x="29" y="3244"/>
                </a:cubicBezTo>
                <a:cubicBezTo>
                  <a:pt x="23" y="3239"/>
                  <a:pt x="18" y="3233"/>
                  <a:pt x="14" y="3224"/>
                </a:cubicBezTo>
                <a:cubicBezTo>
                  <a:pt x="9" y="3215"/>
                  <a:pt x="6" y="3205"/>
                  <a:pt x="4" y="3194"/>
                </a:cubicBezTo>
                <a:cubicBezTo>
                  <a:pt x="1" y="3183"/>
                  <a:pt x="0" y="3171"/>
                  <a:pt x="0" y="3158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Полилиния: фигура 779"/>
          <p:cNvSpPr/>
          <p:nvPr/>
        </p:nvSpPr>
        <p:spPr>
          <a:xfrm>
            <a:off x="401040" y="1487160"/>
            <a:ext cx="33840" cy="1170360"/>
          </a:xfrm>
          <a:custGeom>
            <a:avLst/>
            <a:gdLst/>
            <a:ahLst/>
            <a:cxnLst/>
            <a:rect l="0" t="0" r="r" b="b"/>
            <a:pathLst>
              <a:path w="94" h="3251">
                <a:moveTo>
                  <a:pt x="0" y="0"/>
                </a:moveTo>
                <a:lnTo>
                  <a:pt x="94" y="0"/>
                </a:lnTo>
                <a:lnTo>
                  <a:pt x="94" y="3251"/>
                </a:ln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81" name="Рисунок 780"/>
          <p:cNvPicPr/>
          <p:nvPr/>
        </p:nvPicPr>
        <p:blipFill>
          <a:blip r:embed="rId5"/>
          <a:stretch/>
        </p:blipFill>
        <p:spPr>
          <a:xfrm>
            <a:off x="568080" y="1671480"/>
            <a:ext cx="15012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2" name="TextBox 781"/>
          <p:cNvSpPr txBox="1"/>
          <p:nvPr/>
        </p:nvSpPr>
        <p:spPr>
          <a:xfrm>
            <a:off x="401040" y="1080360"/>
            <a:ext cx="98625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Трансформация справочника из формального документа в практический инструмент для повседневной работы Комитета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819000" y="1641600"/>
            <a:ext cx="31716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Общая информация и принципы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TextBox 783"/>
          <p:cNvSpPr txBox="1"/>
          <p:nvPr/>
        </p:nvSpPr>
        <p:spPr>
          <a:xfrm>
            <a:off x="835560" y="1940040"/>
            <a:ext cx="4134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Переработаны с акцентом на мандат Комитета КСОЗ, его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Полилиния: фигура 784"/>
          <p:cNvSpPr/>
          <p:nvPr/>
        </p:nvSpPr>
        <p:spPr>
          <a:xfrm>
            <a:off x="5431680" y="1487160"/>
            <a:ext cx="4863960" cy="1170360"/>
          </a:xfrm>
          <a:custGeom>
            <a:avLst/>
            <a:gdLst/>
            <a:ahLst/>
            <a:cxnLst/>
            <a:rect l="0" t="0" r="r" b="b"/>
            <a:pathLst>
              <a:path w="13511" h="3251">
                <a:moveTo>
                  <a:pt x="0" y="3158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7"/>
                </a:cubicBezTo>
                <a:cubicBezTo>
                  <a:pt x="34" y="3"/>
                  <a:pt x="40" y="0"/>
                  <a:pt x="46" y="0"/>
                </a:cubicBezTo>
                <a:lnTo>
                  <a:pt x="13418" y="0"/>
                </a:lnTo>
                <a:cubicBezTo>
                  <a:pt x="13430" y="0"/>
                  <a:pt x="13442" y="3"/>
                  <a:pt x="13454" y="7"/>
                </a:cubicBezTo>
                <a:cubicBezTo>
                  <a:pt x="13465" y="12"/>
                  <a:pt x="13475" y="19"/>
                  <a:pt x="13484" y="28"/>
                </a:cubicBezTo>
                <a:cubicBezTo>
                  <a:pt x="13492" y="36"/>
                  <a:pt x="13499" y="46"/>
                  <a:pt x="13504" y="58"/>
                </a:cubicBezTo>
                <a:cubicBezTo>
                  <a:pt x="13509" y="69"/>
                  <a:pt x="13511" y="81"/>
                  <a:pt x="13511" y="93"/>
                </a:cubicBezTo>
                <a:lnTo>
                  <a:pt x="13511" y="3158"/>
                </a:lnTo>
                <a:cubicBezTo>
                  <a:pt x="13511" y="3171"/>
                  <a:pt x="13509" y="3183"/>
                  <a:pt x="13504" y="3194"/>
                </a:cubicBezTo>
                <a:cubicBezTo>
                  <a:pt x="13499" y="3205"/>
                  <a:pt x="13492" y="3215"/>
                  <a:pt x="13484" y="3224"/>
                </a:cubicBezTo>
                <a:cubicBezTo>
                  <a:pt x="13475" y="3233"/>
                  <a:pt x="13465" y="3239"/>
                  <a:pt x="13454" y="3244"/>
                </a:cubicBezTo>
                <a:cubicBezTo>
                  <a:pt x="13442" y="3249"/>
                  <a:pt x="13430" y="3251"/>
                  <a:pt x="13418" y="3251"/>
                </a:cubicBezTo>
                <a:lnTo>
                  <a:pt x="46" y="3251"/>
                </a:lnTo>
                <a:cubicBezTo>
                  <a:pt x="40" y="3251"/>
                  <a:pt x="34" y="3249"/>
                  <a:pt x="29" y="3244"/>
                </a:cubicBezTo>
                <a:cubicBezTo>
                  <a:pt x="23" y="3239"/>
                  <a:pt x="18" y="3233"/>
                  <a:pt x="14" y="3224"/>
                </a:cubicBezTo>
                <a:cubicBezTo>
                  <a:pt x="9" y="3215"/>
                  <a:pt x="6" y="3205"/>
                  <a:pt x="4" y="3194"/>
                </a:cubicBezTo>
                <a:cubicBezTo>
                  <a:pt x="1" y="3183"/>
                  <a:pt x="0" y="3171"/>
                  <a:pt x="0" y="3158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86" name="Полилиния: фигура 785"/>
          <p:cNvSpPr/>
          <p:nvPr/>
        </p:nvSpPr>
        <p:spPr>
          <a:xfrm>
            <a:off x="5415120" y="1487160"/>
            <a:ext cx="33480" cy="1170360"/>
          </a:xfrm>
          <a:custGeom>
            <a:avLst/>
            <a:gdLst/>
            <a:ahLst/>
            <a:cxnLst/>
            <a:rect l="0" t="0" r="r" b="b"/>
            <a:pathLst>
              <a:path w="93" h="3251">
                <a:moveTo>
                  <a:pt x="0" y="0"/>
                </a:moveTo>
                <a:lnTo>
                  <a:pt x="93" y="0"/>
                </a:lnTo>
                <a:lnTo>
                  <a:pt x="93" y="3251"/>
                </a:lnTo>
                <a:lnTo>
                  <a:pt x="0" y="3251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87" name="Рисунок 786"/>
          <p:cNvPicPr/>
          <p:nvPr/>
        </p:nvPicPr>
        <p:blipFill>
          <a:blip r:embed="rId6"/>
          <a:stretch/>
        </p:blipFill>
        <p:spPr>
          <a:xfrm>
            <a:off x="5582160" y="16714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8" name="TextBox 787"/>
          <p:cNvSpPr txBox="1"/>
          <p:nvPr/>
        </p:nvSpPr>
        <p:spPr>
          <a:xfrm>
            <a:off x="835560" y="2140560"/>
            <a:ext cx="4149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связь с национальными координационными механизмами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5816160" y="1641600"/>
            <a:ext cx="18835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Основные функции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TextBox 789"/>
          <p:cNvSpPr txBox="1"/>
          <p:nvPr/>
        </p:nvSpPr>
        <p:spPr>
          <a:xfrm>
            <a:off x="5849640" y="1940040"/>
            <a:ext cx="33933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Уточнены конкретные функции на всех этапах: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1" name="TextBox 790"/>
          <p:cNvSpPr txBox="1"/>
          <p:nvPr/>
        </p:nvSpPr>
        <p:spPr>
          <a:xfrm>
            <a:off x="5849640" y="2140560"/>
            <a:ext cx="3659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координация, надзор, взаимодействие с Основным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2" name="Полилиния: фигура 791"/>
          <p:cNvSpPr/>
          <p:nvPr/>
        </p:nvSpPr>
        <p:spPr>
          <a:xfrm>
            <a:off x="417600" y="2791080"/>
            <a:ext cx="4863960" cy="969480"/>
          </a:xfrm>
          <a:custGeom>
            <a:avLst/>
            <a:gdLst/>
            <a:ahLst/>
            <a:cxnLst/>
            <a:rect l="0" t="0" r="r" b="b"/>
            <a:pathLst>
              <a:path w="13511" h="2693">
                <a:moveTo>
                  <a:pt x="0" y="2601"/>
                </a:moveTo>
                <a:lnTo>
                  <a:pt x="0" y="93"/>
                </a:lnTo>
                <a:cubicBezTo>
                  <a:pt x="0" y="80"/>
                  <a:pt x="1" y="68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8"/>
                  <a:pt x="23" y="11"/>
                  <a:pt x="29" y="7"/>
                </a:cubicBezTo>
                <a:cubicBezTo>
                  <a:pt x="35" y="2"/>
                  <a:pt x="40" y="0"/>
                  <a:pt x="47" y="0"/>
                </a:cubicBezTo>
                <a:lnTo>
                  <a:pt x="13418" y="0"/>
                </a:lnTo>
                <a:cubicBezTo>
                  <a:pt x="13431" y="0"/>
                  <a:pt x="13442" y="2"/>
                  <a:pt x="13454" y="7"/>
                </a:cubicBezTo>
                <a:cubicBezTo>
                  <a:pt x="13465" y="11"/>
                  <a:pt x="13475" y="18"/>
                  <a:pt x="13484" y="27"/>
                </a:cubicBezTo>
                <a:cubicBezTo>
                  <a:pt x="13493" y="36"/>
                  <a:pt x="13499" y="46"/>
                  <a:pt x="13504" y="57"/>
                </a:cubicBezTo>
                <a:cubicBezTo>
                  <a:pt x="13509" y="68"/>
                  <a:pt x="13511" y="80"/>
                  <a:pt x="13511" y="93"/>
                </a:cubicBezTo>
                <a:lnTo>
                  <a:pt x="13511" y="2601"/>
                </a:lnTo>
                <a:cubicBezTo>
                  <a:pt x="13511" y="2613"/>
                  <a:pt x="13509" y="2625"/>
                  <a:pt x="13504" y="2636"/>
                </a:cubicBezTo>
                <a:cubicBezTo>
                  <a:pt x="13499" y="2647"/>
                  <a:pt x="13493" y="2657"/>
                  <a:pt x="13484" y="2666"/>
                </a:cubicBezTo>
                <a:cubicBezTo>
                  <a:pt x="13475" y="2675"/>
                  <a:pt x="13465" y="2682"/>
                  <a:pt x="13454" y="2686"/>
                </a:cubicBezTo>
                <a:cubicBezTo>
                  <a:pt x="13442" y="2691"/>
                  <a:pt x="13431" y="2693"/>
                  <a:pt x="13418" y="2693"/>
                </a:cubicBezTo>
                <a:lnTo>
                  <a:pt x="47" y="2693"/>
                </a:lnTo>
                <a:cubicBezTo>
                  <a:pt x="40" y="2693"/>
                  <a:pt x="35" y="2691"/>
                  <a:pt x="29" y="2686"/>
                </a:cubicBezTo>
                <a:cubicBezTo>
                  <a:pt x="23" y="2682"/>
                  <a:pt x="18" y="2675"/>
                  <a:pt x="14" y="2666"/>
                </a:cubicBezTo>
                <a:cubicBezTo>
                  <a:pt x="9" y="2657"/>
                  <a:pt x="6" y="2647"/>
                  <a:pt x="4" y="2636"/>
                </a:cubicBezTo>
                <a:cubicBezTo>
                  <a:pt x="1" y="2625"/>
                  <a:pt x="0" y="2613"/>
                  <a:pt x="0" y="2601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3" name="Полилиния: фигура 792"/>
          <p:cNvSpPr/>
          <p:nvPr/>
        </p:nvSpPr>
        <p:spPr>
          <a:xfrm>
            <a:off x="401040" y="2791080"/>
            <a:ext cx="33840" cy="969480"/>
          </a:xfrm>
          <a:custGeom>
            <a:avLst/>
            <a:gdLst/>
            <a:ahLst/>
            <a:cxnLst/>
            <a:rect l="0" t="0" r="r" b="b"/>
            <a:pathLst>
              <a:path w="94" h="2693">
                <a:moveTo>
                  <a:pt x="0" y="0"/>
                </a:moveTo>
                <a:lnTo>
                  <a:pt x="94" y="0"/>
                </a:lnTo>
                <a:lnTo>
                  <a:pt x="9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794" name="Рисунок 793"/>
          <p:cNvPicPr/>
          <p:nvPr/>
        </p:nvPicPr>
        <p:blipFill>
          <a:blip r:embed="rId7"/>
          <a:stretch/>
        </p:blipFill>
        <p:spPr>
          <a:xfrm>
            <a:off x="568080" y="2975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5" name="TextBox 794"/>
          <p:cNvSpPr txBox="1"/>
          <p:nvPr/>
        </p:nvSpPr>
        <p:spPr>
          <a:xfrm>
            <a:off x="5849640" y="2341080"/>
            <a:ext cx="927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получателем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6" name="TextBox 795"/>
          <p:cNvSpPr txBox="1"/>
          <p:nvPr/>
        </p:nvSpPr>
        <p:spPr>
          <a:xfrm>
            <a:off x="802080" y="2945160"/>
            <a:ext cx="2728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Показатели эффективности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7" name="TextBox 796"/>
          <p:cNvSpPr txBox="1"/>
          <p:nvPr/>
        </p:nvSpPr>
        <p:spPr>
          <a:xfrm>
            <a:off x="835560" y="3243600"/>
            <a:ext cx="4255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Введены четкие индикаторы: полнота состава, реализация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8" name="Полилиния: фигура 797"/>
          <p:cNvSpPr/>
          <p:nvPr/>
        </p:nvSpPr>
        <p:spPr>
          <a:xfrm>
            <a:off x="5431680" y="2791080"/>
            <a:ext cx="4863960" cy="969480"/>
          </a:xfrm>
          <a:custGeom>
            <a:avLst/>
            <a:gdLst/>
            <a:ahLst/>
            <a:cxnLst/>
            <a:rect l="0" t="0" r="r" b="b"/>
            <a:pathLst>
              <a:path w="13511" h="2693">
                <a:moveTo>
                  <a:pt x="0" y="2601"/>
                </a:moveTo>
                <a:lnTo>
                  <a:pt x="0" y="93"/>
                </a:lnTo>
                <a:cubicBezTo>
                  <a:pt x="0" y="80"/>
                  <a:pt x="1" y="68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8"/>
                  <a:pt x="23" y="11"/>
                  <a:pt x="29" y="7"/>
                </a:cubicBezTo>
                <a:cubicBezTo>
                  <a:pt x="34" y="2"/>
                  <a:pt x="40" y="0"/>
                  <a:pt x="46" y="0"/>
                </a:cubicBezTo>
                <a:lnTo>
                  <a:pt x="13418" y="0"/>
                </a:lnTo>
                <a:cubicBezTo>
                  <a:pt x="13430" y="0"/>
                  <a:pt x="13442" y="2"/>
                  <a:pt x="13454" y="7"/>
                </a:cubicBezTo>
                <a:cubicBezTo>
                  <a:pt x="13465" y="11"/>
                  <a:pt x="13475" y="18"/>
                  <a:pt x="13484" y="27"/>
                </a:cubicBezTo>
                <a:cubicBezTo>
                  <a:pt x="13492" y="36"/>
                  <a:pt x="13499" y="46"/>
                  <a:pt x="13504" y="57"/>
                </a:cubicBezTo>
                <a:cubicBezTo>
                  <a:pt x="13509" y="68"/>
                  <a:pt x="13511" y="80"/>
                  <a:pt x="13511" y="93"/>
                </a:cubicBezTo>
                <a:lnTo>
                  <a:pt x="13511" y="2601"/>
                </a:lnTo>
                <a:cubicBezTo>
                  <a:pt x="13511" y="2613"/>
                  <a:pt x="13509" y="2625"/>
                  <a:pt x="13504" y="2636"/>
                </a:cubicBezTo>
                <a:cubicBezTo>
                  <a:pt x="13499" y="2647"/>
                  <a:pt x="13492" y="2657"/>
                  <a:pt x="13484" y="2666"/>
                </a:cubicBezTo>
                <a:cubicBezTo>
                  <a:pt x="13475" y="2675"/>
                  <a:pt x="13465" y="2682"/>
                  <a:pt x="13454" y="2686"/>
                </a:cubicBezTo>
                <a:cubicBezTo>
                  <a:pt x="13442" y="2691"/>
                  <a:pt x="13430" y="2693"/>
                  <a:pt x="13418" y="2693"/>
                </a:cubicBezTo>
                <a:lnTo>
                  <a:pt x="46" y="2693"/>
                </a:lnTo>
                <a:cubicBezTo>
                  <a:pt x="40" y="2693"/>
                  <a:pt x="34" y="2691"/>
                  <a:pt x="29" y="2686"/>
                </a:cubicBezTo>
                <a:cubicBezTo>
                  <a:pt x="23" y="2682"/>
                  <a:pt x="18" y="2675"/>
                  <a:pt x="14" y="2666"/>
                </a:cubicBezTo>
                <a:cubicBezTo>
                  <a:pt x="9" y="2657"/>
                  <a:pt x="6" y="2647"/>
                  <a:pt x="4" y="2636"/>
                </a:cubicBezTo>
                <a:cubicBezTo>
                  <a:pt x="1" y="2625"/>
                  <a:pt x="0" y="2613"/>
                  <a:pt x="0" y="2601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99" name="Полилиния: фигура 798"/>
          <p:cNvSpPr/>
          <p:nvPr/>
        </p:nvSpPr>
        <p:spPr>
          <a:xfrm>
            <a:off x="5415120" y="2791080"/>
            <a:ext cx="33480" cy="969480"/>
          </a:xfrm>
          <a:custGeom>
            <a:avLst/>
            <a:gdLst/>
            <a:ahLst/>
            <a:cxnLst/>
            <a:rect l="0" t="0" r="r" b="b"/>
            <a:pathLst>
              <a:path w="93" h="2693">
                <a:moveTo>
                  <a:pt x="0" y="0"/>
                </a:moveTo>
                <a:lnTo>
                  <a:pt x="93" y="0"/>
                </a:lnTo>
                <a:lnTo>
                  <a:pt x="93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00" name="Рисунок 799"/>
          <p:cNvPicPr/>
          <p:nvPr/>
        </p:nvPicPr>
        <p:blipFill>
          <a:blip r:embed="rId8"/>
          <a:stretch/>
        </p:blipFill>
        <p:spPr>
          <a:xfrm>
            <a:off x="5582160" y="297504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1" name="TextBox 800"/>
          <p:cNvSpPr txBox="1"/>
          <p:nvPr/>
        </p:nvSpPr>
        <p:spPr>
          <a:xfrm>
            <a:off x="835560" y="3444120"/>
            <a:ext cx="3735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решений, активность членов, наличие компетенций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2" name="TextBox 801"/>
          <p:cNvSpPr txBox="1"/>
          <p:nvPr/>
        </p:nvSpPr>
        <p:spPr>
          <a:xfrm>
            <a:off x="5849640" y="2945160"/>
            <a:ext cx="2122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Внутренние политики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3" name="TextBox 802"/>
          <p:cNvSpPr txBox="1"/>
          <p:nvPr/>
        </p:nvSpPr>
        <p:spPr>
          <a:xfrm>
            <a:off x="5849640" y="3243600"/>
            <a:ext cx="3943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Систематизированы по типам участников, процедурам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Полилиния: фигура 803"/>
          <p:cNvSpPr/>
          <p:nvPr/>
        </p:nvSpPr>
        <p:spPr>
          <a:xfrm>
            <a:off x="417600" y="3960720"/>
            <a:ext cx="4863960" cy="969840"/>
          </a:xfrm>
          <a:custGeom>
            <a:avLst/>
            <a:gdLst/>
            <a:ahLst/>
            <a:cxnLst/>
            <a:rect l="0" t="0" r="r" b="b"/>
            <a:pathLst>
              <a:path w="13511" h="2694">
                <a:moveTo>
                  <a:pt x="0" y="2601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8"/>
                </a:cubicBezTo>
                <a:cubicBezTo>
                  <a:pt x="35" y="3"/>
                  <a:pt x="40" y="0"/>
                  <a:pt x="47" y="0"/>
                </a:cubicBezTo>
                <a:lnTo>
                  <a:pt x="13418" y="0"/>
                </a:lnTo>
                <a:cubicBezTo>
                  <a:pt x="13431" y="0"/>
                  <a:pt x="13442" y="3"/>
                  <a:pt x="13454" y="8"/>
                </a:cubicBezTo>
                <a:cubicBezTo>
                  <a:pt x="13465" y="12"/>
                  <a:pt x="13475" y="19"/>
                  <a:pt x="13484" y="28"/>
                </a:cubicBezTo>
                <a:cubicBezTo>
                  <a:pt x="13493" y="36"/>
                  <a:pt x="13499" y="46"/>
                  <a:pt x="13504" y="58"/>
                </a:cubicBezTo>
                <a:cubicBezTo>
                  <a:pt x="13509" y="69"/>
                  <a:pt x="13511" y="81"/>
                  <a:pt x="13511" y="93"/>
                </a:cubicBezTo>
                <a:lnTo>
                  <a:pt x="13511" y="2601"/>
                </a:lnTo>
                <a:cubicBezTo>
                  <a:pt x="13511" y="2614"/>
                  <a:pt x="13509" y="2626"/>
                  <a:pt x="13504" y="2637"/>
                </a:cubicBezTo>
                <a:cubicBezTo>
                  <a:pt x="13499" y="2648"/>
                  <a:pt x="13493" y="2658"/>
                  <a:pt x="13484" y="2667"/>
                </a:cubicBezTo>
                <a:cubicBezTo>
                  <a:pt x="13475" y="2676"/>
                  <a:pt x="13465" y="2682"/>
                  <a:pt x="13454" y="2687"/>
                </a:cubicBezTo>
                <a:cubicBezTo>
                  <a:pt x="13442" y="2692"/>
                  <a:pt x="13431" y="2694"/>
                  <a:pt x="13418" y="2694"/>
                </a:cubicBezTo>
                <a:lnTo>
                  <a:pt x="47" y="2694"/>
                </a:lnTo>
                <a:cubicBezTo>
                  <a:pt x="40" y="2694"/>
                  <a:pt x="35" y="2692"/>
                  <a:pt x="29" y="2687"/>
                </a:cubicBezTo>
                <a:cubicBezTo>
                  <a:pt x="23" y="2682"/>
                  <a:pt x="18" y="2676"/>
                  <a:pt x="14" y="2667"/>
                </a:cubicBezTo>
                <a:cubicBezTo>
                  <a:pt x="9" y="2658"/>
                  <a:pt x="6" y="2648"/>
                  <a:pt x="4" y="2637"/>
                </a:cubicBezTo>
                <a:cubicBezTo>
                  <a:pt x="1" y="2626"/>
                  <a:pt x="0" y="2614"/>
                  <a:pt x="0" y="2601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Полилиния: фигура 804"/>
          <p:cNvSpPr/>
          <p:nvPr/>
        </p:nvSpPr>
        <p:spPr>
          <a:xfrm>
            <a:off x="401040" y="3960720"/>
            <a:ext cx="33840" cy="969840"/>
          </a:xfrm>
          <a:custGeom>
            <a:avLst/>
            <a:gdLst/>
            <a:ahLst/>
            <a:cxnLst/>
            <a:rect l="0" t="0" r="r" b="b"/>
            <a:pathLst>
              <a:path w="94" h="2694">
                <a:moveTo>
                  <a:pt x="0" y="0"/>
                </a:moveTo>
                <a:lnTo>
                  <a:pt x="94" y="0"/>
                </a:lnTo>
                <a:lnTo>
                  <a:pt x="94" y="2694"/>
                </a:lnTo>
                <a:lnTo>
                  <a:pt x="0" y="2694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06" name="Рисунок 805"/>
          <p:cNvPicPr/>
          <p:nvPr/>
        </p:nvPicPr>
        <p:blipFill>
          <a:blip r:embed="rId9"/>
          <a:stretch/>
        </p:blipFill>
        <p:spPr>
          <a:xfrm>
            <a:off x="568080" y="414504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7" name="TextBox 806"/>
          <p:cNvSpPr txBox="1"/>
          <p:nvPr/>
        </p:nvSpPr>
        <p:spPr>
          <a:xfrm>
            <a:off x="5849640" y="3444120"/>
            <a:ext cx="3365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участия, с привязкой к формам и полномочиям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TextBox 807"/>
          <p:cNvSpPr txBox="1"/>
          <p:nvPr/>
        </p:nvSpPr>
        <p:spPr>
          <a:xfrm>
            <a:off x="835560" y="4115160"/>
            <a:ext cx="2935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Принципы представительства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TextBox 808"/>
          <p:cNvSpPr txBox="1"/>
          <p:nvPr/>
        </p:nvSpPr>
        <p:spPr>
          <a:xfrm>
            <a:off x="835560" y="4413600"/>
            <a:ext cx="4245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Упорядочены по секторам, пояснена роль каждого, учтены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Полилиния: фигура 809"/>
          <p:cNvSpPr/>
          <p:nvPr/>
        </p:nvSpPr>
        <p:spPr>
          <a:xfrm>
            <a:off x="5431680" y="3960720"/>
            <a:ext cx="4863960" cy="969840"/>
          </a:xfrm>
          <a:custGeom>
            <a:avLst/>
            <a:gdLst/>
            <a:ahLst/>
            <a:cxnLst/>
            <a:rect l="0" t="0" r="r" b="b"/>
            <a:pathLst>
              <a:path w="13511" h="2694">
                <a:moveTo>
                  <a:pt x="0" y="2601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8"/>
                </a:cubicBezTo>
                <a:cubicBezTo>
                  <a:pt x="34" y="3"/>
                  <a:pt x="40" y="0"/>
                  <a:pt x="46" y="0"/>
                </a:cubicBezTo>
                <a:lnTo>
                  <a:pt x="13418" y="0"/>
                </a:lnTo>
                <a:cubicBezTo>
                  <a:pt x="13430" y="0"/>
                  <a:pt x="13442" y="3"/>
                  <a:pt x="13454" y="8"/>
                </a:cubicBezTo>
                <a:cubicBezTo>
                  <a:pt x="13465" y="12"/>
                  <a:pt x="13475" y="19"/>
                  <a:pt x="13484" y="28"/>
                </a:cubicBezTo>
                <a:cubicBezTo>
                  <a:pt x="13492" y="36"/>
                  <a:pt x="13499" y="46"/>
                  <a:pt x="13504" y="58"/>
                </a:cubicBezTo>
                <a:cubicBezTo>
                  <a:pt x="13509" y="69"/>
                  <a:pt x="13511" y="81"/>
                  <a:pt x="13511" y="93"/>
                </a:cubicBezTo>
                <a:lnTo>
                  <a:pt x="13511" y="2601"/>
                </a:lnTo>
                <a:cubicBezTo>
                  <a:pt x="13511" y="2614"/>
                  <a:pt x="13509" y="2626"/>
                  <a:pt x="13504" y="2637"/>
                </a:cubicBezTo>
                <a:cubicBezTo>
                  <a:pt x="13499" y="2648"/>
                  <a:pt x="13492" y="2658"/>
                  <a:pt x="13484" y="2667"/>
                </a:cubicBezTo>
                <a:cubicBezTo>
                  <a:pt x="13475" y="2676"/>
                  <a:pt x="13465" y="2682"/>
                  <a:pt x="13454" y="2687"/>
                </a:cubicBezTo>
                <a:cubicBezTo>
                  <a:pt x="13442" y="2692"/>
                  <a:pt x="13430" y="2694"/>
                  <a:pt x="13418" y="2694"/>
                </a:cubicBezTo>
                <a:lnTo>
                  <a:pt x="46" y="2694"/>
                </a:lnTo>
                <a:cubicBezTo>
                  <a:pt x="40" y="2694"/>
                  <a:pt x="34" y="2692"/>
                  <a:pt x="29" y="2687"/>
                </a:cubicBezTo>
                <a:cubicBezTo>
                  <a:pt x="23" y="2682"/>
                  <a:pt x="18" y="2676"/>
                  <a:pt x="14" y="2667"/>
                </a:cubicBezTo>
                <a:cubicBezTo>
                  <a:pt x="9" y="2658"/>
                  <a:pt x="6" y="2648"/>
                  <a:pt x="4" y="2637"/>
                </a:cubicBezTo>
                <a:cubicBezTo>
                  <a:pt x="1" y="2626"/>
                  <a:pt x="0" y="2614"/>
                  <a:pt x="0" y="2601"/>
                </a:cubicBezTo>
                <a:close/>
              </a:path>
            </a:pathLst>
          </a:custGeom>
          <a:solidFill>
            <a:srgbClr val="2C5282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Полилиния: фигура 810"/>
          <p:cNvSpPr/>
          <p:nvPr/>
        </p:nvSpPr>
        <p:spPr>
          <a:xfrm>
            <a:off x="5415120" y="3960720"/>
            <a:ext cx="33480" cy="969840"/>
          </a:xfrm>
          <a:custGeom>
            <a:avLst/>
            <a:gdLst/>
            <a:ahLst/>
            <a:cxnLst/>
            <a:rect l="0" t="0" r="r" b="b"/>
            <a:pathLst>
              <a:path w="93" h="2694">
                <a:moveTo>
                  <a:pt x="0" y="0"/>
                </a:moveTo>
                <a:lnTo>
                  <a:pt x="93" y="0"/>
                </a:lnTo>
                <a:lnTo>
                  <a:pt x="93" y="2694"/>
                </a:lnTo>
                <a:lnTo>
                  <a:pt x="0" y="2694"/>
                </a:lnTo>
                <a:lnTo>
                  <a:pt x="0" y="0"/>
                </a:lnTo>
                <a:close/>
              </a:path>
            </a:pathLst>
          </a:custGeom>
          <a:solidFill>
            <a:srgbClr val="4299E1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12" name="Рисунок 811"/>
          <p:cNvPicPr/>
          <p:nvPr/>
        </p:nvPicPr>
        <p:blipFill>
          <a:blip r:embed="rId10"/>
          <a:stretch/>
        </p:blipFill>
        <p:spPr>
          <a:xfrm>
            <a:off x="5582160" y="414504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3" name="TextBox 812"/>
          <p:cNvSpPr txBox="1"/>
          <p:nvPr/>
        </p:nvSpPr>
        <p:spPr>
          <a:xfrm>
            <a:off x="835560" y="4614120"/>
            <a:ext cx="3098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гендерный и эпидемиологический аспекты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TextBox 813"/>
          <p:cNvSpPr txBox="1"/>
          <p:nvPr/>
        </p:nvSpPr>
        <p:spPr>
          <a:xfrm>
            <a:off x="5849640" y="4115160"/>
            <a:ext cx="20430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Конфликт интересов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5" name="TextBox 814"/>
          <p:cNvSpPr txBox="1"/>
          <p:nvPr/>
        </p:nvSpPr>
        <p:spPr>
          <a:xfrm>
            <a:off x="5849640" y="4413600"/>
            <a:ext cx="4090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Структурирован по видам конфликта, включены шаги от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Полилиния: фигура 815"/>
          <p:cNvSpPr/>
          <p:nvPr/>
        </p:nvSpPr>
        <p:spPr>
          <a:xfrm>
            <a:off x="405000" y="4934520"/>
            <a:ext cx="9886320" cy="944640"/>
          </a:xfrm>
          <a:custGeom>
            <a:avLst/>
            <a:gdLst/>
            <a:ahLst/>
            <a:cxnLst/>
            <a:rect l="0" t="0" r="r" b="b"/>
            <a:pathLst>
              <a:path w="27462" h="2624">
                <a:moveTo>
                  <a:pt x="0" y="2450"/>
                </a:moveTo>
                <a:lnTo>
                  <a:pt x="0" y="174"/>
                </a:lnTo>
                <a:cubicBezTo>
                  <a:pt x="0" y="162"/>
                  <a:pt x="1" y="151"/>
                  <a:pt x="4" y="140"/>
                </a:cubicBezTo>
                <a:cubicBezTo>
                  <a:pt x="6" y="129"/>
                  <a:pt x="9" y="118"/>
                  <a:pt x="14" y="107"/>
                </a:cubicBezTo>
                <a:cubicBezTo>
                  <a:pt x="18" y="97"/>
                  <a:pt x="23" y="87"/>
                  <a:pt x="30" y="77"/>
                </a:cubicBezTo>
                <a:cubicBezTo>
                  <a:pt x="36" y="68"/>
                  <a:pt x="43" y="59"/>
                  <a:pt x="51" y="51"/>
                </a:cubicBezTo>
                <a:cubicBezTo>
                  <a:pt x="59" y="43"/>
                  <a:pt x="68" y="35"/>
                  <a:pt x="78" y="29"/>
                </a:cubicBezTo>
                <a:cubicBezTo>
                  <a:pt x="87" y="23"/>
                  <a:pt x="97" y="17"/>
                  <a:pt x="108" y="13"/>
                </a:cubicBezTo>
                <a:cubicBezTo>
                  <a:pt x="118" y="9"/>
                  <a:pt x="129" y="5"/>
                  <a:pt x="140" y="3"/>
                </a:cubicBezTo>
                <a:cubicBezTo>
                  <a:pt x="152" y="1"/>
                  <a:pt x="163" y="0"/>
                  <a:pt x="174" y="0"/>
                </a:cubicBezTo>
                <a:lnTo>
                  <a:pt x="27288" y="0"/>
                </a:lnTo>
                <a:cubicBezTo>
                  <a:pt x="27300" y="0"/>
                  <a:pt x="27311" y="1"/>
                  <a:pt x="27322" y="3"/>
                </a:cubicBezTo>
                <a:cubicBezTo>
                  <a:pt x="27333" y="5"/>
                  <a:pt x="27344" y="9"/>
                  <a:pt x="27355" y="13"/>
                </a:cubicBezTo>
                <a:cubicBezTo>
                  <a:pt x="27365" y="17"/>
                  <a:pt x="27375" y="23"/>
                  <a:pt x="27385" y="29"/>
                </a:cubicBezTo>
                <a:cubicBezTo>
                  <a:pt x="27395" y="35"/>
                  <a:pt x="27403" y="43"/>
                  <a:pt x="27411" y="51"/>
                </a:cubicBezTo>
                <a:cubicBezTo>
                  <a:pt x="27419" y="59"/>
                  <a:pt x="27427" y="68"/>
                  <a:pt x="27433" y="77"/>
                </a:cubicBezTo>
                <a:cubicBezTo>
                  <a:pt x="27439" y="87"/>
                  <a:pt x="27445" y="97"/>
                  <a:pt x="27449" y="107"/>
                </a:cubicBezTo>
                <a:cubicBezTo>
                  <a:pt x="27453" y="118"/>
                  <a:pt x="27457" y="129"/>
                  <a:pt x="27459" y="140"/>
                </a:cubicBezTo>
                <a:cubicBezTo>
                  <a:pt x="27461" y="151"/>
                  <a:pt x="27462" y="162"/>
                  <a:pt x="27462" y="174"/>
                </a:cubicBezTo>
                <a:lnTo>
                  <a:pt x="27462" y="2450"/>
                </a:lnTo>
                <a:cubicBezTo>
                  <a:pt x="27462" y="2461"/>
                  <a:pt x="27461" y="2473"/>
                  <a:pt x="27459" y="2484"/>
                </a:cubicBezTo>
                <a:cubicBezTo>
                  <a:pt x="27457" y="2495"/>
                  <a:pt x="27453" y="2506"/>
                  <a:pt x="27449" y="2516"/>
                </a:cubicBezTo>
                <a:cubicBezTo>
                  <a:pt x="27445" y="2527"/>
                  <a:pt x="27439" y="2537"/>
                  <a:pt x="27433" y="2547"/>
                </a:cubicBezTo>
                <a:cubicBezTo>
                  <a:pt x="27427" y="2556"/>
                  <a:pt x="27419" y="2565"/>
                  <a:pt x="27411" y="2573"/>
                </a:cubicBezTo>
                <a:cubicBezTo>
                  <a:pt x="27403" y="2581"/>
                  <a:pt x="27395" y="2588"/>
                  <a:pt x="27385" y="2595"/>
                </a:cubicBezTo>
                <a:cubicBezTo>
                  <a:pt x="27375" y="2601"/>
                  <a:pt x="27365" y="2606"/>
                  <a:pt x="27355" y="2611"/>
                </a:cubicBezTo>
                <a:cubicBezTo>
                  <a:pt x="27344" y="2615"/>
                  <a:pt x="27333" y="2618"/>
                  <a:pt x="27322" y="2621"/>
                </a:cubicBezTo>
                <a:cubicBezTo>
                  <a:pt x="27311" y="2623"/>
                  <a:pt x="27300" y="2624"/>
                  <a:pt x="27288" y="2624"/>
                </a:cubicBezTo>
                <a:lnTo>
                  <a:pt x="174" y="2624"/>
                </a:lnTo>
                <a:cubicBezTo>
                  <a:pt x="163" y="2624"/>
                  <a:pt x="152" y="2623"/>
                  <a:pt x="140" y="2621"/>
                </a:cubicBezTo>
                <a:cubicBezTo>
                  <a:pt x="129" y="2618"/>
                  <a:pt x="118" y="2615"/>
                  <a:pt x="108" y="2611"/>
                </a:cubicBezTo>
                <a:cubicBezTo>
                  <a:pt x="97" y="2606"/>
                  <a:pt x="87" y="2601"/>
                  <a:pt x="78" y="2595"/>
                </a:cubicBezTo>
                <a:cubicBezTo>
                  <a:pt x="68" y="2588"/>
                  <a:pt x="59" y="2581"/>
                  <a:pt x="51" y="2573"/>
                </a:cubicBezTo>
                <a:cubicBezTo>
                  <a:pt x="43" y="2565"/>
                  <a:pt x="36" y="2556"/>
                  <a:pt x="30" y="2547"/>
                </a:cubicBezTo>
                <a:cubicBezTo>
                  <a:pt x="23" y="2537"/>
                  <a:pt x="18" y="2527"/>
                  <a:pt x="14" y="2516"/>
                </a:cubicBezTo>
                <a:cubicBezTo>
                  <a:pt x="9" y="2506"/>
                  <a:pt x="6" y="2495"/>
                  <a:pt x="4" y="2484"/>
                </a:cubicBezTo>
                <a:cubicBezTo>
                  <a:pt x="1" y="2473"/>
                  <a:pt x="0" y="2461"/>
                  <a:pt x="0" y="2450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Полилиния: фигура 816"/>
          <p:cNvSpPr/>
          <p:nvPr/>
        </p:nvSpPr>
        <p:spPr>
          <a:xfrm>
            <a:off x="405000" y="4934520"/>
            <a:ext cx="9886320" cy="944640"/>
          </a:xfrm>
          <a:custGeom>
            <a:avLst/>
            <a:gdLst/>
            <a:ahLst/>
            <a:cxnLst/>
            <a:rect l="0" t="0" r="r" b="b"/>
            <a:pathLst>
              <a:path w="27462" h="2624" fill="none">
                <a:moveTo>
                  <a:pt x="0" y="2450"/>
                </a:moveTo>
                <a:lnTo>
                  <a:pt x="0" y="174"/>
                </a:lnTo>
                <a:cubicBezTo>
                  <a:pt x="0" y="162"/>
                  <a:pt x="1" y="151"/>
                  <a:pt x="4" y="140"/>
                </a:cubicBezTo>
                <a:cubicBezTo>
                  <a:pt x="6" y="129"/>
                  <a:pt x="9" y="118"/>
                  <a:pt x="14" y="107"/>
                </a:cubicBezTo>
                <a:cubicBezTo>
                  <a:pt x="18" y="97"/>
                  <a:pt x="23" y="87"/>
                  <a:pt x="30" y="77"/>
                </a:cubicBezTo>
                <a:cubicBezTo>
                  <a:pt x="36" y="68"/>
                  <a:pt x="43" y="59"/>
                  <a:pt x="51" y="51"/>
                </a:cubicBezTo>
                <a:cubicBezTo>
                  <a:pt x="59" y="43"/>
                  <a:pt x="68" y="35"/>
                  <a:pt x="78" y="29"/>
                </a:cubicBezTo>
                <a:cubicBezTo>
                  <a:pt x="87" y="23"/>
                  <a:pt x="97" y="17"/>
                  <a:pt x="108" y="13"/>
                </a:cubicBezTo>
                <a:cubicBezTo>
                  <a:pt x="118" y="9"/>
                  <a:pt x="129" y="5"/>
                  <a:pt x="140" y="3"/>
                </a:cubicBezTo>
                <a:cubicBezTo>
                  <a:pt x="152" y="1"/>
                  <a:pt x="163" y="0"/>
                  <a:pt x="174" y="0"/>
                </a:cubicBezTo>
                <a:lnTo>
                  <a:pt x="27288" y="0"/>
                </a:lnTo>
                <a:cubicBezTo>
                  <a:pt x="27300" y="0"/>
                  <a:pt x="27311" y="1"/>
                  <a:pt x="27322" y="3"/>
                </a:cubicBezTo>
                <a:cubicBezTo>
                  <a:pt x="27333" y="5"/>
                  <a:pt x="27344" y="9"/>
                  <a:pt x="27355" y="13"/>
                </a:cubicBezTo>
                <a:cubicBezTo>
                  <a:pt x="27365" y="17"/>
                  <a:pt x="27375" y="23"/>
                  <a:pt x="27385" y="29"/>
                </a:cubicBezTo>
                <a:cubicBezTo>
                  <a:pt x="27395" y="35"/>
                  <a:pt x="27403" y="43"/>
                  <a:pt x="27411" y="51"/>
                </a:cubicBezTo>
                <a:cubicBezTo>
                  <a:pt x="27419" y="59"/>
                  <a:pt x="27427" y="68"/>
                  <a:pt x="27433" y="77"/>
                </a:cubicBezTo>
                <a:cubicBezTo>
                  <a:pt x="27439" y="87"/>
                  <a:pt x="27445" y="97"/>
                  <a:pt x="27449" y="107"/>
                </a:cubicBezTo>
                <a:cubicBezTo>
                  <a:pt x="27453" y="118"/>
                  <a:pt x="27457" y="129"/>
                  <a:pt x="27459" y="140"/>
                </a:cubicBezTo>
                <a:cubicBezTo>
                  <a:pt x="27461" y="151"/>
                  <a:pt x="27462" y="162"/>
                  <a:pt x="27462" y="174"/>
                </a:cubicBezTo>
                <a:lnTo>
                  <a:pt x="27462" y="2450"/>
                </a:lnTo>
                <a:cubicBezTo>
                  <a:pt x="27462" y="2461"/>
                  <a:pt x="27461" y="2473"/>
                  <a:pt x="27459" y="2484"/>
                </a:cubicBezTo>
                <a:cubicBezTo>
                  <a:pt x="27457" y="2495"/>
                  <a:pt x="27453" y="2506"/>
                  <a:pt x="27449" y="2516"/>
                </a:cubicBezTo>
                <a:cubicBezTo>
                  <a:pt x="27445" y="2527"/>
                  <a:pt x="27439" y="2537"/>
                  <a:pt x="27433" y="2547"/>
                </a:cubicBezTo>
                <a:cubicBezTo>
                  <a:pt x="27427" y="2556"/>
                  <a:pt x="27419" y="2565"/>
                  <a:pt x="27411" y="2573"/>
                </a:cubicBezTo>
                <a:cubicBezTo>
                  <a:pt x="27403" y="2581"/>
                  <a:pt x="27395" y="2588"/>
                  <a:pt x="27385" y="2595"/>
                </a:cubicBezTo>
                <a:cubicBezTo>
                  <a:pt x="27375" y="2601"/>
                  <a:pt x="27365" y="2606"/>
                  <a:pt x="27355" y="2611"/>
                </a:cubicBezTo>
                <a:cubicBezTo>
                  <a:pt x="27344" y="2615"/>
                  <a:pt x="27333" y="2618"/>
                  <a:pt x="27322" y="2621"/>
                </a:cubicBezTo>
                <a:cubicBezTo>
                  <a:pt x="27311" y="2623"/>
                  <a:pt x="27300" y="2624"/>
                  <a:pt x="27288" y="2624"/>
                </a:cubicBezTo>
                <a:lnTo>
                  <a:pt x="174" y="2624"/>
                </a:lnTo>
                <a:cubicBezTo>
                  <a:pt x="163" y="2624"/>
                  <a:pt x="152" y="2623"/>
                  <a:pt x="140" y="2621"/>
                </a:cubicBezTo>
                <a:cubicBezTo>
                  <a:pt x="129" y="2618"/>
                  <a:pt x="118" y="2615"/>
                  <a:pt x="108" y="2611"/>
                </a:cubicBezTo>
                <a:cubicBezTo>
                  <a:pt x="97" y="2606"/>
                  <a:pt x="87" y="2601"/>
                  <a:pt x="78" y="2595"/>
                </a:cubicBezTo>
                <a:cubicBezTo>
                  <a:pt x="68" y="2588"/>
                  <a:pt x="59" y="2581"/>
                  <a:pt x="51" y="2573"/>
                </a:cubicBezTo>
                <a:cubicBezTo>
                  <a:pt x="43" y="2565"/>
                  <a:pt x="36" y="2556"/>
                  <a:pt x="30" y="2547"/>
                </a:cubicBezTo>
                <a:cubicBezTo>
                  <a:pt x="23" y="2537"/>
                  <a:pt x="18" y="2527"/>
                  <a:pt x="14" y="2516"/>
                </a:cubicBezTo>
                <a:cubicBezTo>
                  <a:pt x="9" y="2506"/>
                  <a:pt x="6" y="2495"/>
                  <a:pt x="4" y="2484"/>
                </a:cubicBezTo>
                <a:cubicBezTo>
                  <a:pt x="1" y="2473"/>
                  <a:pt x="0" y="2461"/>
                  <a:pt x="0" y="2450"/>
                </a:cubicBezTo>
              </a:path>
            </a:pathLst>
          </a:custGeom>
          <a:ln w="8280">
            <a:solidFill>
              <a:srgbClr val="3B82F6"/>
            </a:solidFill>
            <a:miter/>
          </a:ln>
        </p:spPr>
        <p:txBody>
          <a:bodyPr lIns="3960" tIns="3960" rIns="3960" bIns="396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18" name="Рисунок 817"/>
          <p:cNvPicPr/>
          <p:nvPr/>
        </p:nvPicPr>
        <p:blipFill>
          <a:blip r:embed="rId11"/>
          <a:stretch/>
        </p:blipFill>
        <p:spPr>
          <a:xfrm>
            <a:off x="543240" y="510588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9" name="TextBox 818"/>
          <p:cNvSpPr txBox="1"/>
          <p:nvPr/>
        </p:nvSpPr>
        <p:spPr>
          <a:xfrm>
            <a:off x="5849640" y="4614120"/>
            <a:ext cx="2346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декларирования до отстранения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0" name="TextBox 819"/>
          <p:cNvSpPr txBox="1"/>
          <p:nvPr/>
        </p:nvSpPr>
        <p:spPr>
          <a:xfrm>
            <a:off x="802080" y="5092920"/>
            <a:ext cx="26618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Результат трансформации: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1" name="TextBox 820"/>
          <p:cNvSpPr txBox="1"/>
          <p:nvPr/>
        </p:nvSpPr>
        <p:spPr>
          <a:xfrm>
            <a:off x="802080" y="5357880"/>
            <a:ext cx="8986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Справочник преобразован из компилятивного документа в практическое руководство, которое упрощает ориентацию новых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2" name="TextBox 821"/>
          <p:cNvSpPr txBox="1"/>
          <p:nvPr/>
        </p:nvSpPr>
        <p:spPr>
          <a:xfrm>
            <a:off x="802080" y="5558400"/>
            <a:ext cx="8046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членов, делает процедуры воспроизводимыми и прозрачными, соответствует требованиям Глобального фонда.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Полилиния: фигура 822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24" name="Рисунок 823"/>
          <p:cNvPicPr/>
          <p:nvPr/>
        </p:nvPicPr>
        <p:blipFill>
          <a:blip r:embed="rId2"/>
          <a:stretch/>
        </p:blipFill>
        <p:spPr>
          <a:xfrm>
            <a:off x="0" y="0"/>
            <a:ext cx="10696320" cy="7403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25" name="Рисунок 824"/>
          <p:cNvPicPr/>
          <p:nvPr/>
        </p:nvPicPr>
        <p:blipFill>
          <a:blip r:embed="rId3"/>
          <a:stretch/>
        </p:blipFill>
        <p:spPr>
          <a:xfrm>
            <a:off x="0" y="0"/>
            <a:ext cx="10696320" cy="740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6" name="Полилиния: фигура 825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27" name="Рисунок 826"/>
          <p:cNvPicPr/>
          <p:nvPr/>
        </p:nvPicPr>
        <p:blipFill>
          <a:blip r:embed="rId4"/>
          <a:stretch/>
        </p:blipFill>
        <p:spPr>
          <a:xfrm>
            <a:off x="401040" y="409320"/>
            <a:ext cx="22536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8" name="TextBox 827"/>
          <p:cNvSpPr txBox="1"/>
          <p:nvPr/>
        </p:nvSpPr>
        <p:spPr>
          <a:xfrm>
            <a:off x="760320" y="389520"/>
            <a:ext cx="422028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Сводные рекомендации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29" name="Рисунок 828"/>
          <p:cNvPicPr/>
          <p:nvPr/>
        </p:nvPicPr>
        <p:blipFill>
          <a:blip r:embed="rId5"/>
          <a:stretch/>
        </p:blipFill>
        <p:spPr>
          <a:xfrm>
            <a:off x="1662840" y="1077840"/>
            <a:ext cx="116640" cy="11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0" name="TextBox 829"/>
          <p:cNvSpPr txBox="1"/>
          <p:nvPr/>
        </p:nvSpPr>
        <p:spPr>
          <a:xfrm>
            <a:off x="401040" y="1069560"/>
            <a:ext cx="10612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Приоритетность: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1" name="Рисунок 830"/>
          <p:cNvPicPr/>
          <p:nvPr/>
        </p:nvPicPr>
        <p:blipFill>
          <a:blip r:embed="rId6"/>
          <a:stretch/>
        </p:blipFill>
        <p:spPr>
          <a:xfrm>
            <a:off x="2565360" y="1077840"/>
            <a:ext cx="116640" cy="11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2" name="TextBox 831"/>
          <p:cNvSpPr txBox="1"/>
          <p:nvPr/>
        </p:nvSpPr>
        <p:spPr>
          <a:xfrm>
            <a:off x="1842840" y="1069560"/>
            <a:ext cx="52344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Высокая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33" name="Рисунок 832"/>
          <p:cNvPicPr/>
          <p:nvPr/>
        </p:nvPicPr>
        <p:blipFill>
          <a:blip r:embed="rId7"/>
          <a:stretch/>
        </p:blipFill>
        <p:spPr>
          <a:xfrm>
            <a:off x="3476520" y="1077840"/>
            <a:ext cx="116640" cy="116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4" name="TextBox 833"/>
          <p:cNvSpPr txBox="1"/>
          <p:nvPr/>
        </p:nvSpPr>
        <p:spPr>
          <a:xfrm>
            <a:off x="2748600" y="1069560"/>
            <a:ext cx="5284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Средняя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5" name="Полилиния: фигура 834"/>
          <p:cNvSpPr/>
          <p:nvPr/>
        </p:nvSpPr>
        <p:spPr>
          <a:xfrm>
            <a:off x="417600" y="1353600"/>
            <a:ext cx="4830480" cy="2239920"/>
          </a:xfrm>
          <a:custGeom>
            <a:avLst/>
            <a:gdLst/>
            <a:ahLst/>
            <a:cxnLst/>
            <a:rect l="0" t="0" r="r" b="b"/>
            <a:pathLst>
              <a:path w="13418" h="6222">
                <a:moveTo>
                  <a:pt x="0" y="6036"/>
                </a:moveTo>
                <a:lnTo>
                  <a:pt x="0" y="186"/>
                </a:lnTo>
                <a:cubicBezTo>
                  <a:pt x="0" y="174"/>
                  <a:pt x="1" y="161"/>
                  <a:pt x="3" y="149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3"/>
                  <a:pt x="19" y="93"/>
                  <a:pt x="24" y="83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9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3" y="0"/>
                </a:lnTo>
                <a:cubicBezTo>
                  <a:pt x="13245" y="0"/>
                  <a:pt x="13257" y="1"/>
                  <a:pt x="13269" y="4"/>
                </a:cubicBezTo>
                <a:cubicBezTo>
                  <a:pt x="13281" y="6"/>
                  <a:pt x="13292" y="9"/>
                  <a:pt x="13304" y="14"/>
                </a:cubicBezTo>
                <a:cubicBezTo>
                  <a:pt x="13315" y="19"/>
                  <a:pt x="13326" y="25"/>
                  <a:pt x="13336" y="31"/>
                </a:cubicBezTo>
                <a:cubicBezTo>
                  <a:pt x="13346" y="38"/>
                  <a:pt x="13355" y="46"/>
                  <a:pt x="13364" y="54"/>
                </a:cubicBezTo>
                <a:cubicBezTo>
                  <a:pt x="13373" y="63"/>
                  <a:pt x="13380" y="72"/>
                  <a:pt x="13387" y="83"/>
                </a:cubicBezTo>
                <a:cubicBezTo>
                  <a:pt x="13394" y="93"/>
                  <a:pt x="13399" y="103"/>
                  <a:pt x="13404" y="115"/>
                </a:cubicBezTo>
                <a:cubicBezTo>
                  <a:pt x="13409" y="126"/>
                  <a:pt x="13412" y="138"/>
                  <a:pt x="13415" y="149"/>
                </a:cubicBezTo>
                <a:cubicBezTo>
                  <a:pt x="13417" y="161"/>
                  <a:pt x="13418" y="174"/>
                  <a:pt x="13418" y="186"/>
                </a:cubicBezTo>
                <a:lnTo>
                  <a:pt x="13418" y="6036"/>
                </a:lnTo>
                <a:cubicBezTo>
                  <a:pt x="13418" y="6049"/>
                  <a:pt x="13417" y="6061"/>
                  <a:pt x="13415" y="6073"/>
                </a:cubicBezTo>
                <a:cubicBezTo>
                  <a:pt x="13412" y="6085"/>
                  <a:pt x="13409" y="6096"/>
                  <a:pt x="13404" y="6107"/>
                </a:cubicBezTo>
                <a:cubicBezTo>
                  <a:pt x="13399" y="6119"/>
                  <a:pt x="13394" y="6129"/>
                  <a:pt x="13387" y="6140"/>
                </a:cubicBezTo>
                <a:cubicBezTo>
                  <a:pt x="13380" y="6150"/>
                  <a:pt x="13373" y="6159"/>
                  <a:pt x="13364" y="6168"/>
                </a:cubicBezTo>
                <a:cubicBezTo>
                  <a:pt x="13355" y="6176"/>
                  <a:pt x="13346" y="6184"/>
                  <a:pt x="13336" y="6191"/>
                </a:cubicBezTo>
                <a:cubicBezTo>
                  <a:pt x="13326" y="6198"/>
                  <a:pt x="13315" y="6203"/>
                  <a:pt x="13304" y="6208"/>
                </a:cubicBezTo>
                <a:cubicBezTo>
                  <a:pt x="13292" y="6213"/>
                  <a:pt x="13281" y="6216"/>
                  <a:pt x="13269" y="6219"/>
                </a:cubicBezTo>
                <a:cubicBezTo>
                  <a:pt x="13257" y="6221"/>
                  <a:pt x="13245" y="6222"/>
                  <a:pt x="13233" y="6222"/>
                </a:cubicBezTo>
                <a:lnTo>
                  <a:pt x="139" y="6222"/>
                </a:lnTo>
                <a:cubicBezTo>
                  <a:pt x="130" y="6222"/>
                  <a:pt x="121" y="6221"/>
                  <a:pt x="112" y="6219"/>
                </a:cubicBezTo>
                <a:cubicBezTo>
                  <a:pt x="103" y="6216"/>
                  <a:pt x="95" y="6213"/>
                  <a:pt x="86" y="6208"/>
                </a:cubicBezTo>
                <a:cubicBezTo>
                  <a:pt x="78" y="6203"/>
                  <a:pt x="70" y="6198"/>
                  <a:pt x="62" y="6191"/>
                </a:cubicBezTo>
                <a:cubicBezTo>
                  <a:pt x="54" y="6184"/>
                  <a:pt x="47" y="6176"/>
                  <a:pt x="41" y="6168"/>
                </a:cubicBezTo>
                <a:cubicBezTo>
                  <a:pt x="34" y="6159"/>
                  <a:pt x="29" y="6150"/>
                  <a:pt x="24" y="6140"/>
                </a:cubicBezTo>
                <a:cubicBezTo>
                  <a:pt x="19" y="6129"/>
                  <a:pt x="14" y="6119"/>
                  <a:pt x="11" y="6107"/>
                </a:cubicBezTo>
                <a:cubicBezTo>
                  <a:pt x="7" y="6096"/>
                  <a:pt x="5" y="6085"/>
                  <a:pt x="3" y="6073"/>
                </a:cubicBezTo>
                <a:cubicBezTo>
                  <a:pt x="1" y="6061"/>
                  <a:pt x="0" y="6049"/>
                  <a:pt x="0" y="6036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36" name="Полилиния: фигура 835"/>
          <p:cNvSpPr/>
          <p:nvPr/>
        </p:nvSpPr>
        <p:spPr>
          <a:xfrm>
            <a:off x="401040" y="1353600"/>
            <a:ext cx="66960" cy="2239920"/>
          </a:xfrm>
          <a:custGeom>
            <a:avLst/>
            <a:gdLst/>
            <a:ahLst/>
            <a:cxnLst/>
            <a:rect l="0" t="0" r="r" b="b"/>
            <a:pathLst>
              <a:path w="186" h="6222">
                <a:moveTo>
                  <a:pt x="0" y="0"/>
                </a:moveTo>
                <a:lnTo>
                  <a:pt x="186" y="0"/>
                </a:lnTo>
                <a:lnTo>
                  <a:pt x="186" y="6222"/>
                </a:lnTo>
                <a:lnTo>
                  <a:pt x="0" y="6222"/>
                </a:lnTo>
                <a:lnTo>
                  <a:pt x="0" y="0"/>
                </a:lnTo>
                <a:close/>
              </a:path>
            </a:pathLst>
          </a:custGeom>
          <a:solidFill>
            <a:srgbClr val="F56565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37" name="Рисунок 836"/>
          <p:cNvPicPr/>
          <p:nvPr/>
        </p:nvPicPr>
        <p:blipFill>
          <a:blip r:embed="rId8"/>
          <a:stretch/>
        </p:blipFill>
        <p:spPr>
          <a:xfrm>
            <a:off x="568080" y="152100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8" name="TextBox 837"/>
          <p:cNvSpPr txBox="1"/>
          <p:nvPr/>
        </p:nvSpPr>
        <p:spPr>
          <a:xfrm>
            <a:off x="3659040" y="1069560"/>
            <a:ext cx="8146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Стандартная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9" name="Полилиния: фигура 838"/>
          <p:cNvSpPr/>
          <p:nvPr/>
        </p:nvSpPr>
        <p:spPr>
          <a:xfrm>
            <a:off x="693360" y="189684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6" y="74"/>
                  <a:pt x="113" y="81"/>
                </a:cubicBezTo>
                <a:cubicBezTo>
                  <a:pt x="110" y="88"/>
                  <a:pt x="106" y="94"/>
                  <a:pt x="99" y="100"/>
                </a:cubicBezTo>
                <a:cubicBezTo>
                  <a:pt x="94" y="105"/>
                  <a:pt x="88" y="110"/>
                  <a:pt x="80" y="113"/>
                </a:cubicBezTo>
                <a:cubicBezTo>
                  <a:pt x="73" y="115"/>
                  <a:pt x="66" y="117"/>
                  <a:pt x="58" y="117"/>
                </a:cubicBezTo>
                <a:cubicBezTo>
                  <a:pt x="51" y="117"/>
                  <a:pt x="43" y="115"/>
                  <a:pt x="36" y="113"/>
                </a:cubicBezTo>
                <a:cubicBezTo>
                  <a:pt x="29" y="110"/>
                  <a:pt x="23" y="105"/>
                  <a:pt x="17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2" y="74"/>
                  <a:pt x="0" y="67"/>
                  <a:pt x="0" y="59"/>
                </a:cubicBezTo>
                <a:cubicBezTo>
                  <a:pt x="0" y="51"/>
                  <a:pt x="2" y="44"/>
                  <a:pt x="5" y="37"/>
                </a:cubicBezTo>
                <a:cubicBezTo>
                  <a:pt x="8" y="30"/>
                  <a:pt x="12" y="23"/>
                  <a:pt x="17" y="18"/>
                </a:cubicBezTo>
                <a:cubicBezTo>
                  <a:pt x="23" y="12"/>
                  <a:pt x="29" y="7"/>
                  <a:pt x="36" y="4"/>
                </a:cubicBezTo>
                <a:cubicBezTo>
                  <a:pt x="43" y="1"/>
                  <a:pt x="51" y="0"/>
                  <a:pt x="58" y="0"/>
                </a:cubicBezTo>
                <a:cubicBezTo>
                  <a:pt x="66" y="0"/>
                  <a:pt x="73" y="1"/>
                  <a:pt x="80" y="4"/>
                </a:cubicBezTo>
                <a:cubicBezTo>
                  <a:pt x="88" y="7"/>
                  <a:pt x="94" y="12"/>
                  <a:pt x="99" y="18"/>
                </a:cubicBezTo>
                <a:cubicBezTo>
                  <a:pt x="106" y="23"/>
                  <a:pt x="110" y="30"/>
                  <a:pt x="113" y="37"/>
                </a:cubicBezTo>
                <a:cubicBezTo>
                  <a:pt x="116" y="44"/>
                  <a:pt x="117" y="51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0" name="TextBox 839"/>
          <p:cNvSpPr txBox="1"/>
          <p:nvPr/>
        </p:nvSpPr>
        <p:spPr>
          <a:xfrm>
            <a:off x="793800" y="1508040"/>
            <a:ext cx="17827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Нормативная база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TextBox 840"/>
          <p:cNvSpPr txBox="1"/>
          <p:nvPr/>
        </p:nvSpPr>
        <p:spPr>
          <a:xfrm>
            <a:off x="835560" y="1839600"/>
            <a:ext cx="4242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Актуализация Положения о Комитете с учетом требований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2" name="Полилиния: фигура 841"/>
          <p:cNvSpPr/>
          <p:nvPr/>
        </p:nvSpPr>
        <p:spPr>
          <a:xfrm>
            <a:off x="693360" y="236484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8"/>
                </a:moveTo>
                <a:cubicBezTo>
                  <a:pt x="117" y="66"/>
                  <a:pt x="116" y="73"/>
                  <a:pt x="113" y="80"/>
                </a:cubicBezTo>
                <a:cubicBezTo>
                  <a:pt x="110" y="87"/>
                  <a:pt x="106" y="93"/>
                  <a:pt x="99" y="99"/>
                </a:cubicBezTo>
                <a:cubicBezTo>
                  <a:pt x="94" y="105"/>
                  <a:pt x="88" y="109"/>
                  <a:pt x="80" y="112"/>
                </a:cubicBezTo>
                <a:cubicBezTo>
                  <a:pt x="73" y="115"/>
                  <a:pt x="66" y="117"/>
                  <a:pt x="58" y="117"/>
                </a:cubicBezTo>
                <a:cubicBezTo>
                  <a:pt x="51" y="117"/>
                  <a:pt x="43" y="115"/>
                  <a:pt x="36" y="112"/>
                </a:cubicBezTo>
                <a:cubicBezTo>
                  <a:pt x="29" y="109"/>
                  <a:pt x="23" y="105"/>
                  <a:pt x="17" y="99"/>
                </a:cubicBezTo>
                <a:cubicBezTo>
                  <a:pt x="12" y="93"/>
                  <a:pt x="8" y="87"/>
                  <a:pt x="5" y="80"/>
                </a:cubicBezTo>
                <a:cubicBezTo>
                  <a:pt x="2" y="73"/>
                  <a:pt x="0" y="66"/>
                  <a:pt x="0" y="58"/>
                </a:cubicBezTo>
                <a:cubicBezTo>
                  <a:pt x="0" y="50"/>
                  <a:pt x="2" y="43"/>
                  <a:pt x="5" y="36"/>
                </a:cubicBezTo>
                <a:cubicBezTo>
                  <a:pt x="8" y="29"/>
                  <a:pt x="12" y="22"/>
                  <a:pt x="17" y="17"/>
                </a:cubicBezTo>
                <a:cubicBezTo>
                  <a:pt x="23" y="11"/>
                  <a:pt x="29" y="7"/>
                  <a:pt x="36" y="4"/>
                </a:cubicBezTo>
                <a:cubicBezTo>
                  <a:pt x="43" y="1"/>
                  <a:pt x="51" y="0"/>
                  <a:pt x="58" y="0"/>
                </a:cubicBezTo>
                <a:cubicBezTo>
                  <a:pt x="66" y="0"/>
                  <a:pt x="73" y="1"/>
                  <a:pt x="80" y="4"/>
                </a:cubicBezTo>
                <a:cubicBezTo>
                  <a:pt x="88" y="7"/>
                  <a:pt x="94" y="11"/>
                  <a:pt x="99" y="17"/>
                </a:cubicBezTo>
                <a:cubicBezTo>
                  <a:pt x="106" y="22"/>
                  <a:pt x="110" y="29"/>
                  <a:pt x="113" y="36"/>
                </a:cubicBezTo>
                <a:cubicBezTo>
                  <a:pt x="116" y="43"/>
                  <a:pt x="117" y="50"/>
                  <a:pt x="117" y="5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3" name="TextBox 842"/>
          <p:cNvSpPr txBox="1"/>
          <p:nvPr/>
        </p:nvSpPr>
        <p:spPr>
          <a:xfrm>
            <a:off x="835560" y="2040480"/>
            <a:ext cx="1404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Глобального фонда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4" name="Полилиния: фигура 843"/>
          <p:cNvSpPr/>
          <p:nvPr/>
        </p:nvSpPr>
        <p:spPr>
          <a:xfrm>
            <a:off x="693360" y="263232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6"/>
                  <a:pt x="116" y="74"/>
                  <a:pt x="113" y="81"/>
                </a:cubicBezTo>
                <a:cubicBezTo>
                  <a:pt x="110" y="88"/>
                  <a:pt x="106" y="94"/>
                  <a:pt x="99" y="100"/>
                </a:cubicBezTo>
                <a:cubicBezTo>
                  <a:pt x="94" y="105"/>
                  <a:pt x="88" y="109"/>
                  <a:pt x="80" y="112"/>
                </a:cubicBezTo>
                <a:cubicBezTo>
                  <a:pt x="73" y="115"/>
                  <a:pt x="66" y="117"/>
                  <a:pt x="58" y="117"/>
                </a:cubicBezTo>
                <a:cubicBezTo>
                  <a:pt x="51" y="117"/>
                  <a:pt x="43" y="115"/>
                  <a:pt x="36" y="112"/>
                </a:cubicBezTo>
                <a:cubicBezTo>
                  <a:pt x="29" y="109"/>
                  <a:pt x="23" y="105"/>
                  <a:pt x="17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2" y="74"/>
                  <a:pt x="0" y="66"/>
                  <a:pt x="0" y="59"/>
                </a:cubicBezTo>
                <a:cubicBezTo>
                  <a:pt x="0" y="50"/>
                  <a:pt x="2" y="43"/>
                  <a:pt x="5" y="35"/>
                </a:cubicBezTo>
                <a:cubicBezTo>
                  <a:pt x="8" y="28"/>
                  <a:pt x="12" y="22"/>
                  <a:pt x="17" y="17"/>
                </a:cubicBezTo>
                <a:cubicBezTo>
                  <a:pt x="23" y="11"/>
                  <a:pt x="29" y="7"/>
                  <a:pt x="36" y="4"/>
                </a:cubicBezTo>
                <a:cubicBezTo>
                  <a:pt x="43" y="1"/>
                  <a:pt x="51" y="0"/>
                  <a:pt x="58" y="0"/>
                </a:cubicBezTo>
                <a:cubicBezTo>
                  <a:pt x="66" y="0"/>
                  <a:pt x="73" y="1"/>
                  <a:pt x="80" y="4"/>
                </a:cubicBezTo>
                <a:cubicBezTo>
                  <a:pt x="88" y="7"/>
                  <a:pt x="94" y="11"/>
                  <a:pt x="99" y="17"/>
                </a:cubicBezTo>
                <a:cubicBezTo>
                  <a:pt x="106" y="22"/>
                  <a:pt x="110" y="28"/>
                  <a:pt x="113" y="35"/>
                </a:cubicBezTo>
                <a:cubicBezTo>
                  <a:pt x="116" y="43"/>
                  <a:pt x="117" y="50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5" name="TextBox 844"/>
          <p:cNvSpPr txBox="1"/>
          <p:nvPr/>
        </p:nvSpPr>
        <p:spPr>
          <a:xfrm>
            <a:off x="835560" y="2307600"/>
            <a:ext cx="4267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Устранение внутренних противоречий между документами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6" name="TextBox 845"/>
          <p:cNvSpPr txBox="1"/>
          <p:nvPr/>
        </p:nvSpPr>
        <p:spPr>
          <a:xfrm>
            <a:off x="835560" y="2575080"/>
            <a:ext cx="4232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четкого регламента по формированию кворума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7" name="TextBox 846"/>
          <p:cNvSpPr txBox="1"/>
          <p:nvPr/>
        </p:nvSpPr>
        <p:spPr>
          <a:xfrm>
            <a:off x="835560" y="2775600"/>
            <a:ext cx="1305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 учетом секторов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8" name="TextBox 847"/>
          <p:cNvSpPr txBox="1"/>
          <p:nvPr/>
        </p:nvSpPr>
        <p:spPr>
          <a:xfrm>
            <a:off x="599400" y="3076560"/>
            <a:ext cx="376344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Результат: повышение правовой определенности и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9" name="Полилиния: фигура 848"/>
          <p:cNvSpPr/>
          <p:nvPr/>
        </p:nvSpPr>
        <p:spPr>
          <a:xfrm>
            <a:off x="5465160" y="1353600"/>
            <a:ext cx="4830480" cy="2239920"/>
          </a:xfrm>
          <a:custGeom>
            <a:avLst/>
            <a:gdLst/>
            <a:ahLst/>
            <a:cxnLst/>
            <a:rect l="0" t="0" r="r" b="b"/>
            <a:pathLst>
              <a:path w="13418" h="6222">
                <a:moveTo>
                  <a:pt x="0" y="6036"/>
                </a:moveTo>
                <a:lnTo>
                  <a:pt x="0" y="186"/>
                </a:lnTo>
                <a:cubicBezTo>
                  <a:pt x="0" y="174"/>
                  <a:pt x="1" y="161"/>
                  <a:pt x="3" y="149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3"/>
                  <a:pt x="18" y="93"/>
                  <a:pt x="23" y="83"/>
                </a:cubicBezTo>
                <a:cubicBezTo>
                  <a:pt x="28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69" y="25"/>
                  <a:pt x="77" y="19"/>
                  <a:pt x="86" y="14"/>
                </a:cubicBezTo>
                <a:cubicBezTo>
                  <a:pt x="94" y="9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2" y="0"/>
                </a:lnTo>
                <a:cubicBezTo>
                  <a:pt x="13244" y="0"/>
                  <a:pt x="13257" y="1"/>
                  <a:pt x="13269" y="4"/>
                </a:cubicBezTo>
                <a:cubicBezTo>
                  <a:pt x="13280" y="6"/>
                  <a:pt x="13292" y="9"/>
                  <a:pt x="13303" y="14"/>
                </a:cubicBezTo>
                <a:cubicBezTo>
                  <a:pt x="13315" y="19"/>
                  <a:pt x="13325" y="25"/>
                  <a:pt x="13335" y="31"/>
                </a:cubicBezTo>
                <a:cubicBezTo>
                  <a:pt x="13346" y="38"/>
                  <a:pt x="13355" y="46"/>
                  <a:pt x="13364" y="54"/>
                </a:cubicBezTo>
                <a:cubicBezTo>
                  <a:pt x="13372" y="63"/>
                  <a:pt x="13380" y="72"/>
                  <a:pt x="13387" y="83"/>
                </a:cubicBezTo>
                <a:cubicBezTo>
                  <a:pt x="13393" y="93"/>
                  <a:pt x="13399" y="103"/>
                  <a:pt x="13404" y="115"/>
                </a:cubicBezTo>
                <a:cubicBezTo>
                  <a:pt x="13409" y="126"/>
                  <a:pt x="13412" y="138"/>
                  <a:pt x="13414" y="149"/>
                </a:cubicBezTo>
                <a:cubicBezTo>
                  <a:pt x="13417" y="161"/>
                  <a:pt x="13418" y="174"/>
                  <a:pt x="13418" y="186"/>
                </a:cubicBezTo>
                <a:lnTo>
                  <a:pt x="13418" y="6036"/>
                </a:lnTo>
                <a:cubicBezTo>
                  <a:pt x="13418" y="6049"/>
                  <a:pt x="13417" y="6061"/>
                  <a:pt x="13414" y="6073"/>
                </a:cubicBezTo>
                <a:cubicBezTo>
                  <a:pt x="13412" y="6085"/>
                  <a:pt x="13409" y="6096"/>
                  <a:pt x="13404" y="6107"/>
                </a:cubicBezTo>
                <a:cubicBezTo>
                  <a:pt x="13399" y="6119"/>
                  <a:pt x="13393" y="6129"/>
                  <a:pt x="13387" y="6140"/>
                </a:cubicBezTo>
                <a:cubicBezTo>
                  <a:pt x="13380" y="6150"/>
                  <a:pt x="13372" y="6159"/>
                  <a:pt x="13364" y="6168"/>
                </a:cubicBezTo>
                <a:cubicBezTo>
                  <a:pt x="13355" y="6176"/>
                  <a:pt x="13346" y="6184"/>
                  <a:pt x="13335" y="6191"/>
                </a:cubicBezTo>
                <a:cubicBezTo>
                  <a:pt x="13325" y="6198"/>
                  <a:pt x="13315" y="6203"/>
                  <a:pt x="13303" y="6208"/>
                </a:cubicBezTo>
                <a:cubicBezTo>
                  <a:pt x="13292" y="6213"/>
                  <a:pt x="13280" y="6216"/>
                  <a:pt x="13269" y="6219"/>
                </a:cubicBezTo>
                <a:cubicBezTo>
                  <a:pt x="13257" y="6221"/>
                  <a:pt x="13244" y="6222"/>
                  <a:pt x="13232" y="6222"/>
                </a:cubicBezTo>
                <a:lnTo>
                  <a:pt x="139" y="6222"/>
                </a:lnTo>
                <a:cubicBezTo>
                  <a:pt x="130" y="6222"/>
                  <a:pt x="121" y="6221"/>
                  <a:pt x="112" y="6219"/>
                </a:cubicBezTo>
                <a:cubicBezTo>
                  <a:pt x="103" y="6216"/>
                  <a:pt x="94" y="6213"/>
                  <a:pt x="86" y="6208"/>
                </a:cubicBezTo>
                <a:cubicBezTo>
                  <a:pt x="77" y="6203"/>
                  <a:pt x="69" y="6198"/>
                  <a:pt x="62" y="6191"/>
                </a:cubicBezTo>
                <a:cubicBezTo>
                  <a:pt x="54" y="6184"/>
                  <a:pt x="47" y="6176"/>
                  <a:pt x="41" y="6168"/>
                </a:cubicBezTo>
                <a:cubicBezTo>
                  <a:pt x="34" y="6159"/>
                  <a:pt x="28" y="6150"/>
                  <a:pt x="23" y="6140"/>
                </a:cubicBezTo>
                <a:cubicBezTo>
                  <a:pt x="18" y="6129"/>
                  <a:pt x="14" y="6119"/>
                  <a:pt x="10" y="6107"/>
                </a:cubicBezTo>
                <a:cubicBezTo>
                  <a:pt x="7" y="6096"/>
                  <a:pt x="4" y="6085"/>
                  <a:pt x="3" y="6073"/>
                </a:cubicBezTo>
                <a:cubicBezTo>
                  <a:pt x="1" y="6061"/>
                  <a:pt x="0" y="6049"/>
                  <a:pt x="0" y="6036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0" name="Полилиния: фигура 849"/>
          <p:cNvSpPr/>
          <p:nvPr/>
        </p:nvSpPr>
        <p:spPr>
          <a:xfrm>
            <a:off x="5448240" y="1353600"/>
            <a:ext cx="67320" cy="2239920"/>
          </a:xfrm>
          <a:custGeom>
            <a:avLst/>
            <a:gdLst/>
            <a:ahLst/>
            <a:cxnLst/>
            <a:rect l="0" t="0" r="r" b="b"/>
            <a:pathLst>
              <a:path w="187" h="6222">
                <a:moveTo>
                  <a:pt x="0" y="0"/>
                </a:moveTo>
                <a:lnTo>
                  <a:pt x="187" y="0"/>
                </a:lnTo>
                <a:lnTo>
                  <a:pt x="187" y="6222"/>
                </a:lnTo>
                <a:lnTo>
                  <a:pt x="0" y="6222"/>
                </a:lnTo>
                <a:lnTo>
                  <a:pt x="0" y="0"/>
                </a:lnTo>
                <a:close/>
              </a:path>
            </a:pathLst>
          </a:custGeom>
          <a:solidFill>
            <a:srgbClr val="F56565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51" name="Рисунок 850"/>
          <p:cNvPicPr/>
          <p:nvPr/>
        </p:nvPicPr>
        <p:blipFill>
          <a:blip r:embed="rId9"/>
          <a:stretch/>
        </p:blipFill>
        <p:spPr>
          <a:xfrm>
            <a:off x="5615640" y="15210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2" name="TextBox 851"/>
          <p:cNvSpPr txBox="1"/>
          <p:nvPr/>
        </p:nvSpPr>
        <p:spPr>
          <a:xfrm>
            <a:off x="599400" y="3277080"/>
            <a:ext cx="315684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соответствие международным стандартам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3" name="Полилиния: фигура 852"/>
          <p:cNvSpPr/>
          <p:nvPr/>
        </p:nvSpPr>
        <p:spPr>
          <a:xfrm>
            <a:off x="5740920" y="189684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5" y="74"/>
                  <a:pt x="113" y="81"/>
                </a:cubicBezTo>
                <a:cubicBezTo>
                  <a:pt x="110" y="88"/>
                  <a:pt x="105" y="94"/>
                  <a:pt x="100" y="100"/>
                </a:cubicBezTo>
                <a:cubicBezTo>
                  <a:pt x="94" y="105"/>
                  <a:pt x="88" y="110"/>
                  <a:pt x="81" y="113"/>
                </a:cubicBezTo>
                <a:cubicBezTo>
                  <a:pt x="74" y="115"/>
                  <a:pt x="67" y="117"/>
                  <a:pt x="59" y="117"/>
                </a:cubicBezTo>
                <a:cubicBezTo>
                  <a:pt x="51" y="117"/>
                  <a:pt x="44" y="115"/>
                  <a:pt x="37" y="113"/>
                </a:cubicBezTo>
                <a:cubicBezTo>
                  <a:pt x="30" y="110"/>
                  <a:pt x="23" y="105"/>
                  <a:pt x="18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1" y="74"/>
                  <a:pt x="0" y="67"/>
                  <a:pt x="0" y="59"/>
                </a:cubicBezTo>
                <a:cubicBezTo>
                  <a:pt x="0" y="51"/>
                  <a:pt x="1" y="44"/>
                  <a:pt x="5" y="37"/>
                </a:cubicBezTo>
                <a:cubicBezTo>
                  <a:pt x="8" y="30"/>
                  <a:pt x="12" y="23"/>
                  <a:pt x="18" y="18"/>
                </a:cubicBezTo>
                <a:cubicBezTo>
                  <a:pt x="23" y="12"/>
                  <a:pt x="30" y="7"/>
                  <a:pt x="37" y="4"/>
                </a:cubicBezTo>
                <a:cubicBezTo>
                  <a:pt x="44" y="1"/>
                  <a:pt x="51" y="0"/>
                  <a:pt x="59" y="0"/>
                </a:cubicBezTo>
                <a:cubicBezTo>
                  <a:pt x="67" y="0"/>
                  <a:pt x="74" y="1"/>
                  <a:pt x="81" y="4"/>
                </a:cubicBezTo>
                <a:cubicBezTo>
                  <a:pt x="88" y="7"/>
                  <a:pt x="94" y="12"/>
                  <a:pt x="100" y="18"/>
                </a:cubicBezTo>
                <a:cubicBezTo>
                  <a:pt x="105" y="23"/>
                  <a:pt x="110" y="30"/>
                  <a:pt x="113" y="37"/>
                </a:cubicBezTo>
                <a:cubicBezTo>
                  <a:pt x="115" y="44"/>
                  <a:pt x="117" y="51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4" name="TextBox 853"/>
          <p:cNvSpPr txBox="1"/>
          <p:nvPr/>
        </p:nvSpPr>
        <p:spPr>
          <a:xfrm>
            <a:off x="5924880" y="1508040"/>
            <a:ext cx="2818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Этика и конфликт интересов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5" name="TextBox 854"/>
          <p:cNvSpPr txBox="1"/>
          <p:nvPr/>
        </p:nvSpPr>
        <p:spPr>
          <a:xfrm>
            <a:off x="5883120" y="1839600"/>
            <a:ext cx="3512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Восстановление Сектора по этике как постоянно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6" name="Полилиния: фигура 855"/>
          <p:cNvSpPr/>
          <p:nvPr/>
        </p:nvSpPr>
        <p:spPr>
          <a:xfrm>
            <a:off x="5740920" y="236484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8"/>
                </a:moveTo>
                <a:cubicBezTo>
                  <a:pt x="117" y="66"/>
                  <a:pt x="115" y="73"/>
                  <a:pt x="113" y="80"/>
                </a:cubicBezTo>
                <a:cubicBezTo>
                  <a:pt x="110" y="87"/>
                  <a:pt x="105" y="93"/>
                  <a:pt x="100" y="99"/>
                </a:cubicBezTo>
                <a:cubicBezTo>
                  <a:pt x="94" y="105"/>
                  <a:pt x="88" y="109"/>
                  <a:pt x="81" y="112"/>
                </a:cubicBezTo>
                <a:cubicBezTo>
                  <a:pt x="74" y="115"/>
                  <a:pt x="67" y="117"/>
                  <a:pt x="59" y="117"/>
                </a:cubicBezTo>
                <a:cubicBezTo>
                  <a:pt x="51" y="117"/>
                  <a:pt x="44" y="115"/>
                  <a:pt x="37" y="112"/>
                </a:cubicBezTo>
                <a:cubicBezTo>
                  <a:pt x="30" y="109"/>
                  <a:pt x="23" y="105"/>
                  <a:pt x="18" y="99"/>
                </a:cubicBezTo>
                <a:cubicBezTo>
                  <a:pt x="12" y="93"/>
                  <a:pt x="8" y="87"/>
                  <a:pt x="5" y="80"/>
                </a:cubicBezTo>
                <a:cubicBezTo>
                  <a:pt x="1" y="73"/>
                  <a:pt x="0" y="66"/>
                  <a:pt x="0" y="58"/>
                </a:cubicBezTo>
                <a:cubicBezTo>
                  <a:pt x="0" y="50"/>
                  <a:pt x="1" y="43"/>
                  <a:pt x="5" y="36"/>
                </a:cubicBezTo>
                <a:cubicBezTo>
                  <a:pt x="8" y="29"/>
                  <a:pt x="12" y="22"/>
                  <a:pt x="18" y="17"/>
                </a:cubicBezTo>
                <a:cubicBezTo>
                  <a:pt x="23" y="11"/>
                  <a:pt x="30" y="7"/>
                  <a:pt x="37" y="4"/>
                </a:cubicBezTo>
                <a:cubicBezTo>
                  <a:pt x="44" y="1"/>
                  <a:pt x="51" y="0"/>
                  <a:pt x="59" y="0"/>
                </a:cubicBezTo>
                <a:cubicBezTo>
                  <a:pt x="67" y="0"/>
                  <a:pt x="74" y="1"/>
                  <a:pt x="81" y="4"/>
                </a:cubicBezTo>
                <a:cubicBezTo>
                  <a:pt x="88" y="7"/>
                  <a:pt x="94" y="11"/>
                  <a:pt x="100" y="17"/>
                </a:cubicBezTo>
                <a:cubicBezTo>
                  <a:pt x="105" y="22"/>
                  <a:pt x="110" y="29"/>
                  <a:pt x="113" y="36"/>
                </a:cubicBezTo>
                <a:cubicBezTo>
                  <a:pt x="115" y="43"/>
                  <a:pt x="117" y="50"/>
                  <a:pt x="117" y="5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7" name="TextBox 856"/>
          <p:cNvSpPr txBox="1"/>
          <p:nvPr/>
        </p:nvSpPr>
        <p:spPr>
          <a:xfrm>
            <a:off x="5883120" y="2040480"/>
            <a:ext cx="1580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действующего органа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8" name="TextBox 857"/>
          <p:cNvSpPr txBox="1"/>
          <p:nvPr/>
        </p:nvSpPr>
        <p:spPr>
          <a:xfrm>
            <a:off x="5883120" y="2307600"/>
            <a:ext cx="3931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Формализация процедуры декларирования конфликта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9" name="Полилиния: фигура 858"/>
          <p:cNvSpPr/>
          <p:nvPr/>
        </p:nvSpPr>
        <p:spPr>
          <a:xfrm>
            <a:off x="5740920" y="283284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8"/>
                </a:moveTo>
                <a:cubicBezTo>
                  <a:pt x="117" y="65"/>
                  <a:pt x="115" y="73"/>
                  <a:pt x="113" y="81"/>
                </a:cubicBezTo>
                <a:cubicBezTo>
                  <a:pt x="110" y="88"/>
                  <a:pt x="105" y="94"/>
                  <a:pt x="100" y="100"/>
                </a:cubicBezTo>
                <a:cubicBezTo>
                  <a:pt x="94" y="105"/>
                  <a:pt x="88" y="109"/>
                  <a:pt x="81" y="112"/>
                </a:cubicBezTo>
                <a:cubicBezTo>
                  <a:pt x="74" y="115"/>
                  <a:pt x="67" y="117"/>
                  <a:pt x="59" y="117"/>
                </a:cubicBezTo>
                <a:cubicBezTo>
                  <a:pt x="51" y="117"/>
                  <a:pt x="44" y="115"/>
                  <a:pt x="37" y="112"/>
                </a:cubicBezTo>
                <a:cubicBezTo>
                  <a:pt x="30" y="109"/>
                  <a:pt x="23" y="105"/>
                  <a:pt x="18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1" y="73"/>
                  <a:pt x="0" y="65"/>
                  <a:pt x="0" y="58"/>
                </a:cubicBezTo>
                <a:cubicBezTo>
                  <a:pt x="0" y="50"/>
                  <a:pt x="1" y="43"/>
                  <a:pt x="5" y="36"/>
                </a:cubicBezTo>
                <a:cubicBezTo>
                  <a:pt x="8" y="28"/>
                  <a:pt x="12" y="22"/>
                  <a:pt x="18" y="17"/>
                </a:cubicBezTo>
                <a:cubicBezTo>
                  <a:pt x="23" y="11"/>
                  <a:pt x="30" y="7"/>
                  <a:pt x="37" y="4"/>
                </a:cubicBezTo>
                <a:cubicBezTo>
                  <a:pt x="44" y="1"/>
                  <a:pt x="51" y="0"/>
                  <a:pt x="59" y="0"/>
                </a:cubicBezTo>
                <a:cubicBezTo>
                  <a:pt x="67" y="0"/>
                  <a:pt x="74" y="1"/>
                  <a:pt x="81" y="4"/>
                </a:cubicBezTo>
                <a:cubicBezTo>
                  <a:pt x="88" y="7"/>
                  <a:pt x="94" y="11"/>
                  <a:pt x="100" y="17"/>
                </a:cubicBezTo>
                <a:cubicBezTo>
                  <a:pt x="105" y="22"/>
                  <a:pt x="110" y="28"/>
                  <a:pt x="113" y="36"/>
                </a:cubicBezTo>
                <a:cubicBezTo>
                  <a:pt x="115" y="43"/>
                  <a:pt x="117" y="50"/>
                  <a:pt x="117" y="5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0" name="TextBox 859"/>
          <p:cNvSpPr txBox="1"/>
          <p:nvPr/>
        </p:nvSpPr>
        <p:spPr>
          <a:xfrm>
            <a:off x="5883120" y="2508120"/>
            <a:ext cx="738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1" name="TextBox 860"/>
          <p:cNvSpPr txBox="1"/>
          <p:nvPr/>
        </p:nvSpPr>
        <p:spPr>
          <a:xfrm>
            <a:off x="5883120" y="2775600"/>
            <a:ext cx="4169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механизмов урегулирования этических споров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2" name="TextBox 861"/>
          <p:cNvSpPr txBox="1"/>
          <p:nvPr/>
        </p:nvSpPr>
        <p:spPr>
          <a:xfrm>
            <a:off x="5646600" y="3076560"/>
            <a:ext cx="366660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Результат: укрепление доверия, предотвращение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3" name="Полилиния: фигура 862"/>
          <p:cNvSpPr/>
          <p:nvPr/>
        </p:nvSpPr>
        <p:spPr>
          <a:xfrm>
            <a:off x="417600" y="3793680"/>
            <a:ext cx="4830480" cy="2039400"/>
          </a:xfrm>
          <a:custGeom>
            <a:avLst/>
            <a:gdLst/>
            <a:ahLst/>
            <a:cxnLst/>
            <a:rect l="0" t="0" r="r" b="b"/>
            <a:pathLst>
              <a:path w="13418" h="5665">
                <a:moveTo>
                  <a:pt x="0" y="5480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3" y="0"/>
                </a:lnTo>
                <a:cubicBezTo>
                  <a:pt x="13245" y="0"/>
                  <a:pt x="13257" y="1"/>
                  <a:pt x="13269" y="4"/>
                </a:cubicBezTo>
                <a:cubicBezTo>
                  <a:pt x="13281" y="6"/>
                  <a:pt x="13292" y="10"/>
                  <a:pt x="13304" y="14"/>
                </a:cubicBezTo>
                <a:cubicBezTo>
                  <a:pt x="13315" y="19"/>
                  <a:pt x="13326" y="25"/>
                  <a:pt x="13336" y="32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3" y="63"/>
                  <a:pt x="13380" y="73"/>
                  <a:pt x="13387" y="83"/>
                </a:cubicBezTo>
                <a:cubicBezTo>
                  <a:pt x="13394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5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5480"/>
                </a:lnTo>
                <a:cubicBezTo>
                  <a:pt x="13418" y="5492"/>
                  <a:pt x="13417" y="5504"/>
                  <a:pt x="13415" y="5516"/>
                </a:cubicBezTo>
                <a:cubicBezTo>
                  <a:pt x="13412" y="5528"/>
                  <a:pt x="13409" y="5539"/>
                  <a:pt x="13404" y="5551"/>
                </a:cubicBezTo>
                <a:cubicBezTo>
                  <a:pt x="13399" y="5562"/>
                  <a:pt x="13394" y="5573"/>
                  <a:pt x="13387" y="5583"/>
                </a:cubicBezTo>
                <a:cubicBezTo>
                  <a:pt x="13380" y="5593"/>
                  <a:pt x="13373" y="5602"/>
                  <a:pt x="13364" y="5611"/>
                </a:cubicBezTo>
                <a:cubicBezTo>
                  <a:pt x="13355" y="5619"/>
                  <a:pt x="13346" y="5627"/>
                  <a:pt x="13336" y="5634"/>
                </a:cubicBezTo>
                <a:cubicBezTo>
                  <a:pt x="13326" y="5641"/>
                  <a:pt x="13315" y="5646"/>
                  <a:pt x="13304" y="5651"/>
                </a:cubicBezTo>
                <a:cubicBezTo>
                  <a:pt x="13292" y="5656"/>
                  <a:pt x="13281" y="5659"/>
                  <a:pt x="13269" y="5662"/>
                </a:cubicBezTo>
                <a:cubicBezTo>
                  <a:pt x="13257" y="5664"/>
                  <a:pt x="13245" y="5665"/>
                  <a:pt x="13233" y="5665"/>
                </a:cubicBezTo>
                <a:lnTo>
                  <a:pt x="139" y="5665"/>
                </a:lnTo>
                <a:cubicBezTo>
                  <a:pt x="130" y="5665"/>
                  <a:pt x="121" y="5664"/>
                  <a:pt x="112" y="5662"/>
                </a:cubicBezTo>
                <a:cubicBezTo>
                  <a:pt x="103" y="5659"/>
                  <a:pt x="95" y="5656"/>
                  <a:pt x="86" y="5651"/>
                </a:cubicBezTo>
                <a:cubicBezTo>
                  <a:pt x="78" y="5646"/>
                  <a:pt x="70" y="5641"/>
                  <a:pt x="62" y="5634"/>
                </a:cubicBezTo>
                <a:cubicBezTo>
                  <a:pt x="54" y="5627"/>
                  <a:pt x="47" y="5619"/>
                  <a:pt x="41" y="5611"/>
                </a:cubicBezTo>
                <a:cubicBezTo>
                  <a:pt x="34" y="5602"/>
                  <a:pt x="29" y="5593"/>
                  <a:pt x="24" y="5583"/>
                </a:cubicBezTo>
                <a:cubicBezTo>
                  <a:pt x="19" y="5573"/>
                  <a:pt x="14" y="5562"/>
                  <a:pt x="11" y="5551"/>
                </a:cubicBezTo>
                <a:cubicBezTo>
                  <a:pt x="7" y="5539"/>
                  <a:pt x="5" y="5528"/>
                  <a:pt x="3" y="5516"/>
                </a:cubicBezTo>
                <a:cubicBezTo>
                  <a:pt x="1" y="5504"/>
                  <a:pt x="0" y="5492"/>
                  <a:pt x="0" y="5480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Полилиния: фигура 863"/>
          <p:cNvSpPr/>
          <p:nvPr/>
        </p:nvSpPr>
        <p:spPr>
          <a:xfrm>
            <a:off x="401040" y="3793680"/>
            <a:ext cx="66960" cy="2039400"/>
          </a:xfrm>
          <a:custGeom>
            <a:avLst/>
            <a:gdLst/>
            <a:ahLst/>
            <a:cxnLst/>
            <a:rect l="0" t="0" r="r" b="b"/>
            <a:pathLst>
              <a:path w="186" h="5665">
                <a:moveTo>
                  <a:pt x="0" y="0"/>
                </a:moveTo>
                <a:lnTo>
                  <a:pt x="186" y="0"/>
                </a:lnTo>
                <a:lnTo>
                  <a:pt x="186" y="5665"/>
                </a:lnTo>
                <a:lnTo>
                  <a:pt x="0" y="5665"/>
                </a:lnTo>
                <a:lnTo>
                  <a:pt x="0" y="0"/>
                </a:lnTo>
                <a:close/>
              </a:path>
            </a:pathLst>
          </a:custGeom>
          <a:solidFill>
            <a:srgbClr val="ED8936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65" name="Рисунок 864"/>
          <p:cNvPicPr/>
          <p:nvPr/>
        </p:nvPicPr>
        <p:blipFill>
          <a:blip r:embed="rId10"/>
          <a:stretch/>
        </p:blipFill>
        <p:spPr>
          <a:xfrm>
            <a:off x="568080" y="396108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6" name="TextBox 865"/>
          <p:cNvSpPr txBox="1"/>
          <p:nvPr/>
        </p:nvSpPr>
        <p:spPr>
          <a:xfrm>
            <a:off x="5646600" y="3277080"/>
            <a:ext cx="270648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предвзятости и минимизация рисков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7" name="Полилиния: фигура 866"/>
          <p:cNvSpPr/>
          <p:nvPr/>
        </p:nvSpPr>
        <p:spPr>
          <a:xfrm>
            <a:off x="693360" y="433692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8"/>
                </a:moveTo>
                <a:cubicBezTo>
                  <a:pt x="117" y="66"/>
                  <a:pt x="116" y="73"/>
                  <a:pt x="113" y="81"/>
                </a:cubicBezTo>
                <a:cubicBezTo>
                  <a:pt x="110" y="88"/>
                  <a:pt x="106" y="95"/>
                  <a:pt x="99" y="100"/>
                </a:cubicBezTo>
                <a:cubicBezTo>
                  <a:pt x="94" y="106"/>
                  <a:pt x="88" y="110"/>
                  <a:pt x="80" y="113"/>
                </a:cubicBezTo>
                <a:cubicBezTo>
                  <a:pt x="73" y="116"/>
                  <a:pt x="66" y="117"/>
                  <a:pt x="58" y="117"/>
                </a:cubicBezTo>
                <a:cubicBezTo>
                  <a:pt x="51" y="117"/>
                  <a:pt x="43" y="116"/>
                  <a:pt x="36" y="113"/>
                </a:cubicBezTo>
                <a:cubicBezTo>
                  <a:pt x="29" y="110"/>
                  <a:pt x="23" y="106"/>
                  <a:pt x="17" y="100"/>
                </a:cubicBezTo>
                <a:cubicBezTo>
                  <a:pt x="12" y="95"/>
                  <a:pt x="8" y="88"/>
                  <a:pt x="5" y="81"/>
                </a:cubicBezTo>
                <a:cubicBezTo>
                  <a:pt x="2" y="73"/>
                  <a:pt x="0" y="66"/>
                  <a:pt x="0" y="58"/>
                </a:cubicBezTo>
                <a:cubicBezTo>
                  <a:pt x="0" y="50"/>
                  <a:pt x="2" y="43"/>
                  <a:pt x="5" y="36"/>
                </a:cubicBezTo>
                <a:cubicBezTo>
                  <a:pt x="8" y="29"/>
                  <a:pt x="12" y="23"/>
                  <a:pt x="17" y="17"/>
                </a:cubicBezTo>
                <a:cubicBezTo>
                  <a:pt x="23" y="12"/>
                  <a:pt x="29" y="7"/>
                  <a:pt x="36" y="4"/>
                </a:cubicBezTo>
                <a:cubicBezTo>
                  <a:pt x="43" y="2"/>
                  <a:pt x="51" y="0"/>
                  <a:pt x="58" y="0"/>
                </a:cubicBezTo>
                <a:cubicBezTo>
                  <a:pt x="66" y="0"/>
                  <a:pt x="73" y="2"/>
                  <a:pt x="80" y="4"/>
                </a:cubicBezTo>
                <a:cubicBezTo>
                  <a:pt x="88" y="7"/>
                  <a:pt x="94" y="12"/>
                  <a:pt x="99" y="17"/>
                </a:cubicBezTo>
                <a:cubicBezTo>
                  <a:pt x="106" y="23"/>
                  <a:pt x="110" y="29"/>
                  <a:pt x="113" y="36"/>
                </a:cubicBezTo>
                <a:cubicBezTo>
                  <a:pt x="116" y="43"/>
                  <a:pt x="117" y="50"/>
                  <a:pt x="117" y="5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8" name="TextBox 867"/>
          <p:cNvSpPr txBox="1"/>
          <p:nvPr/>
        </p:nvSpPr>
        <p:spPr>
          <a:xfrm>
            <a:off x="877320" y="3948120"/>
            <a:ext cx="27910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Процедуры и цифровизация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9" name="TextBox 868"/>
          <p:cNvSpPr txBox="1"/>
          <p:nvPr/>
        </p:nvSpPr>
        <p:spPr>
          <a:xfrm>
            <a:off x="835560" y="4280040"/>
            <a:ext cx="3511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системы электронного голосования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0" name="Полилиния: фигура 869"/>
          <p:cNvSpPr/>
          <p:nvPr/>
        </p:nvSpPr>
        <p:spPr>
          <a:xfrm>
            <a:off x="693360" y="480492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6" y="74"/>
                  <a:pt x="113" y="81"/>
                </a:cubicBezTo>
                <a:cubicBezTo>
                  <a:pt x="110" y="88"/>
                  <a:pt x="106" y="95"/>
                  <a:pt x="99" y="100"/>
                </a:cubicBezTo>
                <a:cubicBezTo>
                  <a:pt x="94" y="106"/>
                  <a:pt x="88" y="110"/>
                  <a:pt x="80" y="113"/>
                </a:cubicBezTo>
                <a:cubicBezTo>
                  <a:pt x="73" y="116"/>
                  <a:pt x="66" y="117"/>
                  <a:pt x="58" y="117"/>
                </a:cubicBezTo>
                <a:cubicBezTo>
                  <a:pt x="51" y="117"/>
                  <a:pt x="43" y="116"/>
                  <a:pt x="36" y="113"/>
                </a:cubicBezTo>
                <a:cubicBezTo>
                  <a:pt x="29" y="110"/>
                  <a:pt x="23" y="106"/>
                  <a:pt x="17" y="100"/>
                </a:cubicBezTo>
                <a:cubicBezTo>
                  <a:pt x="12" y="95"/>
                  <a:pt x="8" y="88"/>
                  <a:pt x="5" y="81"/>
                </a:cubicBezTo>
                <a:cubicBezTo>
                  <a:pt x="2" y="74"/>
                  <a:pt x="0" y="67"/>
                  <a:pt x="0" y="59"/>
                </a:cubicBezTo>
                <a:cubicBezTo>
                  <a:pt x="0" y="50"/>
                  <a:pt x="2" y="43"/>
                  <a:pt x="5" y="36"/>
                </a:cubicBezTo>
                <a:cubicBezTo>
                  <a:pt x="8" y="29"/>
                  <a:pt x="12" y="22"/>
                  <a:pt x="17" y="17"/>
                </a:cubicBezTo>
                <a:cubicBezTo>
                  <a:pt x="23" y="12"/>
                  <a:pt x="29" y="7"/>
                  <a:pt x="36" y="4"/>
                </a:cubicBezTo>
                <a:cubicBezTo>
                  <a:pt x="43" y="1"/>
                  <a:pt x="51" y="0"/>
                  <a:pt x="58" y="0"/>
                </a:cubicBezTo>
                <a:cubicBezTo>
                  <a:pt x="66" y="0"/>
                  <a:pt x="73" y="1"/>
                  <a:pt x="80" y="4"/>
                </a:cubicBezTo>
                <a:cubicBezTo>
                  <a:pt x="88" y="7"/>
                  <a:pt x="94" y="12"/>
                  <a:pt x="99" y="17"/>
                </a:cubicBezTo>
                <a:cubicBezTo>
                  <a:pt x="106" y="22"/>
                  <a:pt x="110" y="29"/>
                  <a:pt x="113" y="36"/>
                </a:cubicBezTo>
                <a:cubicBezTo>
                  <a:pt x="116" y="43"/>
                  <a:pt x="117" y="50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1" name="TextBox 870"/>
          <p:cNvSpPr txBox="1"/>
          <p:nvPr/>
        </p:nvSpPr>
        <p:spPr>
          <a:xfrm>
            <a:off x="835560" y="4480560"/>
            <a:ext cx="1341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документооборота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2" name="Полилиния: фигура 871"/>
          <p:cNvSpPr/>
          <p:nvPr/>
        </p:nvSpPr>
        <p:spPr>
          <a:xfrm>
            <a:off x="693360" y="507240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6" y="74"/>
                  <a:pt x="113" y="81"/>
                </a:cubicBezTo>
                <a:cubicBezTo>
                  <a:pt x="110" y="88"/>
                  <a:pt x="106" y="94"/>
                  <a:pt x="99" y="100"/>
                </a:cubicBezTo>
                <a:cubicBezTo>
                  <a:pt x="94" y="105"/>
                  <a:pt x="88" y="110"/>
                  <a:pt x="80" y="112"/>
                </a:cubicBezTo>
                <a:cubicBezTo>
                  <a:pt x="73" y="115"/>
                  <a:pt x="66" y="117"/>
                  <a:pt x="58" y="117"/>
                </a:cubicBezTo>
                <a:cubicBezTo>
                  <a:pt x="51" y="117"/>
                  <a:pt x="43" y="115"/>
                  <a:pt x="36" y="112"/>
                </a:cubicBezTo>
                <a:cubicBezTo>
                  <a:pt x="29" y="110"/>
                  <a:pt x="23" y="105"/>
                  <a:pt x="17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2" y="74"/>
                  <a:pt x="0" y="67"/>
                  <a:pt x="0" y="59"/>
                </a:cubicBezTo>
                <a:cubicBezTo>
                  <a:pt x="0" y="51"/>
                  <a:pt x="2" y="44"/>
                  <a:pt x="5" y="37"/>
                </a:cubicBezTo>
                <a:cubicBezTo>
                  <a:pt x="8" y="30"/>
                  <a:pt x="12" y="23"/>
                  <a:pt x="17" y="18"/>
                </a:cubicBezTo>
                <a:cubicBezTo>
                  <a:pt x="23" y="12"/>
                  <a:pt x="29" y="8"/>
                  <a:pt x="36" y="5"/>
                </a:cubicBezTo>
                <a:cubicBezTo>
                  <a:pt x="43" y="1"/>
                  <a:pt x="51" y="0"/>
                  <a:pt x="58" y="0"/>
                </a:cubicBezTo>
                <a:cubicBezTo>
                  <a:pt x="66" y="0"/>
                  <a:pt x="73" y="1"/>
                  <a:pt x="80" y="5"/>
                </a:cubicBezTo>
                <a:cubicBezTo>
                  <a:pt x="88" y="8"/>
                  <a:pt x="94" y="12"/>
                  <a:pt x="99" y="18"/>
                </a:cubicBezTo>
                <a:cubicBezTo>
                  <a:pt x="106" y="23"/>
                  <a:pt x="110" y="30"/>
                  <a:pt x="113" y="37"/>
                </a:cubicBezTo>
                <a:cubicBezTo>
                  <a:pt x="116" y="44"/>
                  <a:pt x="117" y="51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3" name="TextBox 872"/>
          <p:cNvSpPr txBox="1"/>
          <p:nvPr/>
        </p:nvSpPr>
        <p:spPr>
          <a:xfrm>
            <a:off x="835560" y="4748040"/>
            <a:ext cx="3396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онлайн-архива документов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4" name="TextBox 873"/>
          <p:cNvSpPr txBox="1"/>
          <p:nvPr/>
        </p:nvSpPr>
        <p:spPr>
          <a:xfrm>
            <a:off x="835560" y="5015160"/>
            <a:ext cx="42033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Установление четкого тайминга заседаний и выступлений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5" name="TextBox 874"/>
          <p:cNvSpPr txBox="1"/>
          <p:nvPr/>
        </p:nvSpPr>
        <p:spPr>
          <a:xfrm>
            <a:off x="599400" y="5316120"/>
            <a:ext cx="464364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Результат: повышение эффективности работы, прозрачности и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6" name="Полилиния: фигура 875"/>
          <p:cNvSpPr/>
          <p:nvPr/>
        </p:nvSpPr>
        <p:spPr>
          <a:xfrm>
            <a:off x="5465160" y="3793680"/>
            <a:ext cx="4830480" cy="2039400"/>
          </a:xfrm>
          <a:custGeom>
            <a:avLst/>
            <a:gdLst/>
            <a:ahLst/>
            <a:cxnLst/>
            <a:rect l="0" t="0" r="r" b="b"/>
            <a:pathLst>
              <a:path w="13418" h="5665">
                <a:moveTo>
                  <a:pt x="0" y="5480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69" y="25"/>
                  <a:pt x="77" y="19"/>
                  <a:pt x="86" y="14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2" y="0"/>
                </a:lnTo>
                <a:cubicBezTo>
                  <a:pt x="13244" y="0"/>
                  <a:pt x="13257" y="1"/>
                  <a:pt x="13269" y="4"/>
                </a:cubicBezTo>
                <a:cubicBezTo>
                  <a:pt x="13280" y="6"/>
                  <a:pt x="13292" y="10"/>
                  <a:pt x="13303" y="14"/>
                </a:cubicBezTo>
                <a:cubicBezTo>
                  <a:pt x="13315" y="19"/>
                  <a:pt x="13325" y="25"/>
                  <a:pt x="13335" y="32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2" y="63"/>
                  <a:pt x="13380" y="73"/>
                  <a:pt x="13387" y="83"/>
                </a:cubicBezTo>
                <a:cubicBezTo>
                  <a:pt x="13393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4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5480"/>
                </a:lnTo>
                <a:cubicBezTo>
                  <a:pt x="13418" y="5492"/>
                  <a:pt x="13417" y="5504"/>
                  <a:pt x="13414" y="5516"/>
                </a:cubicBezTo>
                <a:cubicBezTo>
                  <a:pt x="13412" y="5528"/>
                  <a:pt x="13409" y="5539"/>
                  <a:pt x="13404" y="5551"/>
                </a:cubicBezTo>
                <a:cubicBezTo>
                  <a:pt x="13399" y="5562"/>
                  <a:pt x="13393" y="5573"/>
                  <a:pt x="13387" y="5583"/>
                </a:cubicBezTo>
                <a:cubicBezTo>
                  <a:pt x="13380" y="5593"/>
                  <a:pt x="13372" y="5602"/>
                  <a:pt x="13364" y="5611"/>
                </a:cubicBezTo>
                <a:cubicBezTo>
                  <a:pt x="13355" y="5619"/>
                  <a:pt x="13346" y="5627"/>
                  <a:pt x="13335" y="5634"/>
                </a:cubicBezTo>
                <a:cubicBezTo>
                  <a:pt x="13325" y="5641"/>
                  <a:pt x="13315" y="5646"/>
                  <a:pt x="13303" y="5651"/>
                </a:cubicBezTo>
                <a:cubicBezTo>
                  <a:pt x="13292" y="5656"/>
                  <a:pt x="13280" y="5659"/>
                  <a:pt x="13269" y="5662"/>
                </a:cubicBezTo>
                <a:cubicBezTo>
                  <a:pt x="13257" y="5664"/>
                  <a:pt x="13244" y="5665"/>
                  <a:pt x="13232" y="5665"/>
                </a:cubicBezTo>
                <a:lnTo>
                  <a:pt x="139" y="5665"/>
                </a:lnTo>
                <a:cubicBezTo>
                  <a:pt x="130" y="5665"/>
                  <a:pt x="121" y="5664"/>
                  <a:pt x="112" y="5662"/>
                </a:cubicBezTo>
                <a:cubicBezTo>
                  <a:pt x="103" y="5659"/>
                  <a:pt x="94" y="5656"/>
                  <a:pt x="86" y="5651"/>
                </a:cubicBezTo>
                <a:cubicBezTo>
                  <a:pt x="77" y="5646"/>
                  <a:pt x="69" y="5641"/>
                  <a:pt x="62" y="5634"/>
                </a:cubicBezTo>
                <a:cubicBezTo>
                  <a:pt x="54" y="5627"/>
                  <a:pt x="47" y="5619"/>
                  <a:pt x="41" y="5611"/>
                </a:cubicBezTo>
                <a:cubicBezTo>
                  <a:pt x="34" y="5602"/>
                  <a:pt x="28" y="5593"/>
                  <a:pt x="23" y="5583"/>
                </a:cubicBezTo>
                <a:cubicBezTo>
                  <a:pt x="18" y="5573"/>
                  <a:pt x="14" y="5562"/>
                  <a:pt x="10" y="5551"/>
                </a:cubicBezTo>
                <a:cubicBezTo>
                  <a:pt x="7" y="5539"/>
                  <a:pt x="4" y="5528"/>
                  <a:pt x="3" y="5516"/>
                </a:cubicBezTo>
                <a:cubicBezTo>
                  <a:pt x="1" y="5504"/>
                  <a:pt x="0" y="5492"/>
                  <a:pt x="0" y="5480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77" name="Полилиния: фигура 876"/>
          <p:cNvSpPr/>
          <p:nvPr/>
        </p:nvSpPr>
        <p:spPr>
          <a:xfrm>
            <a:off x="5448240" y="3793680"/>
            <a:ext cx="67320" cy="2039400"/>
          </a:xfrm>
          <a:custGeom>
            <a:avLst/>
            <a:gdLst/>
            <a:ahLst/>
            <a:cxnLst/>
            <a:rect l="0" t="0" r="r" b="b"/>
            <a:pathLst>
              <a:path w="187" h="5665">
                <a:moveTo>
                  <a:pt x="0" y="0"/>
                </a:moveTo>
                <a:lnTo>
                  <a:pt x="187" y="0"/>
                </a:lnTo>
                <a:lnTo>
                  <a:pt x="187" y="5665"/>
                </a:lnTo>
                <a:lnTo>
                  <a:pt x="0" y="5665"/>
                </a:lnTo>
                <a:lnTo>
                  <a:pt x="0" y="0"/>
                </a:lnTo>
                <a:close/>
              </a:path>
            </a:pathLst>
          </a:custGeom>
          <a:solidFill>
            <a:srgbClr val="48BB78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78" name="Рисунок 877"/>
          <p:cNvPicPr/>
          <p:nvPr/>
        </p:nvPicPr>
        <p:blipFill>
          <a:blip r:embed="rId11"/>
          <a:stretch/>
        </p:blipFill>
        <p:spPr>
          <a:xfrm>
            <a:off x="5615640" y="396108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9" name="TextBox 878"/>
          <p:cNvSpPr txBox="1"/>
          <p:nvPr/>
        </p:nvSpPr>
        <p:spPr>
          <a:xfrm>
            <a:off x="599400" y="5516640"/>
            <a:ext cx="189360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доступности информации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0" name="Полилиния: фигура 879"/>
          <p:cNvSpPr/>
          <p:nvPr/>
        </p:nvSpPr>
        <p:spPr>
          <a:xfrm>
            <a:off x="5740920" y="433692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8"/>
                </a:moveTo>
                <a:cubicBezTo>
                  <a:pt x="117" y="66"/>
                  <a:pt x="115" y="73"/>
                  <a:pt x="113" y="81"/>
                </a:cubicBezTo>
                <a:cubicBezTo>
                  <a:pt x="110" y="88"/>
                  <a:pt x="105" y="95"/>
                  <a:pt x="100" y="100"/>
                </a:cubicBezTo>
                <a:cubicBezTo>
                  <a:pt x="94" y="106"/>
                  <a:pt x="88" y="110"/>
                  <a:pt x="81" y="113"/>
                </a:cubicBezTo>
                <a:cubicBezTo>
                  <a:pt x="74" y="116"/>
                  <a:pt x="67" y="117"/>
                  <a:pt x="59" y="117"/>
                </a:cubicBezTo>
                <a:cubicBezTo>
                  <a:pt x="51" y="117"/>
                  <a:pt x="44" y="116"/>
                  <a:pt x="37" y="113"/>
                </a:cubicBezTo>
                <a:cubicBezTo>
                  <a:pt x="30" y="110"/>
                  <a:pt x="23" y="106"/>
                  <a:pt x="18" y="100"/>
                </a:cubicBezTo>
                <a:cubicBezTo>
                  <a:pt x="12" y="95"/>
                  <a:pt x="8" y="88"/>
                  <a:pt x="5" y="81"/>
                </a:cubicBezTo>
                <a:cubicBezTo>
                  <a:pt x="1" y="73"/>
                  <a:pt x="0" y="66"/>
                  <a:pt x="0" y="58"/>
                </a:cubicBezTo>
                <a:cubicBezTo>
                  <a:pt x="0" y="50"/>
                  <a:pt x="1" y="43"/>
                  <a:pt x="5" y="36"/>
                </a:cubicBezTo>
                <a:cubicBezTo>
                  <a:pt x="8" y="29"/>
                  <a:pt x="12" y="23"/>
                  <a:pt x="18" y="17"/>
                </a:cubicBezTo>
                <a:cubicBezTo>
                  <a:pt x="23" y="12"/>
                  <a:pt x="30" y="7"/>
                  <a:pt x="37" y="4"/>
                </a:cubicBezTo>
                <a:cubicBezTo>
                  <a:pt x="44" y="2"/>
                  <a:pt x="51" y="0"/>
                  <a:pt x="59" y="0"/>
                </a:cubicBezTo>
                <a:cubicBezTo>
                  <a:pt x="67" y="0"/>
                  <a:pt x="74" y="2"/>
                  <a:pt x="81" y="4"/>
                </a:cubicBezTo>
                <a:cubicBezTo>
                  <a:pt x="88" y="7"/>
                  <a:pt x="94" y="12"/>
                  <a:pt x="100" y="17"/>
                </a:cubicBezTo>
                <a:cubicBezTo>
                  <a:pt x="105" y="23"/>
                  <a:pt x="110" y="29"/>
                  <a:pt x="113" y="36"/>
                </a:cubicBezTo>
                <a:cubicBezTo>
                  <a:pt x="115" y="43"/>
                  <a:pt x="117" y="50"/>
                  <a:pt x="117" y="5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1" name="TextBox 880"/>
          <p:cNvSpPr txBox="1"/>
          <p:nvPr/>
        </p:nvSpPr>
        <p:spPr>
          <a:xfrm>
            <a:off x="5883120" y="3948120"/>
            <a:ext cx="2845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Обучение и преемственность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2" name="TextBox 881"/>
          <p:cNvSpPr txBox="1"/>
          <p:nvPr/>
        </p:nvSpPr>
        <p:spPr>
          <a:xfrm>
            <a:off x="5883120" y="4280040"/>
            <a:ext cx="41061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программы вводного инструктажа для новых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3" name="Полилиния: фигура 882"/>
          <p:cNvSpPr/>
          <p:nvPr/>
        </p:nvSpPr>
        <p:spPr>
          <a:xfrm>
            <a:off x="5740920" y="480492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5" y="74"/>
                  <a:pt x="113" y="81"/>
                </a:cubicBezTo>
                <a:cubicBezTo>
                  <a:pt x="110" y="88"/>
                  <a:pt x="105" y="95"/>
                  <a:pt x="100" y="100"/>
                </a:cubicBezTo>
                <a:cubicBezTo>
                  <a:pt x="94" y="106"/>
                  <a:pt x="88" y="110"/>
                  <a:pt x="81" y="113"/>
                </a:cubicBezTo>
                <a:cubicBezTo>
                  <a:pt x="74" y="116"/>
                  <a:pt x="67" y="117"/>
                  <a:pt x="59" y="117"/>
                </a:cubicBezTo>
                <a:cubicBezTo>
                  <a:pt x="51" y="117"/>
                  <a:pt x="44" y="116"/>
                  <a:pt x="37" y="113"/>
                </a:cubicBezTo>
                <a:cubicBezTo>
                  <a:pt x="30" y="110"/>
                  <a:pt x="23" y="106"/>
                  <a:pt x="18" y="100"/>
                </a:cubicBezTo>
                <a:cubicBezTo>
                  <a:pt x="12" y="95"/>
                  <a:pt x="8" y="88"/>
                  <a:pt x="5" y="81"/>
                </a:cubicBezTo>
                <a:cubicBezTo>
                  <a:pt x="1" y="74"/>
                  <a:pt x="0" y="67"/>
                  <a:pt x="0" y="59"/>
                </a:cubicBezTo>
                <a:cubicBezTo>
                  <a:pt x="0" y="50"/>
                  <a:pt x="1" y="43"/>
                  <a:pt x="5" y="36"/>
                </a:cubicBezTo>
                <a:cubicBezTo>
                  <a:pt x="8" y="29"/>
                  <a:pt x="12" y="22"/>
                  <a:pt x="18" y="17"/>
                </a:cubicBezTo>
                <a:cubicBezTo>
                  <a:pt x="23" y="12"/>
                  <a:pt x="30" y="7"/>
                  <a:pt x="37" y="4"/>
                </a:cubicBezTo>
                <a:cubicBezTo>
                  <a:pt x="44" y="1"/>
                  <a:pt x="51" y="0"/>
                  <a:pt x="59" y="0"/>
                </a:cubicBezTo>
                <a:cubicBezTo>
                  <a:pt x="67" y="0"/>
                  <a:pt x="74" y="1"/>
                  <a:pt x="81" y="4"/>
                </a:cubicBezTo>
                <a:cubicBezTo>
                  <a:pt x="88" y="7"/>
                  <a:pt x="94" y="12"/>
                  <a:pt x="100" y="17"/>
                </a:cubicBezTo>
                <a:cubicBezTo>
                  <a:pt x="105" y="22"/>
                  <a:pt x="110" y="29"/>
                  <a:pt x="113" y="36"/>
                </a:cubicBezTo>
                <a:cubicBezTo>
                  <a:pt x="115" y="43"/>
                  <a:pt x="117" y="50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4" name="TextBox 883"/>
          <p:cNvSpPr txBox="1"/>
          <p:nvPr/>
        </p:nvSpPr>
        <p:spPr>
          <a:xfrm>
            <a:off x="5883120" y="4480560"/>
            <a:ext cx="496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членов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5" name="Полилиния: фигура 884"/>
          <p:cNvSpPr/>
          <p:nvPr/>
        </p:nvSpPr>
        <p:spPr>
          <a:xfrm>
            <a:off x="5740920" y="5072400"/>
            <a:ext cx="42120" cy="42120"/>
          </a:xfrm>
          <a:custGeom>
            <a:avLst/>
            <a:gdLst/>
            <a:ahLst/>
            <a:cxnLst/>
            <a:rect l="0" t="0" r="r" b="b"/>
            <a:pathLst>
              <a:path w="117" h="117">
                <a:moveTo>
                  <a:pt x="117" y="59"/>
                </a:moveTo>
                <a:cubicBezTo>
                  <a:pt x="117" y="67"/>
                  <a:pt x="115" y="74"/>
                  <a:pt x="113" y="81"/>
                </a:cubicBezTo>
                <a:cubicBezTo>
                  <a:pt x="110" y="88"/>
                  <a:pt x="105" y="94"/>
                  <a:pt x="100" y="100"/>
                </a:cubicBezTo>
                <a:cubicBezTo>
                  <a:pt x="94" y="105"/>
                  <a:pt x="88" y="110"/>
                  <a:pt x="81" y="112"/>
                </a:cubicBezTo>
                <a:cubicBezTo>
                  <a:pt x="74" y="115"/>
                  <a:pt x="67" y="117"/>
                  <a:pt x="59" y="117"/>
                </a:cubicBezTo>
                <a:cubicBezTo>
                  <a:pt x="51" y="117"/>
                  <a:pt x="44" y="115"/>
                  <a:pt x="37" y="112"/>
                </a:cubicBezTo>
                <a:cubicBezTo>
                  <a:pt x="30" y="110"/>
                  <a:pt x="23" y="105"/>
                  <a:pt x="18" y="100"/>
                </a:cubicBezTo>
                <a:cubicBezTo>
                  <a:pt x="12" y="94"/>
                  <a:pt x="8" y="88"/>
                  <a:pt x="5" y="81"/>
                </a:cubicBezTo>
                <a:cubicBezTo>
                  <a:pt x="1" y="74"/>
                  <a:pt x="0" y="67"/>
                  <a:pt x="0" y="59"/>
                </a:cubicBezTo>
                <a:cubicBezTo>
                  <a:pt x="0" y="51"/>
                  <a:pt x="1" y="44"/>
                  <a:pt x="5" y="37"/>
                </a:cubicBezTo>
                <a:cubicBezTo>
                  <a:pt x="8" y="30"/>
                  <a:pt x="12" y="23"/>
                  <a:pt x="18" y="18"/>
                </a:cubicBezTo>
                <a:cubicBezTo>
                  <a:pt x="23" y="12"/>
                  <a:pt x="30" y="8"/>
                  <a:pt x="37" y="5"/>
                </a:cubicBezTo>
                <a:cubicBezTo>
                  <a:pt x="44" y="1"/>
                  <a:pt x="51" y="0"/>
                  <a:pt x="59" y="0"/>
                </a:cubicBezTo>
                <a:cubicBezTo>
                  <a:pt x="67" y="0"/>
                  <a:pt x="74" y="1"/>
                  <a:pt x="81" y="5"/>
                </a:cubicBezTo>
                <a:cubicBezTo>
                  <a:pt x="88" y="8"/>
                  <a:pt x="94" y="12"/>
                  <a:pt x="100" y="18"/>
                </a:cubicBezTo>
                <a:cubicBezTo>
                  <a:pt x="105" y="23"/>
                  <a:pt x="110" y="30"/>
                  <a:pt x="113" y="37"/>
                </a:cubicBezTo>
                <a:cubicBezTo>
                  <a:pt x="115" y="44"/>
                  <a:pt x="117" y="51"/>
                  <a:pt x="117" y="5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6" name="TextBox 885"/>
          <p:cNvSpPr txBox="1"/>
          <p:nvPr/>
        </p:nvSpPr>
        <p:spPr>
          <a:xfrm>
            <a:off x="5883120" y="4748040"/>
            <a:ext cx="3808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единого операционного справочника (SOP)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7" name="TextBox 886"/>
          <p:cNvSpPr txBox="1"/>
          <p:nvPr/>
        </p:nvSpPr>
        <p:spPr>
          <a:xfrm>
            <a:off x="5883120" y="5015160"/>
            <a:ext cx="3871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системы наставничества и обмена опытом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8" name="TextBox 887"/>
          <p:cNvSpPr txBox="1"/>
          <p:nvPr/>
        </p:nvSpPr>
        <p:spPr>
          <a:xfrm>
            <a:off x="5646600" y="5316120"/>
            <a:ext cx="387720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Результат: сохранение институциональной памяти и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9" name="Полилиния: фигура 888"/>
          <p:cNvSpPr/>
          <p:nvPr/>
        </p:nvSpPr>
        <p:spPr>
          <a:xfrm>
            <a:off x="401040" y="6033240"/>
            <a:ext cx="9894600" cy="969840"/>
          </a:xfrm>
          <a:custGeom>
            <a:avLst/>
            <a:gdLst/>
            <a:ahLst/>
            <a:cxnLst/>
            <a:rect l="0" t="0" r="r" b="b"/>
            <a:pathLst>
              <a:path w="27485" h="2694">
                <a:moveTo>
                  <a:pt x="0" y="25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4"/>
                  <a:pt x="24" y="93"/>
                  <a:pt x="31" y="83"/>
                </a:cubicBezTo>
                <a:cubicBezTo>
                  <a:pt x="38" y="73"/>
                  <a:pt x="45" y="63"/>
                  <a:pt x="54" y="55"/>
                </a:cubicBezTo>
                <a:cubicBezTo>
                  <a:pt x="63" y="46"/>
                  <a:pt x="72" y="38"/>
                  <a:pt x="82" y="32"/>
                </a:cubicBezTo>
                <a:cubicBezTo>
                  <a:pt x="92" y="25"/>
                  <a:pt x="103" y="19"/>
                  <a:pt x="114" y="14"/>
                </a:cubicBezTo>
                <a:cubicBezTo>
                  <a:pt x="126" y="10"/>
                  <a:pt x="137" y="6"/>
                  <a:pt x="149" y="4"/>
                </a:cubicBezTo>
                <a:cubicBezTo>
                  <a:pt x="161" y="2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2"/>
                  <a:pt x="27336" y="4"/>
                </a:cubicBezTo>
                <a:cubicBezTo>
                  <a:pt x="27347" y="6"/>
                  <a:pt x="27359" y="10"/>
                  <a:pt x="27370" y="14"/>
                </a:cubicBezTo>
                <a:cubicBezTo>
                  <a:pt x="27382" y="19"/>
                  <a:pt x="27392" y="25"/>
                  <a:pt x="27402" y="32"/>
                </a:cubicBezTo>
                <a:cubicBezTo>
                  <a:pt x="27413" y="38"/>
                  <a:pt x="27422" y="46"/>
                  <a:pt x="27431" y="55"/>
                </a:cubicBezTo>
                <a:cubicBezTo>
                  <a:pt x="27439" y="63"/>
                  <a:pt x="27447" y="73"/>
                  <a:pt x="27454" y="83"/>
                </a:cubicBezTo>
                <a:cubicBezTo>
                  <a:pt x="27460" y="93"/>
                  <a:pt x="27466" y="104"/>
                  <a:pt x="27471" y="115"/>
                </a:cubicBezTo>
                <a:cubicBezTo>
                  <a:pt x="27476" y="126"/>
                  <a:pt x="27479" y="138"/>
                  <a:pt x="27481" y="150"/>
                </a:cubicBezTo>
                <a:cubicBezTo>
                  <a:pt x="27484" y="162"/>
                  <a:pt x="27485" y="174"/>
                  <a:pt x="27485" y="186"/>
                </a:cubicBezTo>
                <a:lnTo>
                  <a:pt x="27485" y="2508"/>
                </a:lnTo>
                <a:cubicBezTo>
                  <a:pt x="27485" y="2521"/>
                  <a:pt x="27484" y="2533"/>
                  <a:pt x="27481" y="2545"/>
                </a:cubicBezTo>
                <a:cubicBezTo>
                  <a:pt x="27479" y="2557"/>
                  <a:pt x="27476" y="2568"/>
                  <a:pt x="27471" y="2579"/>
                </a:cubicBezTo>
                <a:cubicBezTo>
                  <a:pt x="27466" y="2591"/>
                  <a:pt x="27460" y="2601"/>
                  <a:pt x="27454" y="2612"/>
                </a:cubicBezTo>
                <a:cubicBezTo>
                  <a:pt x="27447" y="2622"/>
                  <a:pt x="27439" y="2631"/>
                  <a:pt x="27431" y="2640"/>
                </a:cubicBezTo>
                <a:cubicBezTo>
                  <a:pt x="27422" y="2648"/>
                  <a:pt x="27413" y="2656"/>
                  <a:pt x="27402" y="2663"/>
                </a:cubicBezTo>
                <a:cubicBezTo>
                  <a:pt x="27392" y="2670"/>
                  <a:pt x="27382" y="2675"/>
                  <a:pt x="27370" y="2680"/>
                </a:cubicBezTo>
                <a:cubicBezTo>
                  <a:pt x="27359" y="2685"/>
                  <a:pt x="27347" y="2688"/>
                  <a:pt x="27336" y="2690"/>
                </a:cubicBezTo>
                <a:cubicBezTo>
                  <a:pt x="27324" y="2693"/>
                  <a:pt x="27311" y="2694"/>
                  <a:pt x="27299" y="2694"/>
                </a:cubicBezTo>
                <a:lnTo>
                  <a:pt x="185" y="2694"/>
                </a:lnTo>
                <a:cubicBezTo>
                  <a:pt x="173" y="2694"/>
                  <a:pt x="161" y="2693"/>
                  <a:pt x="149" y="2690"/>
                </a:cubicBezTo>
                <a:cubicBezTo>
                  <a:pt x="137" y="2688"/>
                  <a:pt x="126" y="2685"/>
                  <a:pt x="114" y="2680"/>
                </a:cubicBezTo>
                <a:cubicBezTo>
                  <a:pt x="103" y="2675"/>
                  <a:pt x="92" y="2670"/>
                  <a:pt x="82" y="2663"/>
                </a:cubicBezTo>
                <a:cubicBezTo>
                  <a:pt x="72" y="2656"/>
                  <a:pt x="63" y="2648"/>
                  <a:pt x="54" y="2640"/>
                </a:cubicBezTo>
                <a:cubicBezTo>
                  <a:pt x="45" y="2631"/>
                  <a:pt x="38" y="2622"/>
                  <a:pt x="31" y="2612"/>
                </a:cubicBezTo>
                <a:cubicBezTo>
                  <a:pt x="24" y="2601"/>
                  <a:pt x="19" y="2591"/>
                  <a:pt x="14" y="2579"/>
                </a:cubicBezTo>
                <a:cubicBezTo>
                  <a:pt x="9" y="2568"/>
                  <a:pt x="6" y="2557"/>
                  <a:pt x="3" y="2545"/>
                </a:cubicBezTo>
                <a:cubicBezTo>
                  <a:pt x="1" y="2533"/>
                  <a:pt x="0" y="2521"/>
                  <a:pt x="0" y="2508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90" name="Рисунок 889"/>
          <p:cNvPicPr/>
          <p:nvPr/>
        </p:nvPicPr>
        <p:blipFill>
          <a:blip r:embed="rId12"/>
          <a:stretch/>
        </p:blipFill>
        <p:spPr>
          <a:xfrm>
            <a:off x="534960" y="643464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1" name="TextBox 890"/>
          <p:cNvSpPr txBox="1"/>
          <p:nvPr/>
        </p:nvSpPr>
        <p:spPr>
          <a:xfrm>
            <a:off x="5646600" y="5516640"/>
            <a:ext cx="2721600" cy="160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9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повышение компетенций участников</a:t>
            </a:r>
            <a:endParaRPr lang="en-US" sz="109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2" name="TextBox 891"/>
          <p:cNvSpPr txBox="1"/>
          <p:nvPr/>
        </p:nvSpPr>
        <p:spPr>
          <a:xfrm>
            <a:off x="760320" y="6194880"/>
            <a:ext cx="93736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Комплексная реализация предложенных рекомендаций создаст прочную основу для институционального развития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3" name="TextBox 892"/>
          <p:cNvSpPr txBox="1"/>
          <p:nvPr/>
        </p:nvSpPr>
        <p:spPr>
          <a:xfrm>
            <a:off x="760320" y="6428880"/>
            <a:ext cx="9310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 КСОЗ, повышения эффективности управления грантовыми ресурсами и обеспечения устойчивого ответа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4" name="TextBox 893"/>
          <p:cNvSpPr txBox="1"/>
          <p:nvPr/>
        </p:nvSpPr>
        <p:spPr>
          <a:xfrm>
            <a:off x="760320" y="6662880"/>
            <a:ext cx="2589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 эпидемии ВИЧ и туберкулеза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Полилиния: фигура 894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896" name="Рисунок 895"/>
          <p:cNvPicPr/>
          <p:nvPr/>
        </p:nvPicPr>
        <p:blipFill>
          <a:blip r:embed="rId2"/>
          <a:stretch/>
        </p:blipFill>
        <p:spPr>
          <a:xfrm>
            <a:off x="0" y="0"/>
            <a:ext cx="10696320" cy="720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7" name="Рисунок 896"/>
          <p:cNvPicPr/>
          <p:nvPr/>
        </p:nvPicPr>
        <p:blipFill>
          <a:blip r:embed="rId3"/>
          <a:stretch/>
        </p:blipFill>
        <p:spPr>
          <a:xfrm>
            <a:off x="0" y="0"/>
            <a:ext cx="10696320" cy="7203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8" name="Полилиния: фигура 897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9" name="Рисунок 898"/>
          <p:cNvPicPr/>
          <p:nvPr/>
        </p:nvPicPr>
        <p:blipFill>
          <a:blip r:embed="rId4"/>
          <a:stretch/>
        </p:blipFill>
        <p:spPr>
          <a:xfrm>
            <a:off x="401040" y="409320"/>
            <a:ext cx="26712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0" name="Полилиния: фигура 899"/>
          <p:cNvSpPr/>
          <p:nvPr/>
        </p:nvSpPr>
        <p:spPr>
          <a:xfrm>
            <a:off x="417600" y="6066720"/>
            <a:ext cx="9878040" cy="735840"/>
          </a:xfrm>
          <a:custGeom>
            <a:avLst/>
            <a:gdLst/>
            <a:ahLst/>
            <a:cxnLst/>
            <a:rect l="0" t="0" r="r" b="b"/>
            <a:pathLst>
              <a:path w="27439" h="2044">
                <a:moveTo>
                  <a:pt x="0" y="185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1"/>
                  <a:pt x="27290" y="4"/>
                </a:cubicBezTo>
                <a:cubicBezTo>
                  <a:pt x="27301" y="6"/>
                  <a:pt x="27313" y="10"/>
                  <a:pt x="27324" y="14"/>
                </a:cubicBezTo>
                <a:cubicBezTo>
                  <a:pt x="27336" y="19"/>
                  <a:pt x="27346" y="25"/>
                  <a:pt x="27356" y="31"/>
                </a:cubicBezTo>
                <a:cubicBezTo>
                  <a:pt x="27367" y="38"/>
                  <a:pt x="27376" y="46"/>
                  <a:pt x="27385" y="55"/>
                </a:cubicBezTo>
                <a:cubicBezTo>
                  <a:pt x="27393" y="63"/>
                  <a:pt x="27401" y="73"/>
                  <a:pt x="27408" y="83"/>
                </a:cubicBezTo>
                <a:cubicBezTo>
                  <a:pt x="27414" y="93"/>
                  <a:pt x="27420" y="104"/>
                  <a:pt x="27425" y="115"/>
                </a:cubicBezTo>
                <a:cubicBezTo>
                  <a:pt x="27430" y="126"/>
                  <a:pt x="27433" y="138"/>
                  <a:pt x="27435" y="150"/>
                </a:cubicBezTo>
                <a:cubicBezTo>
                  <a:pt x="27438" y="162"/>
                  <a:pt x="27439" y="174"/>
                  <a:pt x="27439" y="186"/>
                </a:cubicBezTo>
                <a:lnTo>
                  <a:pt x="27439" y="1858"/>
                </a:lnTo>
                <a:cubicBezTo>
                  <a:pt x="27439" y="1870"/>
                  <a:pt x="27438" y="1882"/>
                  <a:pt x="27435" y="1894"/>
                </a:cubicBezTo>
                <a:cubicBezTo>
                  <a:pt x="27433" y="1906"/>
                  <a:pt x="27430" y="1918"/>
                  <a:pt x="27425" y="1929"/>
                </a:cubicBezTo>
                <a:cubicBezTo>
                  <a:pt x="27420" y="1941"/>
                  <a:pt x="27414" y="1951"/>
                  <a:pt x="27408" y="1961"/>
                </a:cubicBezTo>
                <a:cubicBezTo>
                  <a:pt x="27401" y="1972"/>
                  <a:pt x="27393" y="1981"/>
                  <a:pt x="27385" y="1990"/>
                </a:cubicBezTo>
                <a:cubicBezTo>
                  <a:pt x="27376" y="1998"/>
                  <a:pt x="27367" y="2006"/>
                  <a:pt x="27356" y="2013"/>
                </a:cubicBezTo>
                <a:cubicBezTo>
                  <a:pt x="27346" y="2019"/>
                  <a:pt x="27336" y="2025"/>
                  <a:pt x="27324" y="2030"/>
                </a:cubicBezTo>
                <a:cubicBezTo>
                  <a:pt x="27313" y="2034"/>
                  <a:pt x="27301" y="2038"/>
                  <a:pt x="27290" y="2040"/>
                </a:cubicBezTo>
                <a:cubicBezTo>
                  <a:pt x="27278" y="2043"/>
                  <a:pt x="27265" y="2044"/>
                  <a:pt x="27253" y="2044"/>
                </a:cubicBezTo>
                <a:lnTo>
                  <a:pt x="139" y="2044"/>
                </a:lnTo>
                <a:cubicBezTo>
                  <a:pt x="130" y="2044"/>
                  <a:pt x="121" y="2043"/>
                  <a:pt x="112" y="2040"/>
                </a:cubicBezTo>
                <a:cubicBezTo>
                  <a:pt x="103" y="2038"/>
                  <a:pt x="95" y="2034"/>
                  <a:pt x="86" y="2030"/>
                </a:cubicBezTo>
                <a:cubicBezTo>
                  <a:pt x="78" y="2025"/>
                  <a:pt x="70" y="2019"/>
                  <a:pt x="62" y="2013"/>
                </a:cubicBezTo>
                <a:cubicBezTo>
                  <a:pt x="54" y="2006"/>
                  <a:pt x="47" y="1998"/>
                  <a:pt x="41" y="1990"/>
                </a:cubicBezTo>
                <a:cubicBezTo>
                  <a:pt x="34" y="1981"/>
                  <a:pt x="29" y="1972"/>
                  <a:pt x="24" y="1961"/>
                </a:cubicBezTo>
                <a:cubicBezTo>
                  <a:pt x="19" y="1951"/>
                  <a:pt x="14" y="1941"/>
                  <a:pt x="11" y="1929"/>
                </a:cubicBezTo>
                <a:cubicBezTo>
                  <a:pt x="7" y="1918"/>
                  <a:pt x="5" y="1906"/>
                  <a:pt x="3" y="1894"/>
                </a:cubicBezTo>
                <a:cubicBezTo>
                  <a:pt x="1" y="1882"/>
                  <a:pt x="0" y="1870"/>
                  <a:pt x="0" y="1858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01" name="Полилиния: фигура 900"/>
          <p:cNvSpPr/>
          <p:nvPr/>
        </p:nvSpPr>
        <p:spPr>
          <a:xfrm>
            <a:off x="401040" y="6066720"/>
            <a:ext cx="66960" cy="735840"/>
          </a:xfrm>
          <a:custGeom>
            <a:avLst/>
            <a:gdLst/>
            <a:ahLst/>
            <a:cxnLst/>
            <a:rect l="0" t="0" r="r" b="b"/>
            <a:pathLst>
              <a:path w="186" h="2044">
                <a:moveTo>
                  <a:pt x="0" y="0"/>
                </a:moveTo>
                <a:lnTo>
                  <a:pt x="186" y="0"/>
                </a:lnTo>
                <a:lnTo>
                  <a:pt x="186" y="2044"/>
                </a:lnTo>
                <a:lnTo>
                  <a:pt x="0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2" name="Рисунок 901"/>
          <p:cNvPicPr/>
          <p:nvPr/>
        </p:nvPicPr>
        <p:blipFill>
          <a:blip r:embed="rId5"/>
          <a:stretch/>
        </p:blipFill>
        <p:spPr>
          <a:xfrm>
            <a:off x="568080" y="635112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3" name="TextBox 902"/>
          <p:cNvSpPr txBox="1"/>
          <p:nvPr/>
        </p:nvSpPr>
        <p:spPr>
          <a:xfrm>
            <a:off x="802080" y="389520"/>
            <a:ext cx="311364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Следующие шаги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4" name="TextBox 903"/>
          <p:cNvSpPr txBox="1"/>
          <p:nvPr/>
        </p:nvSpPr>
        <p:spPr>
          <a:xfrm>
            <a:off x="793800" y="6228360"/>
            <a:ext cx="87346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Успешная реализация рекомендаций требует системного подхода, регулярной коммуникации между всеми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5" name="Полилиния: фигура 904"/>
          <p:cNvSpPr/>
          <p:nvPr/>
        </p:nvSpPr>
        <p:spPr>
          <a:xfrm>
            <a:off x="735120" y="1119600"/>
            <a:ext cx="9560520" cy="1069920"/>
          </a:xfrm>
          <a:custGeom>
            <a:avLst/>
            <a:gdLst/>
            <a:ahLst/>
            <a:cxnLst/>
            <a:rect l="0" t="0" r="r" b="b"/>
            <a:pathLst>
              <a:path w="26557" h="2972">
                <a:moveTo>
                  <a:pt x="0" y="2787"/>
                </a:moveTo>
                <a:lnTo>
                  <a:pt x="0" y="186"/>
                </a:lnTo>
                <a:cubicBezTo>
                  <a:pt x="0" y="174"/>
                  <a:pt x="1" y="161"/>
                  <a:pt x="4" y="150"/>
                </a:cubicBezTo>
                <a:cubicBezTo>
                  <a:pt x="6" y="138"/>
                  <a:pt x="10" y="126"/>
                  <a:pt x="14" y="115"/>
                </a:cubicBezTo>
                <a:cubicBezTo>
                  <a:pt x="19" y="103"/>
                  <a:pt x="25" y="93"/>
                  <a:pt x="32" y="83"/>
                </a:cubicBezTo>
                <a:cubicBezTo>
                  <a:pt x="38" y="72"/>
                  <a:pt x="46" y="63"/>
                  <a:pt x="55" y="54"/>
                </a:cubicBezTo>
                <a:cubicBezTo>
                  <a:pt x="63" y="46"/>
                  <a:pt x="73" y="38"/>
                  <a:pt x="83" y="31"/>
                </a:cubicBezTo>
                <a:cubicBezTo>
                  <a:pt x="93" y="25"/>
                  <a:pt x="104" y="19"/>
                  <a:pt x="115" y="14"/>
                </a:cubicBezTo>
                <a:cubicBezTo>
                  <a:pt x="126" y="10"/>
                  <a:pt x="138" y="6"/>
                  <a:pt x="150" y="4"/>
                </a:cubicBezTo>
                <a:cubicBezTo>
                  <a:pt x="162" y="1"/>
                  <a:pt x="174" y="0"/>
                  <a:pt x="186" y="0"/>
                </a:cubicBezTo>
                <a:lnTo>
                  <a:pt x="26371" y="0"/>
                </a:lnTo>
                <a:cubicBezTo>
                  <a:pt x="26383" y="0"/>
                  <a:pt x="26396" y="1"/>
                  <a:pt x="26408" y="4"/>
                </a:cubicBezTo>
                <a:cubicBezTo>
                  <a:pt x="26419" y="6"/>
                  <a:pt x="26431" y="10"/>
                  <a:pt x="26442" y="14"/>
                </a:cubicBezTo>
                <a:cubicBezTo>
                  <a:pt x="26454" y="19"/>
                  <a:pt x="26464" y="25"/>
                  <a:pt x="26474" y="31"/>
                </a:cubicBezTo>
                <a:cubicBezTo>
                  <a:pt x="26485" y="38"/>
                  <a:pt x="26494" y="46"/>
                  <a:pt x="26503" y="54"/>
                </a:cubicBezTo>
                <a:cubicBezTo>
                  <a:pt x="26511" y="63"/>
                  <a:pt x="26519" y="72"/>
                  <a:pt x="26526" y="83"/>
                </a:cubicBezTo>
                <a:cubicBezTo>
                  <a:pt x="26532" y="93"/>
                  <a:pt x="26538" y="103"/>
                  <a:pt x="26543" y="115"/>
                </a:cubicBezTo>
                <a:cubicBezTo>
                  <a:pt x="26548" y="126"/>
                  <a:pt x="26551" y="138"/>
                  <a:pt x="26553" y="150"/>
                </a:cubicBezTo>
                <a:cubicBezTo>
                  <a:pt x="26556" y="161"/>
                  <a:pt x="26557" y="174"/>
                  <a:pt x="26557" y="186"/>
                </a:cubicBezTo>
                <a:lnTo>
                  <a:pt x="26557" y="2787"/>
                </a:lnTo>
                <a:cubicBezTo>
                  <a:pt x="26557" y="2799"/>
                  <a:pt x="26556" y="2811"/>
                  <a:pt x="26553" y="2823"/>
                </a:cubicBezTo>
                <a:cubicBezTo>
                  <a:pt x="26551" y="2835"/>
                  <a:pt x="26548" y="2846"/>
                  <a:pt x="26543" y="2858"/>
                </a:cubicBezTo>
                <a:cubicBezTo>
                  <a:pt x="26538" y="2869"/>
                  <a:pt x="26532" y="2880"/>
                  <a:pt x="26526" y="2890"/>
                </a:cubicBezTo>
                <a:cubicBezTo>
                  <a:pt x="26519" y="2900"/>
                  <a:pt x="26511" y="2909"/>
                  <a:pt x="26503" y="2918"/>
                </a:cubicBezTo>
                <a:cubicBezTo>
                  <a:pt x="26494" y="2927"/>
                  <a:pt x="26485" y="2934"/>
                  <a:pt x="26474" y="2941"/>
                </a:cubicBezTo>
                <a:cubicBezTo>
                  <a:pt x="26464" y="2948"/>
                  <a:pt x="26454" y="2954"/>
                  <a:pt x="26442" y="2958"/>
                </a:cubicBezTo>
                <a:cubicBezTo>
                  <a:pt x="26431" y="2963"/>
                  <a:pt x="26419" y="2966"/>
                  <a:pt x="26408" y="2969"/>
                </a:cubicBezTo>
                <a:cubicBezTo>
                  <a:pt x="26396" y="2971"/>
                  <a:pt x="26383" y="2972"/>
                  <a:pt x="26371" y="2972"/>
                </a:cubicBezTo>
                <a:lnTo>
                  <a:pt x="186" y="2972"/>
                </a:lnTo>
                <a:cubicBezTo>
                  <a:pt x="174" y="2972"/>
                  <a:pt x="162" y="2971"/>
                  <a:pt x="150" y="2969"/>
                </a:cubicBezTo>
                <a:cubicBezTo>
                  <a:pt x="138" y="2966"/>
                  <a:pt x="126" y="2963"/>
                  <a:pt x="115" y="2958"/>
                </a:cubicBezTo>
                <a:cubicBezTo>
                  <a:pt x="104" y="2954"/>
                  <a:pt x="93" y="2948"/>
                  <a:pt x="83" y="2941"/>
                </a:cubicBezTo>
                <a:cubicBezTo>
                  <a:pt x="73" y="2934"/>
                  <a:pt x="63" y="2927"/>
                  <a:pt x="55" y="2918"/>
                </a:cubicBezTo>
                <a:cubicBezTo>
                  <a:pt x="46" y="2909"/>
                  <a:pt x="38" y="2900"/>
                  <a:pt x="32" y="2890"/>
                </a:cubicBezTo>
                <a:cubicBezTo>
                  <a:pt x="25" y="2880"/>
                  <a:pt x="19" y="2869"/>
                  <a:pt x="14" y="2858"/>
                </a:cubicBezTo>
                <a:cubicBezTo>
                  <a:pt x="10" y="2846"/>
                  <a:pt x="6" y="2835"/>
                  <a:pt x="4" y="2823"/>
                </a:cubicBezTo>
                <a:cubicBezTo>
                  <a:pt x="1" y="2811"/>
                  <a:pt x="0" y="2799"/>
                  <a:pt x="0" y="2787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06" name="Рисунок 905"/>
          <p:cNvPicPr/>
          <p:nvPr/>
        </p:nvPicPr>
        <p:blipFill>
          <a:blip r:embed="rId6"/>
          <a:stretch/>
        </p:blipFill>
        <p:spPr>
          <a:xfrm>
            <a:off x="869040" y="128700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7" name="TextBox 906"/>
          <p:cNvSpPr txBox="1"/>
          <p:nvPr/>
        </p:nvSpPr>
        <p:spPr>
          <a:xfrm>
            <a:off x="793800" y="6462360"/>
            <a:ext cx="7917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заинтересованными сторонами и строгого соблюдения принципов прозрачности и подотчетности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08" name="Рисунок 907"/>
          <p:cNvPicPr/>
          <p:nvPr/>
        </p:nvPicPr>
        <p:blipFill>
          <a:blip r:embed="rId7"/>
          <a:stretch/>
        </p:blipFill>
        <p:spPr>
          <a:xfrm>
            <a:off x="1136520" y="161280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9" name="TextBox 908"/>
          <p:cNvSpPr txBox="1"/>
          <p:nvPr/>
        </p:nvSpPr>
        <p:spPr>
          <a:xfrm>
            <a:off x="1170000" y="1267920"/>
            <a:ext cx="46825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Утверждение обновленных документов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10" name="Рисунок 909"/>
          <p:cNvPicPr/>
          <p:nvPr/>
        </p:nvPicPr>
        <p:blipFill>
          <a:blip r:embed="rId8"/>
          <a:stretch/>
        </p:blipFill>
        <p:spPr>
          <a:xfrm>
            <a:off x="1136520" y="18802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1" name="TextBox 910"/>
          <p:cNvSpPr txBox="1"/>
          <p:nvPr/>
        </p:nvSpPr>
        <p:spPr>
          <a:xfrm>
            <a:off x="1370520" y="1605600"/>
            <a:ext cx="3537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Ответственные: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Рабочая группа, Комитет КСОЗ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2" name="Полилиния: фигура 911"/>
          <p:cNvSpPr/>
          <p:nvPr/>
        </p:nvSpPr>
        <p:spPr>
          <a:xfrm>
            <a:off x="526320" y="1119600"/>
            <a:ext cx="16920" cy="1203840"/>
          </a:xfrm>
          <a:custGeom>
            <a:avLst/>
            <a:gdLst/>
            <a:ahLst/>
            <a:cxnLst/>
            <a:rect l="0" t="0" r="r" b="b"/>
            <a:pathLst>
              <a:path w="47" h="3344">
                <a:moveTo>
                  <a:pt x="0" y="0"/>
                </a:moveTo>
                <a:lnTo>
                  <a:pt x="47" y="0"/>
                </a:lnTo>
                <a:lnTo>
                  <a:pt x="47" y="3344"/>
                </a:lnTo>
                <a:lnTo>
                  <a:pt x="0" y="3344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3" name="Полилиния: фигура 912"/>
          <p:cNvSpPr/>
          <p:nvPr/>
        </p:nvSpPr>
        <p:spPr>
          <a:xfrm>
            <a:off x="484560" y="1328400"/>
            <a:ext cx="100440" cy="100800"/>
          </a:xfrm>
          <a:custGeom>
            <a:avLst/>
            <a:gdLst/>
            <a:ahLst/>
            <a:cxnLst/>
            <a:rect l="0" t="0" r="r" b="b"/>
            <a:pathLst>
              <a:path w="279" h="280">
                <a:moveTo>
                  <a:pt x="279" y="141"/>
                </a:moveTo>
                <a:cubicBezTo>
                  <a:pt x="279" y="159"/>
                  <a:pt x="276" y="177"/>
                  <a:pt x="269" y="194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80"/>
                  <a:pt x="139" y="280"/>
                </a:cubicBezTo>
                <a:cubicBezTo>
                  <a:pt x="121" y="280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4"/>
                </a:cubicBezTo>
                <a:cubicBezTo>
                  <a:pt x="3" y="177"/>
                  <a:pt x="0" y="159"/>
                  <a:pt x="0" y="141"/>
                </a:cubicBezTo>
                <a:cubicBezTo>
                  <a:pt x="0" y="122"/>
                  <a:pt x="3" y="104"/>
                  <a:pt x="10" y="87"/>
                </a:cubicBezTo>
                <a:cubicBezTo>
                  <a:pt x="18" y="70"/>
                  <a:pt x="28" y="54"/>
                  <a:pt x="41" y="41"/>
                </a:cubicBezTo>
                <a:cubicBezTo>
                  <a:pt x="54" y="28"/>
                  <a:pt x="69" y="18"/>
                  <a:pt x="86" y="11"/>
                </a:cubicBezTo>
                <a:cubicBezTo>
                  <a:pt x="103" y="4"/>
                  <a:pt x="121" y="0"/>
                  <a:pt x="139" y="0"/>
                </a:cubicBezTo>
                <a:cubicBezTo>
                  <a:pt x="158" y="0"/>
                  <a:pt x="175" y="4"/>
                  <a:pt x="193" y="11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70"/>
                  <a:pt x="269" y="87"/>
                </a:cubicBezTo>
                <a:cubicBezTo>
                  <a:pt x="276" y="104"/>
                  <a:pt x="279" y="122"/>
                  <a:pt x="279" y="141"/>
                </a:cubicBezTo>
                <a:close/>
              </a:path>
            </a:pathLst>
          </a:custGeom>
          <a:solidFill>
            <a:srgbClr val="3182CE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14" name="Полилиния: фигура 913"/>
          <p:cNvSpPr/>
          <p:nvPr/>
        </p:nvSpPr>
        <p:spPr>
          <a:xfrm>
            <a:off x="484560" y="1328400"/>
            <a:ext cx="100440" cy="100800"/>
          </a:xfrm>
          <a:custGeom>
            <a:avLst/>
            <a:gdLst/>
            <a:ahLst/>
            <a:cxnLst/>
            <a:rect l="0" t="0" r="r" b="b"/>
            <a:pathLst>
              <a:path w="279" h="280" fill="none">
                <a:moveTo>
                  <a:pt x="279" y="141"/>
                </a:moveTo>
                <a:cubicBezTo>
                  <a:pt x="279" y="159"/>
                  <a:pt x="276" y="177"/>
                  <a:pt x="269" y="194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80"/>
                  <a:pt x="139" y="280"/>
                </a:cubicBezTo>
                <a:cubicBezTo>
                  <a:pt x="121" y="280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4"/>
                </a:cubicBezTo>
                <a:cubicBezTo>
                  <a:pt x="3" y="177"/>
                  <a:pt x="0" y="159"/>
                  <a:pt x="0" y="141"/>
                </a:cubicBezTo>
                <a:cubicBezTo>
                  <a:pt x="0" y="122"/>
                  <a:pt x="3" y="104"/>
                  <a:pt x="10" y="87"/>
                </a:cubicBezTo>
                <a:cubicBezTo>
                  <a:pt x="18" y="70"/>
                  <a:pt x="28" y="54"/>
                  <a:pt x="41" y="41"/>
                </a:cubicBezTo>
                <a:cubicBezTo>
                  <a:pt x="54" y="28"/>
                  <a:pt x="69" y="18"/>
                  <a:pt x="86" y="11"/>
                </a:cubicBezTo>
                <a:cubicBezTo>
                  <a:pt x="103" y="4"/>
                  <a:pt x="121" y="0"/>
                  <a:pt x="139" y="0"/>
                </a:cubicBezTo>
                <a:cubicBezTo>
                  <a:pt x="158" y="0"/>
                  <a:pt x="175" y="4"/>
                  <a:pt x="193" y="11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70"/>
                  <a:pt x="269" y="87"/>
                </a:cubicBezTo>
                <a:cubicBezTo>
                  <a:pt x="276" y="104"/>
                  <a:pt x="279" y="122"/>
                  <a:pt x="279" y="141"/>
                </a:cubicBezTo>
              </a:path>
            </a:pathLst>
          </a:custGeom>
          <a:ln w="16560">
            <a:solidFill>
              <a:srgbClr val="90CDF4"/>
            </a:solidFill>
            <a:miter/>
          </a:ln>
        </p:spPr>
        <p:txBody>
          <a:bodyPr lIns="8280" tIns="8280" rIns="8280" bIns="828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5" name="Полилиния: фигура 914"/>
          <p:cNvSpPr/>
          <p:nvPr/>
        </p:nvSpPr>
        <p:spPr>
          <a:xfrm>
            <a:off x="735120" y="2523600"/>
            <a:ext cx="9560520" cy="1537920"/>
          </a:xfrm>
          <a:custGeom>
            <a:avLst/>
            <a:gdLst/>
            <a:ahLst/>
            <a:cxnLst/>
            <a:rect l="0" t="0" r="r" b="b"/>
            <a:pathLst>
              <a:path w="26557" h="4272">
                <a:moveTo>
                  <a:pt x="0" y="4086"/>
                </a:moveTo>
                <a:lnTo>
                  <a:pt x="0" y="186"/>
                </a:lnTo>
                <a:cubicBezTo>
                  <a:pt x="0" y="173"/>
                  <a:pt x="1" y="161"/>
                  <a:pt x="4" y="149"/>
                </a:cubicBezTo>
                <a:cubicBezTo>
                  <a:pt x="6" y="137"/>
                  <a:pt x="10" y="126"/>
                  <a:pt x="14" y="114"/>
                </a:cubicBezTo>
                <a:cubicBezTo>
                  <a:pt x="19" y="103"/>
                  <a:pt x="25" y="93"/>
                  <a:pt x="32" y="82"/>
                </a:cubicBezTo>
                <a:cubicBezTo>
                  <a:pt x="38" y="72"/>
                  <a:pt x="46" y="63"/>
                  <a:pt x="55" y="54"/>
                </a:cubicBezTo>
                <a:cubicBezTo>
                  <a:pt x="63" y="46"/>
                  <a:pt x="73" y="38"/>
                  <a:pt x="83" y="31"/>
                </a:cubicBezTo>
                <a:cubicBezTo>
                  <a:pt x="93" y="24"/>
                  <a:pt x="104" y="19"/>
                  <a:pt x="115" y="14"/>
                </a:cubicBezTo>
                <a:cubicBezTo>
                  <a:pt x="126" y="9"/>
                  <a:pt x="138" y="6"/>
                  <a:pt x="150" y="3"/>
                </a:cubicBezTo>
                <a:cubicBezTo>
                  <a:pt x="162" y="1"/>
                  <a:pt x="174" y="0"/>
                  <a:pt x="186" y="0"/>
                </a:cubicBezTo>
                <a:lnTo>
                  <a:pt x="26371" y="0"/>
                </a:lnTo>
                <a:cubicBezTo>
                  <a:pt x="26383" y="0"/>
                  <a:pt x="26396" y="1"/>
                  <a:pt x="26408" y="3"/>
                </a:cubicBezTo>
                <a:cubicBezTo>
                  <a:pt x="26419" y="6"/>
                  <a:pt x="26431" y="9"/>
                  <a:pt x="26442" y="14"/>
                </a:cubicBezTo>
                <a:cubicBezTo>
                  <a:pt x="26454" y="19"/>
                  <a:pt x="26464" y="24"/>
                  <a:pt x="26474" y="31"/>
                </a:cubicBezTo>
                <a:cubicBezTo>
                  <a:pt x="26485" y="38"/>
                  <a:pt x="26494" y="46"/>
                  <a:pt x="26503" y="54"/>
                </a:cubicBezTo>
                <a:cubicBezTo>
                  <a:pt x="26511" y="63"/>
                  <a:pt x="26519" y="72"/>
                  <a:pt x="26526" y="82"/>
                </a:cubicBezTo>
                <a:cubicBezTo>
                  <a:pt x="26532" y="93"/>
                  <a:pt x="26538" y="103"/>
                  <a:pt x="26543" y="114"/>
                </a:cubicBezTo>
                <a:cubicBezTo>
                  <a:pt x="26548" y="126"/>
                  <a:pt x="26551" y="137"/>
                  <a:pt x="26553" y="149"/>
                </a:cubicBezTo>
                <a:cubicBezTo>
                  <a:pt x="26556" y="161"/>
                  <a:pt x="26557" y="173"/>
                  <a:pt x="26557" y="186"/>
                </a:cubicBezTo>
                <a:lnTo>
                  <a:pt x="26557" y="4086"/>
                </a:lnTo>
                <a:cubicBezTo>
                  <a:pt x="26557" y="4099"/>
                  <a:pt x="26556" y="4111"/>
                  <a:pt x="26553" y="4123"/>
                </a:cubicBezTo>
                <a:cubicBezTo>
                  <a:pt x="26551" y="4135"/>
                  <a:pt x="26548" y="4146"/>
                  <a:pt x="26543" y="4157"/>
                </a:cubicBezTo>
                <a:cubicBezTo>
                  <a:pt x="26538" y="4169"/>
                  <a:pt x="26532" y="4179"/>
                  <a:pt x="26526" y="4190"/>
                </a:cubicBezTo>
                <a:cubicBezTo>
                  <a:pt x="26519" y="4200"/>
                  <a:pt x="26511" y="4209"/>
                  <a:pt x="26503" y="4218"/>
                </a:cubicBezTo>
                <a:cubicBezTo>
                  <a:pt x="26494" y="4226"/>
                  <a:pt x="26485" y="4234"/>
                  <a:pt x="26474" y="4241"/>
                </a:cubicBezTo>
                <a:cubicBezTo>
                  <a:pt x="26464" y="4248"/>
                  <a:pt x="26454" y="4253"/>
                  <a:pt x="26442" y="4258"/>
                </a:cubicBezTo>
                <a:cubicBezTo>
                  <a:pt x="26431" y="4263"/>
                  <a:pt x="26419" y="4266"/>
                  <a:pt x="26408" y="4268"/>
                </a:cubicBezTo>
                <a:cubicBezTo>
                  <a:pt x="26396" y="4271"/>
                  <a:pt x="26383" y="4272"/>
                  <a:pt x="26371" y="4272"/>
                </a:cubicBezTo>
                <a:lnTo>
                  <a:pt x="186" y="4272"/>
                </a:lnTo>
                <a:cubicBezTo>
                  <a:pt x="174" y="4272"/>
                  <a:pt x="162" y="4271"/>
                  <a:pt x="150" y="4268"/>
                </a:cubicBezTo>
                <a:cubicBezTo>
                  <a:pt x="138" y="4266"/>
                  <a:pt x="126" y="4263"/>
                  <a:pt x="115" y="4258"/>
                </a:cubicBezTo>
                <a:cubicBezTo>
                  <a:pt x="104" y="4253"/>
                  <a:pt x="93" y="4248"/>
                  <a:pt x="83" y="4241"/>
                </a:cubicBezTo>
                <a:cubicBezTo>
                  <a:pt x="73" y="4234"/>
                  <a:pt x="63" y="4226"/>
                  <a:pt x="55" y="4218"/>
                </a:cubicBezTo>
                <a:cubicBezTo>
                  <a:pt x="46" y="4209"/>
                  <a:pt x="38" y="4200"/>
                  <a:pt x="32" y="4190"/>
                </a:cubicBezTo>
                <a:cubicBezTo>
                  <a:pt x="25" y="4179"/>
                  <a:pt x="19" y="4169"/>
                  <a:pt x="14" y="4157"/>
                </a:cubicBezTo>
                <a:cubicBezTo>
                  <a:pt x="10" y="4146"/>
                  <a:pt x="6" y="4135"/>
                  <a:pt x="4" y="4123"/>
                </a:cubicBezTo>
                <a:cubicBezTo>
                  <a:pt x="1" y="4111"/>
                  <a:pt x="0" y="4099"/>
                  <a:pt x="0" y="4086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16" name="Рисунок 915"/>
          <p:cNvPicPr/>
          <p:nvPr/>
        </p:nvPicPr>
        <p:blipFill>
          <a:blip r:embed="rId9"/>
          <a:stretch/>
        </p:blipFill>
        <p:spPr>
          <a:xfrm>
            <a:off x="869040" y="269100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7" name="TextBox 916"/>
          <p:cNvSpPr txBox="1"/>
          <p:nvPr/>
        </p:nvSpPr>
        <p:spPr>
          <a:xfrm>
            <a:off x="1337040" y="1873080"/>
            <a:ext cx="8529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Действия: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Представление и финальное согласование документов, формальное утверждение на заседании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18" name="Рисунок 917"/>
          <p:cNvPicPr/>
          <p:nvPr/>
        </p:nvPicPr>
        <p:blipFill>
          <a:blip r:embed="rId10"/>
          <a:stretch/>
        </p:blipFill>
        <p:spPr>
          <a:xfrm>
            <a:off x="1136520" y="301680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9" name="TextBox 918"/>
          <p:cNvSpPr txBox="1"/>
          <p:nvPr/>
        </p:nvSpPr>
        <p:spPr>
          <a:xfrm>
            <a:off x="1220040" y="2671920"/>
            <a:ext cx="3289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новых процедур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0" name="Рисунок 919"/>
          <p:cNvPicPr/>
          <p:nvPr/>
        </p:nvPicPr>
        <p:blipFill>
          <a:blip r:embed="rId8"/>
          <a:stretch/>
        </p:blipFill>
        <p:spPr>
          <a:xfrm>
            <a:off x="1136520" y="32842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1" name="TextBox 920"/>
          <p:cNvSpPr txBox="1"/>
          <p:nvPr/>
        </p:nvSpPr>
        <p:spPr>
          <a:xfrm>
            <a:off x="1370520" y="3009600"/>
            <a:ext cx="4211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Ответственные: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Секретариат Комитета, Сектор по этике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2" name="TextBox 921"/>
          <p:cNvSpPr txBox="1"/>
          <p:nvPr/>
        </p:nvSpPr>
        <p:spPr>
          <a:xfrm>
            <a:off x="1337040" y="3277080"/>
            <a:ext cx="8526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Действия: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Обучение членов Комитета, формирование Сектора по этике, внедрение механизмов контроля конфликта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23" name="Рисунок 922"/>
          <p:cNvPicPr/>
          <p:nvPr/>
        </p:nvPicPr>
        <p:blipFill>
          <a:blip r:embed="rId11"/>
          <a:stretch/>
        </p:blipFill>
        <p:spPr>
          <a:xfrm>
            <a:off x="1136520" y="3752280"/>
            <a:ext cx="1000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24" name="TextBox 923"/>
          <p:cNvSpPr txBox="1"/>
          <p:nvPr/>
        </p:nvSpPr>
        <p:spPr>
          <a:xfrm>
            <a:off x="1136520" y="3477600"/>
            <a:ext cx="738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5" name="Полилиния: фигура 924"/>
          <p:cNvSpPr/>
          <p:nvPr/>
        </p:nvSpPr>
        <p:spPr>
          <a:xfrm>
            <a:off x="526320" y="2523600"/>
            <a:ext cx="16920" cy="1671480"/>
          </a:xfrm>
          <a:custGeom>
            <a:avLst/>
            <a:gdLst/>
            <a:ahLst/>
            <a:cxnLst/>
            <a:rect l="0" t="0" r="r" b="b"/>
            <a:pathLst>
              <a:path w="47" h="4643">
                <a:moveTo>
                  <a:pt x="0" y="0"/>
                </a:moveTo>
                <a:lnTo>
                  <a:pt x="47" y="0"/>
                </a:lnTo>
                <a:lnTo>
                  <a:pt x="47" y="4643"/>
                </a:lnTo>
                <a:lnTo>
                  <a:pt x="0" y="4643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6" name="Полилиния: фигура 925"/>
          <p:cNvSpPr/>
          <p:nvPr/>
        </p:nvSpPr>
        <p:spPr>
          <a:xfrm>
            <a:off x="484560" y="2732400"/>
            <a:ext cx="100440" cy="100800"/>
          </a:xfrm>
          <a:custGeom>
            <a:avLst/>
            <a:gdLst/>
            <a:ahLst/>
            <a:cxnLst/>
            <a:rect l="0" t="0" r="r" b="b"/>
            <a:pathLst>
              <a:path w="279" h="280">
                <a:moveTo>
                  <a:pt x="279" y="140"/>
                </a:moveTo>
                <a:cubicBezTo>
                  <a:pt x="279" y="159"/>
                  <a:pt x="276" y="177"/>
                  <a:pt x="269" y="194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80"/>
                  <a:pt x="139" y="280"/>
                </a:cubicBezTo>
                <a:cubicBezTo>
                  <a:pt x="121" y="280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4"/>
                </a:cubicBezTo>
                <a:cubicBezTo>
                  <a:pt x="3" y="177"/>
                  <a:pt x="0" y="159"/>
                  <a:pt x="0" y="140"/>
                </a:cubicBezTo>
                <a:cubicBezTo>
                  <a:pt x="0" y="122"/>
                  <a:pt x="3" y="104"/>
                  <a:pt x="10" y="87"/>
                </a:cubicBezTo>
                <a:cubicBezTo>
                  <a:pt x="18" y="70"/>
                  <a:pt x="28" y="54"/>
                  <a:pt x="41" y="41"/>
                </a:cubicBezTo>
                <a:cubicBezTo>
                  <a:pt x="54" y="28"/>
                  <a:pt x="69" y="18"/>
                  <a:pt x="86" y="11"/>
                </a:cubicBezTo>
                <a:cubicBezTo>
                  <a:pt x="103" y="4"/>
                  <a:pt x="121" y="0"/>
                  <a:pt x="139" y="0"/>
                </a:cubicBezTo>
                <a:cubicBezTo>
                  <a:pt x="158" y="0"/>
                  <a:pt x="175" y="4"/>
                  <a:pt x="193" y="11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70"/>
                  <a:pt x="269" y="87"/>
                </a:cubicBezTo>
                <a:cubicBezTo>
                  <a:pt x="276" y="104"/>
                  <a:pt x="279" y="122"/>
                  <a:pt x="279" y="140"/>
                </a:cubicBezTo>
                <a:close/>
              </a:path>
            </a:pathLst>
          </a:custGeom>
          <a:solidFill>
            <a:srgbClr val="3182CE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7" name="Полилиния: фигура 926"/>
          <p:cNvSpPr/>
          <p:nvPr/>
        </p:nvSpPr>
        <p:spPr>
          <a:xfrm>
            <a:off x="484560" y="2732400"/>
            <a:ext cx="100440" cy="100800"/>
          </a:xfrm>
          <a:custGeom>
            <a:avLst/>
            <a:gdLst/>
            <a:ahLst/>
            <a:cxnLst/>
            <a:rect l="0" t="0" r="r" b="b"/>
            <a:pathLst>
              <a:path w="279" h="280" fill="none">
                <a:moveTo>
                  <a:pt x="279" y="140"/>
                </a:moveTo>
                <a:cubicBezTo>
                  <a:pt x="279" y="159"/>
                  <a:pt x="276" y="177"/>
                  <a:pt x="269" y="194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80"/>
                  <a:pt x="139" y="280"/>
                </a:cubicBezTo>
                <a:cubicBezTo>
                  <a:pt x="121" y="280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4"/>
                </a:cubicBezTo>
                <a:cubicBezTo>
                  <a:pt x="3" y="177"/>
                  <a:pt x="0" y="159"/>
                  <a:pt x="0" y="140"/>
                </a:cubicBezTo>
                <a:cubicBezTo>
                  <a:pt x="0" y="122"/>
                  <a:pt x="3" y="104"/>
                  <a:pt x="10" y="87"/>
                </a:cubicBezTo>
                <a:cubicBezTo>
                  <a:pt x="18" y="70"/>
                  <a:pt x="28" y="54"/>
                  <a:pt x="41" y="41"/>
                </a:cubicBezTo>
                <a:cubicBezTo>
                  <a:pt x="54" y="28"/>
                  <a:pt x="69" y="18"/>
                  <a:pt x="86" y="11"/>
                </a:cubicBezTo>
                <a:cubicBezTo>
                  <a:pt x="103" y="4"/>
                  <a:pt x="121" y="0"/>
                  <a:pt x="139" y="0"/>
                </a:cubicBezTo>
                <a:cubicBezTo>
                  <a:pt x="158" y="0"/>
                  <a:pt x="175" y="4"/>
                  <a:pt x="193" y="11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70"/>
                  <a:pt x="269" y="87"/>
                </a:cubicBezTo>
                <a:cubicBezTo>
                  <a:pt x="276" y="104"/>
                  <a:pt x="279" y="122"/>
                  <a:pt x="279" y="140"/>
                </a:cubicBezTo>
              </a:path>
            </a:pathLst>
          </a:custGeom>
          <a:ln w="16560">
            <a:solidFill>
              <a:srgbClr val="90CDF4"/>
            </a:solidFill>
            <a:miter/>
          </a:ln>
        </p:spPr>
        <p:txBody>
          <a:bodyPr lIns="8280" tIns="8280" rIns="8280" bIns="828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8" name="Полилиния: фигура 927"/>
          <p:cNvSpPr/>
          <p:nvPr/>
        </p:nvSpPr>
        <p:spPr>
          <a:xfrm>
            <a:off x="735120" y="4395600"/>
            <a:ext cx="9560520" cy="1337400"/>
          </a:xfrm>
          <a:custGeom>
            <a:avLst/>
            <a:gdLst/>
            <a:ahLst/>
            <a:cxnLst/>
            <a:rect l="0" t="0" r="r" b="b"/>
            <a:pathLst>
              <a:path w="26557" h="3715">
                <a:moveTo>
                  <a:pt x="0" y="3529"/>
                </a:moveTo>
                <a:lnTo>
                  <a:pt x="0" y="185"/>
                </a:lnTo>
                <a:cubicBezTo>
                  <a:pt x="0" y="173"/>
                  <a:pt x="1" y="161"/>
                  <a:pt x="4" y="149"/>
                </a:cubicBezTo>
                <a:cubicBezTo>
                  <a:pt x="6" y="137"/>
                  <a:pt x="10" y="125"/>
                  <a:pt x="14" y="114"/>
                </a:cubicBezTo>
                <a:cubicBezTo>
                  <a:pt x="19" y="103"/>
                  <a:pt x="25" y="92"/>
                  <a:pt x="32" y="82"/>
                </a:cubicBezTo>
                <a:cubicBezTo>
                  <a:pt x="38" y="72"/>
                  <a:pt x="46" y="63"/>
                  <a:pt x="55" y="54"/>
                </a:cubicBezTo>
                <a:cubicBezTo>
                  <a:pt x="63" y="45"/>
                  <a:pt x="73" y="38"/>
                  <a:pt x="83" y="31"/>
                </a:cubicBezTo>
                <a:cubicBezTo>
                  <a:pt x="93" y="24"/>
                  <a:pt x="104" y="18"/>
                  <a:pt x="115" y="14"/>
                </a:cubicBezTo>
                <a:cubicBezTo>
                  <a:pt x="126" y="9"/>
                  <a:pt x="138" y="6"/>
                  <a:pt x="150" y="3"/>
                </a:cubicBezTo>
                <a:cubicBezTo>
                  <a:pt x="162" y="1"/>
                  <a:pt x="174" y="0"/>
                  <a:pt x="186" y="0"/>
                </a:cubicBezTo>
                <a:lnTo>
                  <a:pt x="26371" y="0"/>
                </a:lnTo>
                <a:cubicBezTo>
                  <a:pt x="26383" y="0"/>
                  <a:pt x="26396" y="1"/>
                  <a:pt x="26408" y="3"/>
                </a:cubicBezTo>
                <a:cubicBezTo>
                  <a:pt x="26419" y="6"/>
                  <a:pt x="26431" y="9"/>
                  <a:pt x="26442" y="14"/>
                </a:cubicBezTo>
                <a:cubicBezTo>
                  <a:pt x="26454" y="18"/>
                  <a:pt x="26464" y="24"/>
                  <a:pt x="26474" y="31"/>
                </a:cubicBezTo>
                <a:cubicBezTo>
                  <a:pt x="26485" y="38"/>
                  <a:pt x="26494" y="45"/>
                  <a:pt x="26503" y="54"/>
                </a:cubicBezTo>
                <a:cubicBezTo>
                  <a:pt x="26511" y="63"/>
                  <a:pt x="26519" y="72"/>
                  <a:pt x="26526" y="82"/>
                </a:cubicBezTo>
                <a:cubicBezTo>
                  <a:pt x="26532" y="92"/>
                  <a:pt x="26538" y="103"/>
                  <a:pt x="26543" y="114"/>
                </a:cubicBezTo>
                <a:cubicBezTo>
                  <a:pt x="26548" y="125"/>
                  <a:pt x="26551" y="137"/>
                  <a:pt x="26553" y="149"/>
                </a:cubicBezTo>
                <a:cubicBezTo>
                  <a:pt x="26556" y="161"/>
                  <a:pt x="26557" y="173"/>
                  <a:pt x="26557" y="185"/>
                </a:cubicBezTo>
                <a:lnTo>
                  <a:pt x="26557" y="3529"/>
                </a:lnTo>
                <a:cubicBezTo>
                  <a:pt x="26557" y="3541"/>
                  <a:pt x="26556" y="3553"/>
                  <a:pt x="26553" y="3565"/>
                </a:cubicBezTo>
                <a:cubicBezTo>
                  <a:pt x="26551" y="3577"/>
                  <a:pt x="26548" y="3589"/>
                  <a:pt x="26543" y="3600"/>
                </a:cubicBezTo>
                <a:cubicBezTo>
                  <a:pt x="26538" y="3611"/>
                  <a:pt x="26532" y="3622"/>
                  <a:pt x="26526" y="3632"/>
                </a:cubicBezTo>
                <a:cubicBezTo>
                  <a:pt x="26519" y="3642"/>
                  <a:pt x="26511" y="3652"/>
                  <a:pt x="26503" y="3660"/>
                </a:cubicBezTo>
                <a:cubicBezTo>
                  <a:pt x="26494" y="3669"/>
                  <a:pt x="26485" y="3677"/>
                  <a:pt x="26474" y="3683"/>
                </a:cubicBezTo>
                <a:cubicBezTo>
                  <a:pt x="26464" y="3690"/>
                  <a:pt x="26454" y="3696"/>
                  <a:pt x="26442" y="3701"/>
                </a:cubicBezTo>
                <a:cubicBezTo>
                  <a:pt x="26431" y="3705"/>
                  <a:pt x="26419" y="3709"/>
                  <a:pt x="26408" y="3711"/>
                </a:cubicBezTo>
                <a:cubicBezTo>
                  <a:pt x="26396" y="3713"/>
                  <a:pt x="26383" y="3715"/>
                  <a:pt x="26371" y="3715"/>
                </a:cubicBezTo>
                <a:lnTo>
                  <a:pt x="186" y="3715"/>
                </a:lnTo>
                <a:cubicBezTo>
                  <a:pt x="174" y="3715"/>
                  <a:pt x="162" y="3713"/>
                  <a:pt x="150" y="3711"/>
                </a:cubicBezTo>
                <a:cubicBezTo>
                  <a:pt x="138" y="3709"/>
                  <a:pt x="126" y="3705"/>
                  <a:pt x="115" y="3701"/>
                </a:cubicBezTo>
                <a:cubicBezTo>
                  <a:pt x="104" y="3696"/>
                  <a:pt x="93" y="3690"/>
                  <a:pt x="83" y="3683"/>
                </a:cubicBezTo>
                <a:cubicBezTo>
                  <a:pt x="73" y="3677"/>
                  <a:pt x="63" y="3669"/>
                  <a:pt x="55" y="3660"/>
                </a:cubicBezTo>
                <a:cubicBezTo>
                  <a:pt x="46" y="3652"/>
                  <a:pt x="38" y="3642"/>
                  <a:pt x="32" y="3632"/>
                </a:cubicBezTo>
                <a:cubicBezTo>
                  <a:pt x="25" y="3622"/>
                  <a:pt x="19" y="3611"/>
                  <a:pt x="14" y="3600"/>
                </a:cubicBezTo>
                <a:cubicBezTo>
                  <a:pt x="10" y="3589"/>
                  <a:pt x="6" y="3577"/>
                  <a:pt x="4" y="3565"/>
                </a:cubicBezTo>
                <a:cubicBezTo>
                  <a:pt x="1" y="3553"/>
                  <a:pt x="0" y="3541"/>
                  <a:pt x="0" y="3529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29" name="Рисунок 928"/>
          <p:cNvPicPr/>
          <p:nvPr/>
        </p:nvPicPr>
        <p:blipFill>
          <a:blip r:embed="rId12"/>
          <a:stretch/>
        </p:blipFill>
        <p:spPr>
          <a:xfrm>
            <a:off x="869040" y="456264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0" name="TextBox 929"/>
          <p:cNvSpPr txBox="1"/>
          <p:nvPr/>
        </p:nvSpPr>
        <p:spPr>
          <a:xfrm>
            <a:off x="1303560" y="3745080"/>
            <a:ext cx="6909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Результат: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Обновленные формы документов, регламенты заседаний, механизмы мониторинга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1" name="Рисунок 930"/>
          <p:cNvPicPr/>
          <p:nvPr/>
        </p:nvPicPr>
        <p:blipFill>
          <a:blip r:embed="rId13"/>
          <a:stretch/>
        </p:blipFill>
        <p:spPr>
          <a:xfrm>
            <a:off x="1136520" y="48888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2" name="TextBox 931"/>
          <p:cNvSpPr txBox="1"/>
          <p:nvPr/>
        </p:nvSpPr>
        <p:spPr>
          <a:xfrm>
            <a:off x="1170000" y="4543920"/>
            <a:ext cx="441936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Мониторинг и оценка эффективности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3" name="Рисунок 932"/>
          <p:cNvPicPr/>
          <p:nvPr/>
        </p:nvPicPr>
        <p:blipFill>
          <a:blip r:embed="rId8"/>
          <a:stretch/>
        </p:blipFill>
        <p:spPr>
          <a:xfrm>
            <a:off x="1136520" y="51559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4" name="TextBox 933"/>
          <p:cNvSpPr txBox="1"/>
          <p:nvPr/>
        </p:nvSpPr>
        <p:spPr>
          <a:xfrm>
            <a:off x="1337040" y="4881600"/>
            <a:ext cx="3771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Ответственные: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 КСОЗ, внешние эксперты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35" name="Рисунок 934"/>
          <p:cNvPicPr/>
          <p:nvPr/>
        </p:nvPicPr>
        <p:blipFill>
          <a:blip r:embed="rId14"/>
          <a:stretch/>
        </p:blipFill>
        <p:spPr>
          <a:xfrm>
            <a:off x="1136520" y="54234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36" name="TextBox 935"/>
          <p:cNvSpPr txBox="1"/>
          <p:nvPr/>
        </p:nvSpPr>
        <p:spPr>
          <a:xfrm>
            <a:off x="1337040" y="5149080"/>
            <a:ext cx="8287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Действия: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Оценка соответствия требованиям Глобального фонда, анализ эффективности внедренных изменений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7" name="Полилиния: фигура 936"/>
          <p:cNvSpPr/>
          <p:nvPr/>
        </p:nvSpPr>
        <p:spPr>
          <a:xfrm>
            <a:off x="526320" y="4395600"/>
            <a:ext cx="16920" cy="668880"/>
          </a:xfrm>
          <a:custGeom>
            <a:avLst/>
            <a:gdLst/>
            <a:ahLst/>
            <a:cxnLst/>
            <a:rect l="0" t="0" r="r" b="b"/>
            <a:pathLst>
              <a:path w="47" h="1858">
                <a:moveTo>
                  <a:pt x="0" y="0"/>
                </a:moveTo>
                <a:lnTo>
                  <a:pt x="47" y="0"/>
                </a:lnTo>
                <a:lnTo>
                  <a:pt x="47" y="1858"/>
                </a:lnTo>
                <a:lnTo>
                  <a:pt x="0" y="1858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8" name="Полилиния: фигура 937"/>
          <p:cNvSpPr/>
          <p:nvPr/>
        </p:nvSpPr>
        <p:spPr>
          <a:xfrm>
            <a:off x="484560" y="4604400"/>
            <a:ext cx="100440" cy="100440"/>
          </a:xfrm>
          <a:custGeom>
            <a:avLst/>
            <a:gdLst/>
            <a:ahLst/>
            <a:cxnLst/>
            <a:rect l="0" t="0" r="r" b="b"/>
            <a:pathLst>
              <a:path w="279" h="279">
                <a:moveTo>
                  <a:pt x="279" y="140"/>
                </a:moveTo>
                <a:cubicBezTo>
                  <a:pt x="279" y="159"/>
                  <a:pt x="276" y="176"/>
                  <a:pt x="269" y="193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79"/>
                  <a:pt x="139" y="279"/>
                </a:cubicBezTo>
                <a:cubicBezTo>
                  <a:pt x="121" y="279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3"/>
                </a:cubicBezTo>
                <a:cubicBezTo>
                  <a:pt x="3" y="176"/>
                  <a:pt x="0" y="159"/>
                  <a:pt x="0" y="140"/>
                </a:cubicBezTo>
                <a:cubicBezTo>
                  <a:pt x="0" y="121"/>
                  <a:pt x="3" y="103"/>
                  <a:pt x="10" y="86"/>
                </a:cubicBezTo>
                <a:cubicBezTo>
                  <a:pt x="18" y="69"/>
                  <a:pt x="28" y="54"/>
                  <a:pt x="41" y="41"/>
                </a:cubicBezTo>
                <a:cubicBezTo>
                  <a:pt x="54" y="28"/>
                  <a:pt x="69" y="18"/>
                  <a:pt x="86" y="10"/>
                </a:cubicBezTo>
                <a:cubicBezTo>
                  <a:pt x="103" y="3"/>
                  <a:pt x="121" y="0"/>
                  <a:pt x="139" y="0"/>
                </a:cubicBezTo>
                <a:cubicBezTo>
                  <a:pt x="158" y="0"/>
                  <a:pt x="175" y="3"/>
                  <a:pt x="193" y="10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69"/>
                  <a:pt x="269" y="86"/>
                </a:cubicBezTo>
                <a:cubicBezTo>
                  <a:pt x="276" y="103"/>
                  <a:pt x="279" y="121"/>
                  <a:pt x="279" y="140"/>
                </a:cubicBezTo>
                <a:close/>
              </a:path>
            </a:pathLst>
          </a:custGeom>
          <a:solidFill>
            <a:srgbClr val="3182CE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39" name="Полилиния: фигура 938"/>
          <p:cNvSpPr/>
          <p:nvPr/>
        </p:nvSpPr>
        <p:spPr>
          <a:xfrm>
            <a:off x="484560" y="4604400"/>
            <a:ext cx="100440" cy="100440"/>
          </a:xfrm>
          <a:custGeom>
            <a:avLst/>
            <a:gdLst/>
            <a:ahLst/>
            <a:cxnLst/>
            <a:rect l="0" t="0" r="r" b="b"/>
            <a:pathLst>
              <a:path w="279" h="279" fill="none">
                <a:moveTo>
                  <a:pt x="279" y="140"/>
                </a:moveTo>
                <a:cubicBezTo>
                  <a:pt x="279" y="159"/>
                  <a:pt x="276" y="176"/>
                  <a:pt x="269" y="193"/>
                </a:cubicBezTo>
                <a:cubicBezTo>
                  <a:pt x="262" y="211"/>
                  <a:pt x="252" y="226"/>
                  <a:pt x="239" y="239"/>
                </a:cubicBezTo>
                <a:cubicBezTo>
                  <a:pt x="226" y="252"/>
                  <a:pt x="210" y="262"/>
                  <a:pt x="193" y="269"/>
                </a:cubicBezTo>
                <a:cubicBezTo>
                  <a:pt x="175" y="276"/>
                  <a:pt x="158" y="279"/>
                  <a:pt x="139" y="279"/>
                </a:cubicBezTo>
                <a:cubicBezTo>
                  <a:pt x="121" y="279"/>
                  <a:pt x="103" y="276"/>
                  <a:pt x="86" y="269"/>
                </a:cubicBezTo>
                <a:cubicBezTo>
                  <a:pt x="69" y="262"/>
                  <a:pt x="54" y="252"/>
                  <a:pt x="41" y="239"/>
                </a:cubicBezTo>
                <a:cubicBezTo>
                  <a:pt x="28" y="226"/>
                  <a:pt x="18" y="211"/>
                  <a:pt x="10" y="193"/>
                </a:cubicBezTo>
                <a:cubicBezTo>
                  <a:pt x="3" y="176"/>
                  <a:pt x="0" y="159"/>
                  <a:pt x="0" y="140"/>
                </a:cubicBezTo>
                <a:cubicBezTo>
                  <a:pt x="0" y="121"/>
                  <a:pt x="3" y="103"/>
                  <a:pt x="10" y="86"/>
                </a:cubicBezTo>
                <a:cubicBezTo>
                  <a:pt x="18" y="69"/>
                  <a:pt x="28" y="54"/>
                  <a:pt x="41" y="41"/>
                </a:cubicBezTo>
                <a:cubicBezTo>
                  <a:pt x="54" y="28"/>
                  <a:pt x="69" y="18"/>
                  <a:pt x="86" y="10"/>
                </a:cubicBezTo>
                <a:cubicBezTo>
                  <a:pt x="103" y="3"/>
                  <a:pt x="121" y="0"/>
                  <a:pt x="139" y="0"/>
                </a:cubicBezTo>
                <a:cubicBezTo>
                  <a:pt x="158" y="0"/>
                  <a:pt x="175" y="3"/>
                  <a:pt x="193" y="10"/>
                </a:cubicBezTo>
                <a:cubicBezTo>
                  <a:pt x="210" y="18"/>
                  <a:pt x="226" y="28"/>
                  <a:pt x="239" y="41"/>
                </a:cubicBezTo>
                <a:cubicBezTo>
                  <a:pt x="252" y="54"/>
                  <a:pt x="262" y="69"/>
                  <a:pt x="269" y="86"/>
                </a:cubicBezTo>
                <a:cubicBezTo>
                  <a:pt x="276" y="103"/>
                  <a:pt x="279" y="121"/>
                  <a:pt x="279" y="140"/>
                </a:cubicBezTo>
              </a:path>
            </a:pathLst>
          </a:custGeom>
          <a:ln w="16560">
            <a:solidFill>
              <a:srgbClr val="90CDF4"/>
            </a:solidFill>
            <a:miter/>
          </a:ln>
        </p:spPr>
        <p:txBody>
          <a:bodyPr lIns="8280" tIns="8280" rIns="8280" bIns="828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0" name="TextBox 939"/>
          <p:cNvSpPr txBox="1"/>
          <p:nvPr/>
        </p:nvSpPr>
        <p:spPr>
          <a:xfrm>
            <a:off x="1337040" y="5416560"/>
            <a:ext cx="5591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 </a:t>
            </a:r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Периодичность: </a:t>
            </a:r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Ежеквартальный мониторинг, годовая оценка результатов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 19"/>
          <p:cNvSpPr/>
          <p:nvPr/>
        </p:nvSpPr>
        <p:spPr>
          <a:xfrm>
            <a:off x="0" y="0"/>
            <a:ext cx="10704600" cy="6017040"/>
          </a:xfrm>
          <a:custGeom>
            <a:avLst/>
            <a:gdLst/>
            <a:ahLst/>
            <a:cxnLst/>
            <a:rect l="0" t="0" r="r" b="b"/>
            <a:pathLst>
              <a:path w="29735" h="16714">
                <a:moveTo>
                  <a:pt x="0" y="0"/>
                </a:moveTo>
                <a:lnTo>
                  <a:pt x="29735" y="0"/>
                </a:lnTo>
                <a:lnTo>
                  <a:pt x="29735" y="16714"/>
                </a:lnTo>
                <a:lnTo>
                  <a:pt x="0" y="16714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" name="Полилиния: фигура 22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" name="Рисунок 23"/>
          <p:cNvPicPr/>
          <p:nvPr/>
        </p:nvPicPr>
        <p:blipFill>
          <a:blip r:embed="rId4"/>
          <a:stretch/>
        </p:blipFill>
        <p:spPr>
          <a:xfrm>
            <a:off x="401040" y="409320"/>
            <a:ext cx="30060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TextBox 24"/>
          <p:cNvSpPr txBox="1"/>
          <p:nvPr/>
        </p:nvSpPr>
        <p:spPr>
          <a:xfrm>
            <a:off x="835560" y="389520"/>
            <a:ext cx="409572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Цели и задачи анализа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1040" y="1134360"/>
            <a:ext cx="18100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Основная цель: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8000" y="1508040"/>
            <a:ext cx="85629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Повышение эффективности деятельности Комитета по ВИЧ и ТБ при КСОЗ путем пересмотра 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000" y="1742040"/>
            <a:ext cx="43992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актуализации его внутренней нормативной базы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5"/>
          <a:stretch/>
        </p:blipFill>
        <p:spPr>
          <a:xfrm>
            <a:off x="401040" y="2590560"/>
            <a:ext cx="1000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401040" y="2170440"/>
            <a:ext cx="22086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Ключевые задачи: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560" y="2584800"/>
            <a:ext cx="4515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Инвентаризация действующих локальных нормативных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" name="Рисунок 31"/>
          <p:cNvPicPr/>
          <p:nvPr/>
        </p:nvPicPr>
        <p:blipFill>
          <a:blip r:embed="rId6"/>
          <a:stretch/>
        </p:blipFill>
        <p:spPr>
          <a:xfrm>
            <a:off x="5415120" y="2590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601560" y="2818800"/>
            <a:ext cx="12736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актов Комитета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49120" y="2584800"/>
            <a:ext cx="42570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Оценка актуальности и применимости действующих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5" name="Рисунок 34"/>
          <p:cNvPicPr/>
          <p:nvPr/>
        </p:nvPicPr>
        <p:blipFill>
          <a:blip r:embed="rId7"/>
          <a:stretch/>
        </p:blipFill>
        <p:spPr>
          <a:xfrm>
            <a:off x="401040" y="3192120"/>
            <a:ext cx="1666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5649120" y="2818800"/>
            <a:ext cx="4536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" name="Рисунок 36"/>
          <p:cNvPicPr/>
          <p:nvPr/>
        </p:nvPicPr>
        <p:blipFill>
          <a:blip r:embed="rId8"/>
          <a:stretch/>
        </p:blipFill>
        <p:spPr>
          <a:xfrm>
            <a:off x="5415120" y="3192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668520" y="3186360"/>
            <a:ext cx="4501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Проведение интервью с заинтересованными сторонами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49120" y="3186360"/>
            <a:ext cx="43192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Проведение функционального анализа деятельности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0" name="Рисунок 39"/>
          <p:cNvPicPr/>
          <p:nvPr/>
        </p:nvPicPr>
        <p:blipFill>
          <a:blip r:embed="rId9"/>
          <a:stretch/>
        </p:blipFill>
        <p:spPr>
          <a:xfrm>
            <a:off x="401040" y="3794040"/>
            <a:ext cx="10008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5649120" y="3420360"/>
            <a:ext cx="7729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560" y="3787920"/>
            <a:ext cx="40338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Формирование перечня документов, подлежащих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10"/>
          <a:stretch/>
        </p:blipFill>
        <p:spPr>
          <a:xfrm>
            <a:off x="5415120" y="3794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" name="TextBox 43"/>
          <p:cNvSpPr txBox="1"/>
          <p:nvPr/>
        </p:nvSpPr>
        <p:spPr>
          <a:xfrm>
            <a:off x="601560" y="4021920"/>
            <a:ext cx="942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пересмотру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Полилиния: фигура 44"/>
          <p:cNvSpPr/>
          <p:nvPr/>
        </p:nvSpPr>
        <p:spPr>
          <a:xfrm>
            <a:off x="417600" y="4428720"/>
            <a:ext cx="9878040" cy="735840"/>
          </a:xfrm>
          <a:custGeom>
            <a:avLst/>
            <a:gdLst/>
            <a:ahLst/>
            <a:cxnLst/>
            <a:rect l="0" t="0" r="r" b="b"/>
            <a:pathLst>
              <a:path w="27439" h="2044">
                <a:moveTo>
                  <a:pt x="0" y="185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2"/>
                  <a:pt x="27290" y="4"/>
                </a:cubicBezTo>
                <a:cubicBezTo>
                  <a:pt x="27301" y="6"/>
                  <a:pt x="27313" y="10"/>
                  <a:pt x="27324" y="15"/>
                </a:cubicBezTo>
                <a:cubicBezTo>
                  <a:pt x="27336" y="19"/>
                  <a:pt x="27346" y="25"/>
                  <a:pt x="27356" y="32"/>
                </a:cubicBezTo>
                <a:cubicBezTo>
                  <a:pt x="27367" y="38"/>
                  <a:pt x="27376" y="46"/>
                  <a:pt x="27385" y="55"/>
                </a:cubicBezTo>
                <a:cubicBezTo>
                  <a:pt x="27393" y="63"/>
                  <a:pt x="27401" y="73"/>
                  <a:pt x="27408" y="83"/>
                </a:cubicBezTo>
                <a:cubicBezTo>
                  <a:pt x="27414" y="93"/>
                  <a:pt x="27420" y="104"/>
                  <a:pt x="27425" y="115"/>
                </a:cubicBezTo>
                <a:cubicBezTo>
                  <a:pt x="27430" y="126"/>
                  <a:pt x="27433" y="138"/>
                  <a:pt x="27435" y="150"/>
                </a:cubicBezTo>
                <a:cubicBezTo>
                  <a:pt x="27438" y="162"/>
                  <a:pt x="27439" y="174"/>
                  <a:pt x="27439" y="186"/>
                </a:cubicBezTo>
                <a:lnTo>
                  <a:pt x="27439" y="1858"/>
                </a:lnTo>
                <a:cubicBezTo>
                  <a:pt x="27439" y="1871"/>
                  <a:pt x="27438" y="1883"/>
                  <a:pt x="27435" y="1895"/>
                </a:cubicBezTo>
                <a:cubicBezTo>
                  <a:pt x="27433" y="1907"/>
                  <a:pt x="27430" y="1918"/>
                  <a:pt x="27425" y="1930"/>
                </a:cubicBezTo>
                <a:cubicBezTo>
                  <a:pt x="27420" y="1941"/>
                  <a:pt x="27414" y="1951"/>
                  <a:pt x="27408" y="1962"/>
                </a:cubicBezTo>
                <a:cubicBezTo>
                  <a:pt x="27401" y="1972"/>
                  <a:pt x="27393" y="1981"/>
                  <a:pt x="27385" y="1990"/>
                </a:cubicBezTo>
                <a:cubicBezTo>
                  <a:pt x="27376" y="1998"/>
                  <a:pt x="27367" y="2006"/>
                  <a:pt x="27356" y="2013"/>
                </a:cubicBezTo>
                <a:cubicBezTo>
                  <a:pt x="27346" y="2020"/>
                  <a:pt x="27336" y="2025"/>
                  <a:pt x="27324" y="2030"/>
                </a:cubicBezTo>
                <a:cubicBezTo>
                  <a:pt x="27313" y="2035"/>
                  <a:pt x="27301" y="2038"/>
                  <a:pt x="27290" y="2041"/>
                </a:cubicBezTo>
                <a:cubicBezTo>
                  <a:pt x="27278" y="2043"/>
                  <a:pt x="27265" y="2044"/>
                  <a:pt x="27253" y="2044"/>
                </a:cubicBezTo>
                <a:lnTo>
                  <a:pt x="139" y="2044"/>
                </a:lnTo>
                <a:cubicBezTo>
                  <a:pt x="130" y="2044"/>
                  <a:pt x="121" y="2043"/>
                  <a:pt x="112" y="2041"/>
                </a:cubicBezTo>
                <a:cubicBezTo>
                  <a:pt x="103" y="2038"/>
                  <a:pt x="95" y="2035"/>
                  <a:pt x="86" y="2030"/>
                </a:cubicBezTo>
                <a:cubicBezTo>
                  <a:pt x="78" y="2025"/>
                  <a:pt x="70" y="2020"/>
                  <a:pt x="62" y="2013"/>
                </a:cubicBezTo>
                <a:cubicBezTo>
                  <a:pt x="54" y="2006"/>
                  <a:pt x="47" y="1998"/>
                  <a:pt x="41" y="1990"/>
                </a:cubicBezTo>
                <a:cubicBezTo>
                  <a:pt x="34" y="1981"/>
                  <a:pt x="29" y="1972"/>
                  <a:pt x="24" y="1962"/>
                </a:cubicBezTo>
                <a:cubicBezTo>
                  <a:pt x="19" y="1951"/>
                  <a:pt x="14" y="1941"/>
                  <a:pt x="11" y="1930"/>
                </a:cubicBezTo>
                <a:cubicBezTo>
                  <a:pt x="7" y="1918"/>
                  <a:pt x="5" y="1907"/>
                  <a:pt x="3" y="1895"/>
                </a:cubicBezTo>
                <a:cubicBezTo>
                  <a:pt x="1" y="1883"/>
                  <a:pt x="0" y="1871"/>
                  <a:pt x="0" y="1858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Полилиния: фигура 45"/>
          <p:cNvSpPr/>
          <p:nvPr/>
        </p:nvSpPr>
        <p:spPr>
          <a:xfrm>
            <a:off x="401040" y="4428720"/>
            <a:ext cx="66960" cy="735840"/>
          </a:xfrm>
          <a:custGeom>
            <a:avLst/>
            <a:gdLst/>
            <a:ahLst/>
            <a:cxnLst/>
            <a:rect l="0" t="0" r="r" b="b"/>
            <a:pathLst>
              <a:path w="186" h="2044">
                <a:moveTo>
                  <a:pt x="0" y="0"/>
                </a:moveTo>
                <a:lnTo>
                  <a:pt x="186" y="0"/>
                </a:lnTo>
                <a:lnTo>
                  <a:pt x="186" y="2044"/>
                </a:lnTo>
                <a:lnTo>
                  <a:pt x="0" y="2044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11"/>
          <a:stretch/>
        </p:blipFill>
        <p:spPr>
          <a:xfrm>
            <a:off x="568080" y="471312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5649120" y="3787920"/>
            <a:ext cx="45345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таблиц сравнений и пояснительных записок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3800" y="4590360"/>
            <a:ext cx="8941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Результатом анализа является повышение прозрачности, подотчетности и эффективности работы Комитета 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3800" y="4824360"/>
            <a:ext cx="70398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соответствии с требованиями Глобального фонда и национальным законодательством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Полилиния: фигура 940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42" name="Рисунок 941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43" name="Рисунок 942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4" name="Полилиния: фигура 943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45" name="Рисунок 944"/>
          <p:cNvPicPr/>
          <p:nvPr/>
        </p:nvPicPr>
        <p:blipFill>
          <a:blip r:embed="rId4"/>
          <a:stretch/>
        </p:blipFill>
        <p:spPr>
          <a:xfrm>
            <a:off x="401040" y="409320"/>
            <a:ext cx="34236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46" name="TextBox 945"/>
          <p:cNvSpPr txBox="1"/>
          <p:nvPr/>
        </p:nvSpPr>
        <p:spPr>
          <a:xfrm>
            <a:off x="877320" y="389520"/>
            <a:ext cx="216324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Заключение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7" name="TextBox 946"/>
          <p:cNvSpPr txBox="1"/>
          <p:nvPr/>
        </p:nvSpPr>
        <p:spPr>
          <a:xfrm>
            <a:off x="401040" y="1140120"/>
            <a:ext cx="95727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Проведенный функциональный анализ и подготовка новых нормативных документов представляют собой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8" name="Полилиния: фигура 947"/>
          <p:cNvSpPr/>
          <p:nvPr/>
        </p:nvSpPr>
        <p:spPr>
          <a:xfrm>
            <a:off x="401040" y="1988640"/>
            <a:ext cx="4813560" cy="1671840"/>
          </a:xfrm>
          <a:custGeom>
            <a:avLst/>
            <a:gdLst/>
            <a:ahLst/>
            <a:cxnLst/>
            <a:rect l="0" t="0" r="r" b="b"/>
            <a:pathLst>
              <a:path w="13371" h="4644">
                <a:moveTo>
                  <a:pt x="0" y="445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4"/>
                  <a:pt x="24" y="93"/>
                  <a:pt x="31" y="83"/>
                </a:cubicBezTo>
                <a:cubicBezTo>
                  <a:pt x="38" y="73"/>
                  <a:pt x="45" y="63"/>
                  <a:pt x="54" y="55"/>
                </a:cubicBezTo>
                <a:cubicBezTo>
                  <a:pt x="63" y="46"/>
                  <a:pt x="72" y="38"/>
                  <a:pt x="82" y="32"/>
                </a:cubicBezTo>
                <a:cubicBezTo>
                  <a:pt x="92" y="25"/>
                  <a:pt x="103" y="19"/>
                  <a:pt x="114" y="14"/>
                </a:cubicBezTo>
                <a:cubicBezTo>
                  <a:pt x="126" y="10"/>
                  <a:pt x="137" y="6"/>
                  <a:pt x="149" y="4"/>
                </a:cubicBezTo>
                <a:cubicBezTo>
                  <a:pt x="161" y="1"/>
                  <a:pt x="173" y="0"/>
                  <a:pt x="185" y="0"/>
                </a:cubicBezTo>
                <a:lnTo>
                  <a:pt x="13186" y="0"/>
                </a:lnTo>
                <a:cubicBezTo>
                  <a:pt x="13198" y="0"/>
                  <a:pt x="13210" y="1"/>
                  <a:pt x="13222" y="4"/>
                </a:cubicBezTo>
                <a:cubicBezTo>
                  <a:pt x="13234" y="6"/>
                  <a:pt x="13246" y="10"/>
                  <a:pt x="13257" y="14"/>
                </a:cubicBezTo>
                <a:cubicBezTo>
                  <a:pt x="13268" y="19"/>
                  <a:pt x="13279" y="25"/>
                  <a:pt x="13289" y="32"/>
                </a:cubicBezTo>
                <a:cubicBezTo>
                  <a:pt x="13299" y="38"/>
                  <a:pt x="13308" y="46"/>
                  <a:pt x="13317" y="55"/>
                </a:cubicBezTo>
                <a:cubicBezTo>
                  <a:pt x="13326" y="63"/>
                  <a:pt x="13333" y="73"/>
                  <a:pt x="13340" y="83"/>
                </a:cubicBezTo>
                <a:cubicBezTo>
                  <a:pt x="13347" y="93"/>
                  <a:pt x="13353" y="104"/>
                  <a:pt x="13357" y="115"/>
                </a:cubicBezTo>
                <a:cubicBezTo>
                  <a:pt x="13362" y="126"/>
                  <a:pt x="13365" y="138"/>
                  <a:pt x="13368" y="150"/>
                </a:cubicBezTo>
                <a:cubicBezTo>
                  <a:pt x="13370" y="162"/>
                  <a:pt x="13371" y="174"/>
                  <a:pt x="13371" y="186"/>
                </a:cubicBezTo>
                <a:lnTo>
                  <a:pt x="13371" y="4458"/>
                </a:lnTo>
                <a:cubicBezTo>
                  <a:pt x="13371" y="4470"/>
                  <a:pt x="13370" y="4482"/>
                  <a:pt x="13368" y="4494"/>
                </a:cubicBezTo>
                <a:cubicBezTo>
                  <a:pt x="13365" y="4506"/>
                  <a:pt x="13362" y="4518"/>
                  <a:pt x="13357" y="4529"/>
                </a:cubicBezTo>
                <a:cubicBezTo>
                  <a:pt x="13353" y="4540"/>
                  <a:pt x="13347" y="4551"/>
                  <a:pt x="13340" y="4561"/>
                </a:cubicBezTo>
                <a:cubicBezTo>
                  <a:pt x="13333" y="4571"/>
                  <a:pt x="13326" y="4581"/>
                  <a:pt x="13317" y="4589"/>
                </a:cubicBezTo>
                <a:cubicBezTo>
                  <a:pt x="13308" y="4598"/>
                  <a:pt x="13299" y="4606"/>
                  <a:pt x="13289" y="4613"/>
                </a:cubicBezTo>
                <a:cubicBezTo>
                  <a:pt x="13279" y="4619"/>
                  <a:pt x="13268" y="4625"/>
                  <a:pt x="13257" y="4630"/>
                </a:cubicBezTo>
                <a:cubicBezTo>
                  <a:pt x="13246" y="4634"/>
                  <a:pt x="13234" y="4638"/>
                  <a:pt x="13222" y="4640"/>
                </a:cubicBezTo>
                <a:cubicBezTo>
                  <a:pt x="13210" y="4643"/>
                  <a:pt x="13198" y="4644"/>
                  <a:pt x="13186" y="4644"/>
                </a:cubicBezTo>
                <a:lnTo>
                  <a:pt x="185" y="4644"/>
                </a:lnTo>
                <a:cubicBezTo>
                  <a:pt x="173" y="4644"/>
                  <a:pt x="161" y="4643"/>
                  <a:pt x="149" y="4640"/>
                </a:cubicBezTo>
                <a:cubicBezTo>
                  <a:pt x="137" y="4638"/>
                  <a:pt x="126" y="4634"/>
                  <a:pt x="114" y="4630"/>
                </a:cubicBezTo>
                <a:cubicBezTo>
                  <a:pt x="103" y="4625"/>
                  <a:pt x="92" y="4619"/>
                  <a:pt x="82" y="4613"/>
                </a:cubicBezTo>
                <a:cubicBezTo>
                  <a:pt x="72" y="4606"/>
                  <a:pt x="63" y="4598"/>
                  <a:pt x="54" y="4589"/>
                </a:cubicBezTo>
                <a:cubicBezTo>
                  <a:pt x="45" y="4581"/>
                  <a:pt x="38" y="4571"/>
                  <a:pt x="31" y="4561"/>
                </a:cubicBezTo>
                <a:cubicBezTo>
                  <a:pt x="24" y="4551"/>
                  <a:pt x="19" y="4540"/>
                  <a:pt x="14" y="4529"/>
                </a:cubicBezTo>
                <a:cubicBezTo>
                  <a:pt x="9" y="4518"/>
                  <a:pt x="6" y="4506"/>
                  <a:pt x="3" y="4494"/>
                </a:cubicBezTo>
                <a:cubicBezTo>
                  <a:pt x="1" y="4482"/>
                  <a:pt x="0" y="4470"/>
                  <a:pt x="0" y="4458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49" name="Рисунок 948"/>
          <p:cNvPicPr/>
          <p:nvPr/>
        </p:nvPicPr>
        <p:blipFill>
          <a:blip r:embed="rId5"/>
          <a:stretch/>
        </p:blipFill>
        <p:spPr>
          <a:xfrm>
            <a:off x="568080" y="218952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0" name="TextBox 949"/>
          <p:cNvSpPr txBox="1"/>
          <p:nvPr/>
        </p:nvSpPr>
        <p:spPr>
          <a:xfrm>
            <a:off x="401040" y="1374120"/>
            <a:ext cx="70567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важный этап в институциональном укреплении деятельности Комитета КСОЗ.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1" name="Рисунок 950"/>
          <p:cNvPicPr/>
          <p:nvPr/>
        </p:nvPicPr>
        <p:blipFill>
          <a:blip r:embed="rId6"/>
          <a:stretch/>
        </p:blipFill>
        <p:spPr>
          <a:xfrm>
            <a:off x="635040" y="252360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2" name="TextBox 951"/>
          <p:cNvSpPr txBox="1"/>
          <p:nvPr/>
        </p:nvSpPr>
        <p:spPr>
          <a:xfrm>
            <a:off x="835560" y="2176560"/>
            <a:ext cx="24408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Достигнутые результаты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3" name="Рисунок 952"/>
          <p:cNvPicPr/>
          <p:nvPr/>
        </p:nvPicPr>
        <p:blipFill>
          <a:blip r:embed="rId6"/>
          <a:stretch/>
        </p:blipFill>
        <p:spPr>
          <a:xfrm>
            <a:off x="635040" y="282456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4" name="TextBox 953"/>
          <p:cNvSpPr txBox="1"/>
          <p:nvPr/>
        </p:nvSpPr>
        <p:spPr>
          <a:xfrm>
            <a:off x="768960" y="2508120"/>
            <a:ext cx="4148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Устранены внутренние противоречия в нормативной базе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55" name="Рисунок 954"/>
          <p:cNvPicPr/>
          <p:nvPr/>
        </p:nvPicPr>
        <p:blipFill>
          <a:blip r:embed="rId6"/>
          <a:stretch/>
        </p:blipFill>
        <p:spPr>
          <a:xfrm>
            <a:off x="635040" y="312552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6" name="TextBox 955"/>
          <p:cNvSpPr txBox="1"/>
          <p:nvPr/>
        </p:nvSpPr>
        <p:spPr>
          <a:xfrm>
            <a:off x="768960" y="2809080"/>
            <a:ext cx="3306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Минимизированы риски конфликта 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7" name="Полилиния: фигура 956"/>
          <p:cNvSpPr/>
          <p:nvPr/>
        </p:nvSpPr>
        <p:spPr>
          <a:xfrm>
            <a:off x="5481720" y="1988640"/>
            <a:ext cx="4813920" cy="1671840"/>
          </a:xfrm>
          <a:custGeom>
            <a:avLst/>
            <a:gdLst/>
            <a:ahLst/>
            <a:cxnLst/>
            <a:rect l="0" t="0" r="r" b="b"/>
            <a:pathLst>
              <a:path w="13372" h="4644">
                <a:moveTo>
                  <a:pt x="0" y="4458"/>
                </a:moveTo>
                <a:lnTo>
                  <a:pt x="0" y="186"/>
                </a:lnTo>
                <a:cubicBezTo>
                  <a:pt x="0" y="174"/>
                  <a:pt x="1" y="162"/>
                  <a:pt x="4" y="150"/>
                </a:cubicBezTo>
                <a:cubicBezTo>
                  <a:pt x="6" y="138"/>
                  <a:pt x="10" y="126"/>
                  <a:pt x="14" y="115"/>
                </a:cubicBezTo>
                <a:cubicBezTo>
                  <a:pt x="19" y="104"/>
                  <a:pt x="25" y="93"/>
                  <a:pt x="32" y="83"/>
                </a:cubicBezTo>
                <a:cubicBezTo>
                  <a:pt x="38" y="73"/>
                  <a:pt x="46" y="63"/>
                  <a:pt x="55" y="55"/>
                </a:cubicBezTo>
                <a:cubicBezTo>
                  <a:pt x="63" y="46"/>
                  <a:pt x="73" y="38"/>
                  <a:pt x="83" y="32"/>
                </a:cubicBezTo>
                <a:cubicBezTo>
                  <a:pt x="93" y="25"/>
                  <a:pt x="104" y="19"/>
                  <a:pt x="115" y="14"/>
                </a:cubicBezTo>
                <a:cubicBezTo>
                  <a:pt x="126" y="10"/>
                  <a:pt x="138" y="6"/>
                  <a:pt x="150" y="4"/>
                </a:cubicBezTo>
                <a:cubicBezTo>
                  <a:pt x="162" y="1"/>
                  <a:pt x="174" y="0"/>
                  <a:pt x="186" y="0"/>
                </a:cubicBezTo>
                <a:lnTo>
                  <a:pt x="13186" y="0"/>
                </a:lnTo>
                <a:cubicBezTo>
                  <a:pt x="13198" y="0"/>
                  <a:pt x="13211" y="1"/>
                  <a:pt x="13223" y="4"/>
                </a:cubicBezTo>
                <a:cubicBezTo>
                  <a:pt x="13234" y="6"/>
                  <a:pt x="13246" y="10"/>
                  <a:pt x="13257" y="14"/>
                </a:cubicBezTo>
                <a:cubicBezTo>
                  <a:pt x="13269" y="19"/>
                  <a:pt x="13279" y="25"/>
                  <a:pt x="13289" y="32"/>
                </a:cubicBezTo>
                <a:cubicBezTo>
                  <a:pt x="13300" y="38"/>
                  <a:pt x="13309" y="46"/>
                  <a:pt x="13318" y="55"/>
                </a:cubicBezTo>
                <a:cubicBezTo>
                  <a:pt x="13326" y="63"/>
                  <a:pt x="13334" y="73"/>
                  <a:pt x="13341" y="83"/>
                </a:cubicBezTo>
                <a:cubicBezTo>
                  <a:pt x="13347" y="93"/>
                  <a:pt x="13353" y="104"/>
                  <a:pt x="13358" y="115"/>
                </a:cubicBezTo>
                <a:cubicBezTo>
                  <a:pt x="13363" y="126"/>
                  <a:pt x="13366" y="138"/>
                  <a:pt x="13368" y="150"/>
                </a:cubicBezTo>
                <a:cubicBezTo>
                  <a:pt x="13371" y="162"/>
                  <a:pt x="13372" y="174"/>
                  <a:pt x="13372" y="186"/>
                </a:cubicBezTo>
                <a:lnTo>
                  <a:pt x="13372" y="4458"/>
                </a:lnTo>
                <a:cubicBezTo>
                  <a:pt x="13372" y="4470"/>
                  <a:pt x="13371" y="4482"/>
                  <a:pt x="13368" y="4494"/>
                </a:cubicBezTo>
                <a:cubicBezTo>
                  <a:pt x="13366" y="4506"/>
                  <a:pt x="13363" y="4518"/>
                  <a:pt x="13358" y="4529"/>
                </a:cubicBezTo>
                <a:cubicBezTo>
                  <a:pt x="13353" y="4540"/>
                  <a:pt x="13347" y="4551"/>
                  <a:pt x="13341" y="4561"/>
                </a:cubicBezTo>
                <a:cubicBezTo>
                  <a:pt x="13334" y="4571"/>
                  <a:pt x="13326" y="4581"/>
                  <a:pt x="13318" y="4589"/>
                </a:cubicBezTo>
                <a:cubicBezTo>
                  <a:pt x="13309" y="4598"/>
                  <a:pt x="13300" y="4606"/>
                  <a:pt x="13289" y="4613"/>
                </a:cubicBezTo>
                <a:cubicBezTo>
                  <a:pt x="13279" y="4619"/>
                  <a:pt x="13269" y="4625"/>
                  <a:pt x="13257" y="4630"/>
                </a:cubicBezTo>
                <a:cubicBezTo>
                  <a:pt x="13246" y="4634"/>
                  <a:pt x="13234" y="4638"/>
                  <a:pt x="13223" y="4640"/>
                </a:cubicBezTo>
                <a:cubicBezTo>
                  <a:pt x="13211" y="4643"/>
                  <a:pt x="13198" y="4644"/>
                  <a:pt x="13186" y="4644"/>
                </a:cubicBezTo>
                <a:lnTo>
                  <a:pt x="186" y="4644"/>
                </a:lnTo>
                <a:cubicBezTo>
                  <a:pt x="174" y="4644"/>
                  <a:pt x="162" y="4643"/>
                  <a:pt x="150" y="4640"/>
                </a:cubicBezTo>
                <a:cubicBezTo>
                  <a:pt x="138" y="4638"/>
                  <a:pt x="126" y="4634"/>
                  <a:pt x="115" y="4630"/>
                </a:cubicBezTo>
                <a:cubicBezTo>
                  <a:pt x="104" y="4625"/>
                  <a:pt x="93" y="4619"/>
                  <a:pt x="83" y="4613"/>
                </a:cubicBezTo>
                <a:cubicBezTo>
                  <a:pt x="73" y="4606"/>
                  <a:pt x="63" y="4598"/>
                  <a:pt x="55" y="4589"/>
                </a:cubicBezTo>
                <a:cubicBezTo>
                  <a:pt x="46" y="4581"/>
                  <a:pt x="38" y="4571"/>
                  <a:pt x="32" y="4561"/>
                </a:cubicBezTo>
                <a:cubicBezTo>
                  <a:pt x="25" y="4551"/>
                  <a:pt x="19" y="4540"/>
                  <a:pt x="14" y="4529"/>
                </a:cubicBezTo>
                <a:cubicBezTo>
                  <a:pt x="10" y="4518"/>
                  <a:pt x="6" y="4506"/>
                  <a:pt x="4" y="4494"/>
                </a:cubicBezTo>
                <a:cubicBezTo>
                  <a:pt x="1" y="4482"/>
                  <a:pt x="0" y="4470"/>
                  <a:pt x="0" y="4458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958" name="Рисунок 957"/>
          <p:cNvPicPr/>
          <p:nvPr/>
        </p:nvPicPr>
        <p:blipFill>
          <a:blip r:embed="rId7"/>
          <a:stretch/>
        </p:blipFill>
        <p:spPr>
          <a:xfrm>
            <a:off x="5649120" y="218952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59" name="TextBox 958"/>
          <p:cNvSpPr txBox="1"/>
          <p:nvPr/>
        </p:nvSpPr>
        <p:spPr>
          <a:xfrm>
            <a:off x="768960" y="3110040"/>
            <a:ext cx="3404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Формализован порядок надзора и мониторинга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0" name="Рисунок 959"/>
          <p:cNvPicPr/>
          <p:nvPr/>
        </p:nvPicPr>
        <p:blipFill>
          <a:blip r:embed="rId6"/>
          <a:stretch/>
        </p:blipFill>
        <p:spPr>
          <a:xfrm>
            <a:off x="5716080" y="252360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1" name="TextBox 960"/>
          <p:cNvSpPr txBox="1"/>
          <p:nvPr/>
        </p:nvSpPr>
        <p:spPr>
          <a:xfrm>
            <a:off x="5916600" y="2176560"/>
            <a:ext cx="20109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Ожидаемый эффект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2" name="Рисунок 961"/>
          <p:cNvPicPr/>
          <p:nvPr/>
        </p:nvPicPr>
        <p:blipFill>
          <a:blip r:embed="rId6"/>
          <a:stretch/>
        </p:blipFill>
        <p:spPr>
          <a:xfrm>
            <a:off x="5716080" y="282456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3" name="TextBox 962"/>
          <p:cNvSpPr txBox="1"/>
          <p:nvPr/>
        </p:nvSpPr>
        <p:spPr>
          <a:xfrm>
            <a:off x="5849640" y="2508120"/>
            <a:ext cx="4131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Повышение прозрачности и подотчетности деятельности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4" name="TextBox 963"/>
          <p:cNvSpPr txBox="1"/>
          <p:nvPr/>
        </p:nvSpPr>
        <p:spPr>
          <a:xfrm>
            <a:off x="5849640" y="2809080"/>
            <a:ext cx="3712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Усиление доверия со стороны Глобального фонда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5" name="Рисунок 964"/>
          <p:cNvPicPr/>
          <p:nvPr/>
        </p:nvPicPr>
        <p:blipFill>
          <a:blip r:embed="rId6"/>
          <a:stretch/>
        </p:blipFill>
        <p:spPr>
          <a:xfrm>
            <a:off x="5716080" y="3326040"/>
            <a:ext cx="666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6" name="TextBox 965"/>
          <p:cNvSpPr txBox="1"/>
          <p:nvPr/>
        </p:nvSpPr>
        <p:spPr>
          <a:xfrm>
            <a:off x="5849640" y="3009600"/>
            <a:ext cx="7502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партнеров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7" name="Рисунок 966"/>
          <p:cNvPicPr/>
          <p:nvPr/>
        </p:nvPicPr>
        <p:blipFill>
          <a:blip r:embed="rId8"/>
          <a:stretch/>
        </p:blipFill>
        <p:spPr>
          <a:xfrm>
            <a:off x="434520" y="3994560"/>
            <a:ext cx="9860400" cy="133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68" name="Полилиния: фигура 967"/>
          <p:cNvSpPr/>
          <p:nvPr/>
        </p:nvSpPr>
        <p:spPr>
          <a:xfrm>
            <a:off x="401040" y="3994200"/>
            <a:ext cx="33840" cy="1337400"/>
          </a:xfrm>
          <a:custGeom>
            <a:avLst/>
            <a:gdLst/>
            <a:ahLst/>
            <a:cxnLst/>
            <a:rect l="0" t="0" r="r" b="b"/>
            <a:pathLst>
              <a:path w="94" h="3715">
                <a:moveTo>
                  <a:pt x="0" y="0"/>
                </a:moveTo>
                <a:lnTo>
                  <a:pt x="94" y="0"/>
                </a:lnTo>
                <a:lnTo>
                  <a:pt x="94" y="3715"/>
                </a:lnTo>
                <a:lnTo>
                  <a:pt x="0" y="3715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69" name="Рисунок 968"/>
          <p:cNvPicPr/>
          <p:nvPr/>
        </p:nvPicPr>
        <p:blipFill>
          <a:blip r:embed="rId9"/>
          <a:stretch/>
        </p:blipFill>
        <p:spPr>
          <a:xfrm>
            <a:off x="635040" y="456264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70" name="TextBox 969"/>
          <p:cNvSpPr txBox="1"/>
          <p:nvPr/>
        </p:nvSpPr>
        <p:spPr>
          <a:xfrm>
            <a:off x="5849640" y="3310560"/>
            <a:ext cx="4060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Стандартизация процедур и повышение эффективности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1" name="TextBox 970"/>
          <p:cNvSpPr txBox="1"/>
          <p:nvPr/>
        </p:nvSpPr>
        <p:spPr>
          <a:xfrm>
            <a:off x="919080" y="4215600"/>
            <a:ext cx="8056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Реализация предложенного пакета нормативных изменений создаёт прочную основу для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2" name="TextBox 971"/>
          <p:cNvSpPr txBox="1"/>
          <p:nvPr/>
        </p:nvSpPr>
        <p:spPr>
          <a:xfrm>
            <a:off x="919080" y="4449600"/>
            <a:ext cx="90936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дальнейшего институционального развития Комитета КСОЗ, повышения эффективности управления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3" name="TextBox 972"/>
          <p:cNvSpPr txBox="1"/>
          <p:nvPr/>
        </p:nvSpPr>
        <p:spPr>
          <a:xfrm>
            <a:off x="919080" y="4683600"/>
            <a:ext cx="89920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грантовыми ресурсами и обеспечения устойчивого и справедливого ответа Кыргызской Республики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4" name="TextBox 973"/>
          <p:cNvSpPr txBox="1"/>
          <p:nvPr/>
        </p:nvSpPr>
        <p:spPr>
          <a:xfrm>
            <a:off x="919080" y="4917240"/>
            <a:ext cx="29300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 эпидемии ВИЧ и туберкулеза.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: фигура 50"/>
          <p:cNvSpPr/>
          <p:nvPr/>
        </p:nvSpPr>
        <p:spPr>
          <a:xfrm>
            <a:off x="0" y="0"/>
            <a:ext cx="10704600" cy="6806520"/>
          </a:xfrm>
          <a:custGeom>
            <a:avLst/>
            <a:gdLst/>
            <a:ahLst/>
            <a:cxnLst/>
            <a:rect l="0" t="0" r="r" b="b"/>
            <a:pathLst>
              <a:path w="29735" h="18907">
                <a:moveTo>
                  <a:pt x="0" y="0"/>
                </a:moveTo>
                <a:lnTo>
                  <a:pt x="29735" y="0"/>
                </a:lnTo>
                <a:lnTo>
                  <a:pt x="29735" y="18907"/>
                </a:lnTo>
                <a:lnTo>
                  <a:pt x="0" y="18907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0" y="0"/>
            <a:ext cx="10696320" cy="6801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Рисунок 52"/>
          <p:cNvPicPr/>
          <p:nvPr/>
        </p:nvPicPr>
        <p:blipFill>
          <a:blip r:embed="rId3"/>
          <a:stretch/>
        </p:blipFill>
        <p:spPr>
          <a:xfrm>
            <a:off x="0" y="0"/>
            <a:ext cx="10696320" cy="6801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4" name="Полилиния: фигура 53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5" name="Рисунок 54"/>
          <p:cNvPicPr/>
          <p:nvPr/>
        </p:nvPicPr>
        <p:blipFill>
          <a:blip r:embed="rId4"/>
          <a:stretch/>
        </p:blipFill>
        <p:spPr>
          <a:xfrm>
            <a:off x="401040" y="409320"/>
            <a:ext cx="30060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TextBox 55"/>
          <p:cNvSpPr txBox="1"/>
          <p:nvPr/>
        </p:nvSpPr>
        <p:spPr>
          <a:xfrm>
            <a:off x="835560" y="389520"/>
            <a:ext cx="602604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Методология проведения анализа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01040" y="1073160"/>
            <a:ext cx="98784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Комплексный подход, сочетающий юридический, организационно-управленческий и контекстный анализ для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01040" y="1307160"/>
            <a:ext cx="98614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системной оценки по критериям: актуальность, применимость, эффективность, прозрачность и соответствие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Полилиния: фигура 58"/>
          <p:cNvSpPr/>
          <p:nvPr/>
        </p:nvSpPr>
        <p:spPr>
          <a:xfrm>
            <a:off x="401040" y="1972080"/>
            <a:ext cx="2674440" cy="1621440"/>
          </a:xfrm>
          <a:custGeom>
            <a:avLst/>
            <a:gdLst/>
            <a:ahLst/>
            <a:cxnLst/>
            <a:rect l="0" t="0" r="r" b="b"/>
            <a:pathLst>
              <a:path w="7429" h="4504">
                <a:moveTo>
                  <a:pt x="0" y="4318"/>
                </a:moveTo>
                <a:lnTo>
                  <a:pt x="0" y="139"/>
                </a:lnTo>
                <a:cubicBezTo>
                  <a:pt x="0" y="130"/>
                  <a:pt x="1" y="121"/>
                  <a:pt x="3" y="112"/>
                </a:cubicBezTo>
                <a:cubicBezTo>
                  <a:pt x="6" y="103"/>
                  <a:pt x="9" y="94"/>
                  <a:pt x="14" y="86"/>
                </a:cubicBezTo>
                <a:cubicBezTo>
                  <a:pt x="19" y="77"/>
                  <a:pt x="24" y="69"/>
                  <a:pt x="31" y="62"/>
                </a:cubicBezTo>
                <a:cubicBezTo>
                  <a:pt x="38" y="54"/>
                  <a:pt x="45" y="47"/>
                  <a:pt x="54" y="41"/>
                </a:cubicBezTo>
                <a:cubicBezTo>
                  <a:pt x="63" y="34"/>
                  <a:pt x="72" y="28"/>
                  <a:pt x="82" y="23"/>
                </a:cubicBezTo>
                <a:cubicBezTo>
                  <a:pt x="92" y="18"/>
                  <a:pt x="103" y="14"/>
                  <a:pt x="114" y="10"/>
                </a:cubicBezTo>
                <a:cubicBezTo>
                  <a:pt x="126" y="7"/>
                  <a:pt x="137" y="4"/>
                  <a:pt x="149" y="2"/>
                </a:cubicBezTo>
                <a:cubicBezTo>
                  <a:pt x="161" y="1"/>
                  <a:pt x="173" y="0"/>
                  <a:pt x="185" y="0"/>
                </a:cubicBezTo>
                <a:lnTo>
                  <a:pt x="7243" y="0"/>
                </a:lnTo>
                <a:cubicBezTo>
                  <a:pt x="7255" y="0"/>
                  <a:pt x="7267" y="1"/>
                  <a:pt x="7279" y="2"/>
                </a:cubicBezTo>
                <a:cubicBezTo>
                  <a:pt x="7291" y="4"/>
                  <a:pt x="7303" y="7"/>
                  <a:pt x="7314" y="10"/>
                </a:cubicBezTo>
                <a:cubicBezTo>
                  <a:pt x="7326" y="14"/>
                  <a:pt x="7336" y="18"/>
                  <a:pt x="7346" y="23"/>
                </a:cubicBezTo>
                <a:cubicBezTo>
                  <a:pt x="7357" y="28"/>
                  <a:pt x="7366" y="34"/>
                  <a:pt x="7375" y="41"/>
                </a:cubicBezTo>
                <a:cubicBezTo>
                  <a:pt x="7383" y="47"/>
                  <a:pt x="7391" y="54"/>
                  <a:pt x="7398" y="62"/>
                </a:cubicBezTo>
                <a:cubicBezTo>
                  <a:pt x="7404" y="69"/>
                  <a:pt x="7410" y="77"/>
                  <a:pt x="7415" y="86"/>
                </a:cubicBezTo>
                <a:cubicBezTo>
                  <a:pt x="7419" y="94"/>
                  <a:pt x="7423" y="103"/>
                  <a:pt x="7425" y="112"/>
                </a:cubicBezTo>
                <a:cubicBezTo>
                  <a:pt x="7428" y="121"/>
                  <a:pt x="7429" y="130"/>
                  <a:pt x="7429" y="139"/>
                </a:cubicBezTo>
                <a:lnTo>
                  <a:pt x="7429" y="4318"/>
                </a:lnTo>
                <a:cubicBezTo>
                  <a:pt x="7429" y="4331"/>
                  <a:pt x="7428" y="4343"/>
                  <a:pt x="7425" y="4355"/>
                </a:cubicBezTo>
                <a:cubicBezTo>
                  <a:pt x="7423" y="4367"/>
                  <a:pt x="7419" y="4378"/>
                  <a:pt x="7415" y="4389"/>
                </a:cubicBezTo>
                <a:cubicBezTo>
                  <a:pt x="7410" y="4401"/>
                  <a:pt x="7404" y="4411"/>
                  <a:pt x="7398" y="4422"/>
                </a:cubicBezTo>
                <a:cubicBezTo>
                  <a:pt x="7391" y="4432"/>
                  <a:pt x="7383" y="4441"/>
                  <a:pt x="7375" y="4450"/>
                </a:cubicBezTo>
                <a:cubicBezTo>
                  <a:pt x="7366" y="4458"/>
                  <a:pt x="7357" y="4466"/>
                  <a:pt x="7346" y="4473"/>
                </a:cubicBezTo>
                <a:cubicBezTo>
                  <a:pt x="7336" y="4480"/>
                  <a:pt x="7326" y="4485"/>
                  <a:pt x="7314" y="4490"/>
                </a:cubicBezTo>
                <a:cubicBezTo>
                  <a:pt x="7303" y="4495"/>
                  <a:pt x="7291" y="4498"/>
                  <a:pt x="7279" y="4501"/>
                </a:cubicBezTo>
                <a:cubicBezTo>
                  <a:pt x="7267" y="4503"/>
                  <a:pt x="7255" y="4504"/>
                  <a:pt x="7243" y="4504"/>
                </a:cubicBezTo>
                <a:lnTo>
                  <a:pt x="185" y="4504"/>
                </a:lnTo>
                <a:cubicBezTo>
                  <a:pt x="173" y="4504"/>
                  <a:pt x="161" y="4503"/>
                  <a:pt x="149" y="4501"/>
                </a:cubicBezTo>
                <a:cubicBezTo>
                  <a:pt x="137" y="4498"/>
                  <a:pt x="126" y="4495"/>
                  <a:pt x="114" y="4490"/>
                </a:cubicBezTo>
                <a:cubicBezTo>
                  <a:pt x="103" y="4485"/>
                  <a:pt x="92" y="4480"/>
                  <a:pt x="82" y="4473"/>
                </a:cubicBezTo>
                <a:cubicBezTo>
                  <a:pt x="72" y="4466"/>
                  <a:pt x="63" y="4458"/>
                  <a:pt x="54" y="4450"/>
                </a:cubicBezTo>
                <a:cubicBezTo>
                  <a:pt x="45" y="4441"/>
                  <a:pt x="38" y="4432"/>
                  <a:pt x="31" y="4422"/>
                </a:cubicBezTo>
                <a:cubicBezTo>
                  <a:pt x="24" y="4411"/>
                  <a:pt x="19" y="4401"/>
                  <a:pt x="14" y="4389"/>
                </a:cubicBezTo>
                <a:cubicBezTo>
                  <a:pt x="9" y="4378"/>
                  <a:pt x="6" y="4367"/>
                  <a:pt x="3" y="4355"/>
                </a:cubicBezTo>
                <a:cubicBezTo>
                  <a:pt x="1" y="4343"/>
                  <a:pt x="0" y="4331"/>
                  <a:pt x="0" y="4318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Полилиния: фигура 59"/>
          <p:cNvSpPr/>
          <p:nvPr/>
        </p:nvSpPr>
        <p:spPr>
          <a:xfrm>
            <a:off x="401040" y="1955160"/>
            <a:ext cx="2674440" cy="67320"/>
          </a:xfrm>
          <a:custGeom>
            <a:avLst/>
            <a:gdLst/>
            <a:ahLst/>
            <a:cxnLst/>
            <a:rect l="0" t="0" r="r" b="b"/>
            <a:pathLst>
              <a:path w="7429" h="187">
                <a:moveTo>
                  <a:pt x="0" y="0"/>
                </a:moveTo>
                <a:lnTo>
                  <a:pt x="7429" y="0"/>
                </a:lnTo>
                <a:lnTo>
                  <a:pt x="7429" y="187"/>
                </a:lnTo>
                <a:lnTo>
                  <a:pt x="0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5"/>
          <a:stretch/>
        </p:blipFill>
        <p:spPr>
          <a:xfrm>
            <a:off x="534960" y="22564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401040" y="1541160"/>
            <a:ext cx="2662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международным стандартам.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5960" y="2143080"/>
            <a:ext cx="13647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Юридический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85960" y="2377080"/>
            <a:ext cx="6804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4960" y="2675520"/>
            <a:ext cx="1527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Оценка соответствия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4960" y="2876040"/>
            <a:ext cx="1401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нормативных актов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4960" y="3076560"/>
            <a:ext cx="2398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законодательству и требованиям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Полилиния: фигура 67"/>
          <p:cNvSpPr/>
          <p:nvPr/>
        </p:nvSpPr>
        <p:spPr>
          <a:xfrm>
            <a:off x="4011120" y="1972080"/>
            <a:ext cx="2674440" cy="1621440"/>
          </a:xfrm>
          <a:custGeom>
            <a:avLst/>
            <a:gdLst/>
            <a:ahLst/>
            <a:cxnLst/>
            <a:rect l="0" t="0" r="r" b="b"/>
            <a:pathLst>
              <a:path w="7429" h="4504">
                <a:moveTo>
                  <a:pt x="0" y="4318"/>
                </a:moveTo>
                <a:lnTo>
                  <a:pt x="0" y="139"/>
                </a:lnTo>
                <a:cubicBezTo>
                  <a:pt x="0" y="130"/>
                  <a:pt x="1" y="121"/>
                  <a:pt x="3" y="112"/>
                </a:cubicBezTo>
                <a:cubicBezTo>
                  <a:pt x="6" y="103"/>
                  <a:pt x="9" y="94"/>
                  <a:pt x="14" y="86"/>
                </a:cubicBezTo>
                <a:cubicBezTo>
                  <a:pt x="19" y="77"/>
                  <a:pt x="24" y="69"/>
                  <a:pt x="31" y="62"/>
                </a:cubicBezTo>
                <a:cubicBezTo>
                  <a:pt x="38" y="54"/>
                  <a:pt x="46" y="47"/>
                  <a:pt x="54" y="41"/>
                </a:cubicBezTo>
                <a:cubicBezTo>
                  <a:pt x="63" y="34"/>
                  <a:pt x="72" y="28"/>
                  <a:pt x="82" y="23"/>
                </a:cubicBezTo>
                <a:cubicBezTo>
                  <a:pt x="92" y="18"/>
                  <a:pt x="103" y="14"/>
                  <a:pt x="114" y="10"/>
                </a:cubicBezTo>
                <a:cubicBezTo>
                  <a:pt x="126" y="7"/>
                  <a:pt x="137" y="4"/>
                  <a:pt x="149" y="2"/>
                </a:cubicBezTo>
                <a:cubicBezTo>
                  <a:pt x="161" y="1"/>
                  <a:pt x="173" y="0"/>
                  <a:pt x="185" y="0"/>
                </a:cubicBezTo>
                <a:lnTo>
                  <a:pt x="7242" y="0"/>
                </a:lnTo>
                <a:cubicBezTo>
                  <a:pt x="7254" y="0"/>
                  <a:pt x="7267" y="1"/>
                  <a:pt x="7278" y="2"/>
                </a:cubicBezTo>
                <a:cubicBezTo>
                  <a:pt x="7290" y="4"/>
                  <a:pt x="7302" y="7"/>
                  <a:pt x="7313" y="10"/>
                </a:cubicBezTo>
                <a:cubicBezTo>
                  <a:pt x="7325" y="14"/>
                  <a:pt x="7335" y="18"/>
                  <a:pt x="7345" y="23"/>
                </a:cubicBezTo>
                <a:cubicBezTo>
                  <a:pt x="7356" y="28"/>
                  <a:pt x="7365" y="34"/>
                  <a:pt x="7374" y="41"/>
                </a:cubicBezTo>
                <a:cubicBezTo>
                  <a:pt x="7382" y="47"/>
                  <a:pt x="7390" y="54"/>
                  <a:pt x="7397" y="62"/>
                </a:cubicBezTo>
                <a:cubicBezTo>
                  <a:pt x="7403" y="69"/>
                  <a:pt x="7409" y="77"/>
                  <a:pt x="7414" y="86"/>
                </a:cubicBezTo>
                <a:cubicBezTo>
                  <a:pt x="7418" y="94"/>
                  <a:pt x="7422" y="103"/>
                  <a:pt x="7424" y="112"/>
                </a:cubicBezTo>
                <a:cubicBezTo>
                  <a:pt x="7427" y="121"/>
                  <a:pt x="7429" y="130"/>
                  <a:pt x="7429" y="139"/>
                </a:cubicBezTo>
                <a:lnTo>
                  <a:pt x="7429" y="4318"/>
                </a:lnTo>
                <a:cubicBezTo>
                  <a:pt x="7429" y="4331"/>
                  <a:pt x="7427" y="4343"/>
                  <a:pt x="7424" y="4355"/>
                </a:cubicBezTo>
                <a:cubicBezTo>
                  <a:pt x="7422" y="4367"/>
                  <a:pt x="7418" y="4378"/>
                  <a:pt x="7414" y="4389"/>
                </a:cubicBezTo>
                <a:cubicBezTo>
                  <a:pt x="7409" y="4401"/>
                  <a:pt x="7403" y="4411"/>
                  <a:pt x="7397" y="4422"/>
                </a:cubicBezTo>
                <a:cubicBezTo>
                  <a:pt x="7390" y="4432"/>
                  <a:pt x="7382" y="4441"/>
                  <a:pt x="7374" y="4450"/>
                </a:cubicBezTo>
                <a:cubicBezTo>
                  <a:pt x="7365" y="4458"/>
                  <a:pt x="7356" y="4466"/>
                  <a:pt x="7345" y="4473"/>
                </a:cubicBezTo>
                <a:cubicBezTo>
                  <a:pt x="7335" y="4480"/>
                  <a:pt x="7325" y="4485"/>
                  <a:pt x="7313" y="4490"/>
                </a:cubicBezTo>
                <a:cubicBezTo>
                  <a:pt x="7302" y="4495"/>
                  <a:pt x="7290" y="4498"/>
                  <a:pt x="7278" y="4501"/>
                </a:cubicBezTo>
                <a:cubicBezTo>
                  <a:pt x="7267" y="4503"/>
                  <a:pt x="7254" y="4504"/>
                  <a:pt x="7242" y="4504"/>
                </a:cubicBezTo>
                <a:lnTo>
                  <a:pt x="185" y="4504"/>
                </a:lnTo>
                <a:cubicBezTo>
                  <a:pt x="173" y="4504"/>
                  <a:pt x="161" y="4503"/>
                  <a:pt x="149" y="4501"/>
                </a:cubicBezTo>
                <a:cubicBezTo>
                  <a:pt x="137" y="4498"/>
                  <a:pt x="126" y="4495"/>
                  <a:pt x="114" y="4490"/>
                </a:cubicBezTo>
                <a:cubicBezTo>
                  <a:pt x="103" y="4485"/>
                  <a:pt x="92" y="4480"/>
                  <a:pt x="82" y="4473"/>
                </a:cubicBezTo>
                <a:cubicBezTo>
                  <a:pt x="72" y="4466"/>
                  <a:pt x="63" y="4458"/>
                  <a:pt x="54" y="4450"/>
                </a:cubicBezTo>
                <a:cubicBezTo>
                  <a:pt x="46" y="4441"/>
                  <a:pt x="38" y="4432"/>
                  <a:pt x="31" y="4422"/>
                </a:cubicBezTo>
                <a:cubicBezTo>
                  <a:pt x="24" y="4411"/>
                  <a:pt x="19" y="4401"/>
                  <a:pt x="14" y="4389"/>
                </a:cubicBezTo>
                <a:cubicBezTo>
                  <a:pt x="9" y="4378"/>
                  <a:pt x="6" y="4367"/>
                  <a:pt x="3" y="4355"/>
                </a:cubicBezTo>
                <a:cubicBezTo>
                  <a:pt x="1" y="4343"/>
                  <a:pt x="0" y="4331"/>
                  <a:pt x="0" y="4318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Полилиния: фигура 68"/>
          <p:cNvSpPr/>
          <p:nvPr/>
        </p:nvSpPr>
        <p:spPr>
          <a:xfrm>
            <a:off x="4011120" y="1955160"/>
            <a:ext cx="2674440" cy="67320"/>
          </a:xfrm>
          <a:custGeom>
            <a:avLst/>
            <a:gdLst/>
            <a:ahLst/>
            <a:cxnLst/>
            <a:rect l="0" t="0" r="r" b="b"/>
            <a:pathLst>
              <a:path w="7429" h="187">
                <a:moveTo>
                  <a:pt x="0" y="0"/>
                </a:moveTo>
                <a:lnTo>
                  <a:pt x="7429" y="0"/>
                </a:lnTo>
                <a:lnTo>
                  <a:pt x="7429" y="187"/>
                </a:lnTo>
                <a:lnTo>
                  <a:pt x="0" y="187"/>
                </a:lnTo>
                <a:lnTo>
                  <a:pt x="0" y="0"/>
                </a:ln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0" name="Рисунок 69"/>
          <p:cNvPicPr/>
          <p:nvPr/>
        </p:nvPicPr>
        <p:blipFill>
          <a:blip r:embed="rId6"/>
          <a:stretch/>
        </p:blipFill>
        <p:spPr>
          <a:xfrm>
            <a:off x="4145040" y="2256480"/>
            <a:ext cx="2253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34960" y="3277080"/>
            <a:ext cx="1404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Глобального фонда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70840" y="2143080"/>
            <a:ext cx="16812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Организационно-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470840" y="2377080"/>
            <a:ext cx="15940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управленческий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145040" y="2675520"/>
            <a:ext cx="21297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Анализ функций, процессов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Полилиния: фигура 74"/>
          <p:cNvSpPr/>
          <p:nvPr/>
        </p:nvSpPr>
        <p:spPr>
          <a:xfrm>
            <a:off x="7621200" y="1972080"/>
            <a:ext cx="2674440" cy="1621440"/>
          </a:xfrm>
          <a:custGeom>
            <a:avLst/>
            <a:gdLst/>
            <a:ahLst/>
            <a:cxnLst/>
            <a:rect l="0" t="0" r="r" b="b"/>
            <a:pathLst>
              <a:path w="7429" h="4504">
                <a:moveTo>
                  <a:pt x="0" y="4318"/>
                </a:moveTo>
                <a:lnTo>
                  <a:pt x="0" y="139"/>
                </a:lnTo>
                <a:cubicBezTo>
                  <a:pt x="0" y="130"/>
                  <a:pt x="1" y="121"/>
                  <a:pt x="3" y="112"/>
                </a:cubicBezTo>
                <a:cubicBezTo>
                  <a:pt x="6" y="103"/>
                  <a:pt x="9" y="94"/>
                  <a:pt x="14" y="86"/>
                </a:cubicBezTo>
                <a:cubicBezTo>
                  <a:pt x="19" y="77"/>
                  <a:pt x="24" y="69"/>
                  <a:pt x="31" y="62"/>
                </a:cubicBezTo>
                <a:cubicBezTo>
                  <a:pt x="38" y="54"/>
                  <a:pt x="46" y="47"/>
                  <a:pt x="54" y="41"/>
                </a:cubicBezTo>
                <a:cubicBezTo>
                  <a:pt x="63" y="34"/>
                  <a:pt x="72" y="28"/>
                  <a:pt x="82" y="23"/>
                </a:cubicBezTo>
                <a:cubicBezTo>
                  <a:pt x="92" y="18"/>
                  <a:pt x="103" y="14"/>
                  <a:pt x="114" y="10"/>
                </a:cubicBezTo>
                <a:cubicBezTo>
                  <a:pt x="126" y="7"/>
                  <a:pt x="137" y="4"/>
                  <a:pt x="149" y="2"/>
                </a:cubicBezTo>
                <a:cubicBezTo>
                  <a:pt x="161" y="1"/>
                  <a:pt x="173" y="0"/>
                  <a:pt x="186" y="0"/>
                </a:cubicBezTo>
                <a:lnTo>
                  <a:pt x="7243" y="0"/>
                </a:lnTo>
                <a:cubicBezTo>
                  <a:pt x="7255" y="0"/>
                  <a:pt x="7268" y="1"/>
                  <a:pt x="7280" y="2"/>
                </a:cubicBezTo>
                <a:cubicBezTo>
                  <a:pt x="7291" y="4"/>
                  <a:pt x="7303" y="7"/>
                  <a:pt x="7314" y="10"/>
                </a:cubicBezTo>
                <a:cubicBezTo>
                  <a:pt x="7326" y="14"/>
                  <a:pt x="7336" y="18"/>
                  <a:pt x="7346" y="23"/>
                </a:cubicBezTo>
                <a:cubicBezTo>
                  <a:pt x="7357" y="28"/>
                  <a:pt x="7366" y="34"/>
                  <a:pt x="7375" y="41"/>
                </a:cubicBezTo>
                <a:cubicBezTo>
                  <a:pt x="7383" y="47"/>
                  <a:pt x="7391" y="54"/>
                  <a:pt x="7398" y="62"/>
                </a:cubicBezTo>
                <a:cubicBezTo>
                  <a:pt x="7404" y="69"/>
                  <a:pt x="7410" y="77"/>
                  <a:pt x="7415" y="86"/>
                </a:cubicBezTo>
                <a:cubicBezTo>
                  <a:pt x="7420" y="94"/>
                  <a:pt x="7423" y="103"/>
                  <a:pt x="7425" y="112"/>
                </a:cubicBezTo>
                <a:cubicBezTo>
                  <a:pt x="7428" y="121"/>
                  <a:pt x="7429" y="130"/>
                  <a:pt x="7429" y="139"/>
                </a:cubicBezTo>
                <a:lnTo>
                  <a:pt x="7429" y="4318"/>
                </a:lnTo>
                <a:cubicBezTo>
                  <a:pt x="7429" y="4331"/>
                  <a:pt x="7428" y="4343"/>
                  <a:pt x="7425" y="4355"/>
                </a:cubicBezTo>
                <a:cubicBezTo>
                  <a:pt x="7423" y="4367"/>
                  <a:pt x="7420" y="4378"/>
                  <a:pt x="7415" y="4389"/>
                </a:cubicBezTo>
                <a:cubicBezTo>
                  <a:pt x="7410" y="4401"/>
                  <a:pt x="7404" y="4411"/>
                  <a:pt x="7398" y="4422"/>
                </a:cubicBezTo>
                <a:cubicBezTo>
                  <a:pt x="7391" y="4432"/>
                  <a:pt x="7383" y="4441"/>
                  <a:pt x="7375" y="4450"/>
                </a:cubicBezTo>
                <a:cubicBezTo>
                  <a:pt x="7366" y="4458"/>
                  <a:pt x="7357" y="4466"/>
                  <a:pt x="7346" y="4473"/>
                </a:cubicBezTo>
                <a:cubicBezTo>
                  <a:pt x="7336" y="4480"/>
                  <a:pt x="7326" y="4485"/>
                  <a:pt x="7314" y="4490"/>
                </a:cubicBezTo>
                <a:cubicBezTo>
                  <a:pt x="7303" y="4495"/>
                  <a:pt x="7291" y="4498"/>
                  <a:pt x="7280" y="4501"/>
                </a:cubicBezTo>
                <a:cubicBezTo>
                  <a:pt x="7268" y="4503"/>
                  <a:pt x="7255" y="4504"/>
                  <a:pt x="7243" y="4504"/>
                </a:cubicBezTo>
                <a:lnTo>
                  <a:pt x="186" y="4504"/>
                </a:lnTo>
                <a:cubicBezTo>
                  <a:pt x="173" y="4504"/>
                  <a:pt x="161" y="4503"/>
                  <a:pt x="149" y="4501"/>
                </a:cubicBezTo>
                <a:cubicBezTo>
                  <a:pt x="137" y="4498"/>
                  <a:pt x="126" y="4495"/>
                  <a:pt x="114" y="4490"/>
                </a:cubicBezTo>
                <a:cubicBezTo>
                  <a:pt x="103" y="4485"/>
                  <a:pt x="92" y="4480"/>
                  <a:pt x="82" y="4473"/>
                </a:cubicBezTo>
                <a:cubicBezTo>
                  <a:pt x="72" y="4466"/>
                  <a:pt x="63" y="4458"/>
                  <a:pt x="54" y="4450"/>
                </a:cubicBezTo>
                <a:cubicBezTo>
                  <a:pt x="46" y="4441"/>
                  <a:pt x="38" y="4432"/>
                  <a:pt x="31" y="4422"/>
                </a:cubicBezTo>
                <a:cubicBezTo>
                  <a:pt x="24" y="4411"/>
                  <a:pt x="19" y="4401"/>
                  <a:pt x="14" y="4389"/>
                </a:cubicBezTo>
                <a:cubicBezTo>
                  <a:pt x="9" y="4378"/>
                  <a:pt x="6" y="4367"/>
                  <a:pt x="3" y="4355"/>
                </a:cubicBezTo>
                <a:cubicBezTo>
                  <a:pt x="1" y="4343"/>
                  <a:pt x="0" y="4331"/>
                  <a:pt x="0" y="4318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Полилиния: фигура 75"/>
          <p:cNvSpPr/>
          <p:nvPr/>
        </p:nvSpPr>
        <p:spPr>
          <a:xfrm>
            <a:off x="7621200" y="1955160"/>
            <a:ext cx="2674440" cy="67320"/>
          </a:xfrm>
          <a:custGeom>
            <a:avLst/>
            <a:gdLst/>
            <a:ahLst/>
            <a:cxnLst/>
            <a:rect l="0" t="0" r="r" b="b"/>
            <a:pathLst>
              <a:path w="7429" h="187">
                <a:moveTo>
                  <a:pt x="7415" y="152"/>
                </a:moveTo>
                <a:cubicBezTo>
                  <a:pt x="7405" y="140"/>
                  <a:pt x="7392" y="130"/>
                  <a:pt x="7375" y="121"/>
                </a:cubicBezTo>
                <a:cubicBezTo>
                  <a:pt x="7357" y="113"/>
                  <a:pt x="7337" y="106"/>
                  <a:pt x="7314" y="101"/>
                </a:cubicBezTo>
                <a:cubicBezTo>
                  <a:pt x="7292" y="97"/>
                  <a:pt x="7268" y="94"/>
                  <a:pt x="7243" y="94"/>
                </a:cubicBezTo>
                <a:lnTo>
                  <a:pt x="186" y="94"/>
                </a:lnTo>
                <a:cubicBezTo>
                  <a:pt x="161" y="94"/>
                  <a:pt x="137" y="97"/>
                  <a:pt x="114" y="101"/>
                </a:cubicBezTo>
                <a:cubicBezTo>
                  <a:pt x="92" y="106"/>
                  <a:pt x="72" y="113"/>
                  <a:pt x="54" y="121"/>
                </a:cubicBezTo>
                <a:cubicBezTo>
                  <a:pt x="37" y="130"/>
                  <a:pt x="23" y="140"/>
                  <a:pt x="14" y="152"/>
                </a:cubicBezTo>
                <a:cubicBezTo>
                  <a:pt x="5" y="163"/>
                  <a:pt x="0" y="175"/>
                  <a:pt x="0" y="187"/>
                </a:cubicBezTo>
                <a:cubicBezTo>
                  <a:pt x="0" y="162"/>
                  <a:pt x="5" y="139"/>
                  <a:pt x="14" y="116"/>
                </a:cubicBezTo>
                <a:cubicBezTo>
                  <a:pt x="23" y="93"/>
                  <a:pt x="37" y="73"/>
                  <a:pt x="54" y="56"/>
                </a:cubicBezTo>
                <a:cubicBezTo>
                  <a:pt x="72" y="38"/>
                  <a:pt x="92" y="24"/>
                  <a:pt x="114" y="14"/>
                </a:cubicBezTo>
                <a:cubicBezTo>
                  <a:pt x="137" y="5"/>
                  <a:pt x="161" y="0"/>
                  <a:pt x="186" y="0"/>
                </a:cubicBezTo>
                <a:lnTo>
                  <a:pt x="7243" y="0"/>
                </a:lnTo>
                <a:cubicBezTo>
                  <a:pt x="7268" y="0"/>
                  <a:pt x="7292" y="5"/>
                  <a:pt x="7314" y="14"/>
                </a:cubicBezTo>
                <a:cubicBezTo>
                  <a:pt x="7337" y="24"/>
                  <a:pt x="7357" y="38"/>
                  <a:pt x="7375" y="56"/>
                </a:cubicBezTo>
                <a:cubicBezTo>
                  <a:pt x="7392" y="73"/>
                  <a:pt x="7405" y="93"/>
                  <a:pt x="7415" y="116"/>
                </a:cubicBezTo>
                <a:cubicBezTo>
                  <a:pt x="7424" y="139"/>
                  <a:pt x="7429" y="162"/>
                  <a:pt x="7429" y="187"/>
                </a:cubicBezTo>
                <a:cubicBezTo>
                  <a:pt x="7429" y="175"/>
                  <a:pt x="7424" y="163"/>
                  <a:pt x="7415" y="152"/>
                </a:cubicBezTo>
                <a:close/>
              </a:path>
            </a:pathLst>
          </a:custGeom>
          <a:solidFill>
            <a:srgbClr val="93C5F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7"/>
          <a:stretch/>
        </p:blipFill>
        <p:spPr>
          <a:xfrm>
            <a:off x="7755120" y="21394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TextBox 77"/>
          <p:cNvSpPr txBox="1"/>
          <p:nvPr/>
        </p:nvSpPr>
        <p:spPr>
          <a:xfrm>
            <a:off x="4145040" y="2876040"/>
            <a:ext cx="2355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структуры управления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55720" y="2143080"/>
            <a:ext cx="20127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Контекстный анализ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5120" y="2441520"/>
            <a:ext cx="1951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Учет грантовых, донорских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755120" y="2642040"/>
            <a:ext cx="2186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требований и международных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8"/>
          <a:stretch/>
        </p:blipFill>
        <p:spPr>
          <a:xfrm>
            <a:off x="401040" y="389412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3" name="TextBox 82"/>
          <p:cNvSpPr txBox="1"/>
          <p:nvPr/>
        </p:nvSpPr>
        <p:spPr>
          <a:xfrm>
            <a:off x="7755120" y="2842560"/>
            <a:ext cx="582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DBEAFE"/>
                </a:solidFill>
                <a:effectLst/>
                <a:uFillTx/>
                <a:latin typeface="DejaVuSans"/>
                <a:ea typeface="DejaVuSans"/>
              </a:rPr>
              <a:t>практик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Полилиния: фигура 83"/>
          <p:cNvSpPr/>
          <p:nvPr/>
        </p:nvSpPr>
        <p:spPr>
          <a:xfrm>
            <a:off x="401040" y="4261680"/>
            <a:ext cx="267840" cy="267840"/>
          </a:xfrm>
          <a:custGeom>
            <a:avLst/>
            <a:gdLst/>
            <a:ahLst/>
            <a:cxnLst/>
            <a:rect l="0" t="0" r="r" b="b"/>
            <a:pathLst>
              <a:path w="744" h="744">
                <a:moveTo>
                  <a:pt x="744" y="372"/>
                </a:moveTo>
                <a:cubicBezTo>
                  <a:pt x="744" y="396"/>
                  <a:pt x="740" y="421"/>
                  <a:pt x="735" y="445"/>
                </a:cubicBezTo>
                <a:cubicBezTo>
                  <a:pt x="731" y="469"/>
                  <a:pt x="724" y="492"/>
                  <a:pt x="714" y="515"/>
                </a:cubicBezTo>
                <a:cubicBezTo>
                  <a:pt x="705" y="537"/>
                  <a:pt x="693" y="559"/>
                  <a:pt x="680" y="579"/>
                </a:cubicBezTo>
                <a:cubicBezTo>
                  <a:pt x="666" y="599"/>
                  <a:pt x="651" y="618"/>
                  <a:pt x="634" y="635"/>
                </a:cubicBezTo>
                <a:cubicBezTo>
                  <a:pt x="617" y="652"/>
                  <a:pt x="598" y="668"/>
                  <a:pt x="577" y="681"/>
                </a:cubicBezTo>
                <a:cubicBezTo>
                  <a:pt x="557" y="695"/>
                  <a:pt x="536" y="706"/>
                  <a:pt x="513" y="716"/>
                </a:cubicBezTo>
                <a:cubicBezTo>
                  <a:pt x="491" y="725"/>
                  <a:pt x="468" y="732"/>
                  <a:pt x="444" y="737"/>
                </a:cubicBezTo>
                <a:cubicBezTo>
                  <a:pt x="420" y="742"/>
                  <a:pt x="396" y="744"/>
                  <a:pt x="371" y="744"/>
                </a:cubicBezTo>
                <a:cubicBezTo>
                  <a:pt x="347" y="744"/>
                  <a:pt x="323" y="742"/>
                  <a:pt x="299" y="737"/>
                </a:cubicBezTo>
                <a:cubicBezTo>
                  <a:pt x="275" y="732"/>
                  <a:pt x="252" y="725"/>
                  <a:pt x="229" y="716"/>
                </a:cubicBezTo>
                <a:cubicBezTo>
                  <a:pt x="206" y="706"/>
                  <a:pt x="185" y="695"/>
                  <a:pt x="165" y="681"/>
                </a:cubicBezTo>
                <a:cubicBezTo>
                  <a:pt x="145" y="668"/>
                  <a:pt x="126" y="652"/>
                  <a:pt x="109" y="635"/>
                </a:cubicBezTo>
                <a:cubicBezTo>
                  <a:pt x="91" y="618"/>
                  <a:pt x="76" y="599"/>
                  <a:pt x="62" y="579"/>
                </a:cubicBezTo>
                <a:cubicBezTo>
                  <a:pt x="49" y="559"/>
                  <a:pt x="37" y="537"/>
                  <a:pt x="28" y="515"/>
                </a:cubicBezTo>
                <a:cubicBezTo>
                  <a:pt x="19" y="492"/>
                  <a:pt x="12" y="469"/>
                  <a:pt x="7" y="445"/>
                </a:cubicBezTo>
                <a:cubicBezTo>
                  <a:pt x="2" y="421"/>
                  <a:pt x="0" y="396"/>
                  <a:pt x="0" y="372"/>
                </a:cubicBezTo>
                <a:cubicBezTo>
                  <a:pt x="0" y="347"/>
                  <a:pt x="2" y="323"/>
                  <a:pt x="7" y="299"/>
                </a:cubicBezTo>
                <a:cubicBezTo>
                  <a:pt x="12" y="275"/>
                  <a:pt x="19" y="252"/>
                  <a:pt x="28" y="229"/>
                </a:cubicBezTo>
                <a:cubicBezTo>
                  <a:pt x="37" y="207"/>
                  <a:pt x="49" y="185"/>
                  <a:pt x="62" y="165"/>
                </a:cubicBezTo>
                <a:cubicBezTo>
                  <a:pt x="76" y="145"/>
                  <a:pt x="91" y="126"/>
                  <a:pt x="109" y="109"/>
                </a:cubicBezTo>
                <a:cubicBezTo>
                  <a:pt x="126" y="92"/>
                  <a:pt x="145" y="76"/>
                  <a:pt x="165" y="63"/>
                </a:cubicBezTo>
                <a:cubicBezTo>
                  <a:pt x="185" y="49"/>
                  <a:pt x="206" y="38"/>
                  <a:pt x="229" y="28"/>
                </a:cubicBezTo>
                <a:cubicBezTo>
                  <a:pt x="252" y="19"/>
                  <a:pt x="275" y="12"/>
                  <a:pt x="299" y="7"/>
                </a:cubicBezTo>
                <a:cubicBezTo>
                  <a:pt x="323" y="3"/>
                  <a:pt x="347" y="0"/>
                  <a:pt x="371" y="0"/>
                </a:cubicBezTo>
                <a:cubicBezTo>
                  <a:pt x="396" y="0"/>
                  <a:pt x="420" y="3"/>
                  <a:pt x="444" y="7"/>
                </a:cubicBezTo>
                <a:cubicBezTo>
                  <a:pt x="468" y="12"/>
                  <a:pt x="491" y="19"/>
                  <a:pt x="513" y="28"/>
                </a:cubicBezTo>
                <a:cubicBezTo>
                  <a:pt x="536" y="38"/>
                  <a:pt x="557" y="49"/>
                  <a:pt x="577" y="63"/>
                </a:cubicBezTo>
                <a:cubicBezTo>
                  <a:pt x="598" y="76"/>
                  <a:pt x="617" y="92"/>
                  <a:pt x="634" y="109"/>
                </a:cubicBezTo>
                <a:cubicBezTo>
                  <a:pt x="651" y="126"/>
                  <a:pt x="666" y="145"/>
                  <a:pt x="680" y="165"/>
                </a:cubicBezTo>
                <a:cubicBezTo>
                  <a:pt x="693" y="185"/>
                  <a:pt x="705" y="207"/>
                  <a:pt x="714" y="229"/>
                </a:cubicBezTo>
                <a:cubicBezTo>
                  <a:pt x="724" y="252"/>
                  <a:pt x="731" y="275"/>
                  <a:pt x="735" y="299"/>
                </a:cubicBezTo>
                <a:cubicBezTo>
                  <a:pt x="740" y="323"/>
                  <a:pt x="744" y="347"/>
                  <a:pt x="744" y="372"/>
                </a:cubicBez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2000" y="3875400"/>
            <a:ext cx="485424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Пять ключевых аналитических вопросов: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88160" y="4313160"/>
            <a:ext cx="13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1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Полилиния: фигура 86"/>
          <p:cNvSpPr/>
          <p:nvPr/>
        </p:nvSpPr>
        <p:spPr>
          <a:xfrm>
            <a:off x="401040" y="4629600"/>
            <a:ext cx="267840" cy="267480"/>
          </a:xfrm>
          <a:custGeom>
            <a:avLst/>
            <a:gdLst/>
            <a:ahLst/>
            <a:cxnLst/>
            <a:rect l="0" t="0" r="r" b="b"/>
            <a:pathLst>
              <a:path w="744" h="743">
                <a:moveTo>
                  <a:pt x="744" y="372"/>
                </a:moveTo>
                <a:cubicBezTo>
                  <a:pt x="744" y="396"/>
                  <a:pt x="740" y="420"/>
                  <a:pt x="735" y="444"/>
                </a:cubicBezTo>
                <a:cubicBezTo>
                  <a:pt x="731" y="468"/>
                  <a:pt x="724" y="492"/>
                  <a:pt x="714" y="514"/>
                </a:cubicBezTo>
                <a:cubicBezTo>
                  <a:pt x="705" y="537"/>
                  <a:pt x="693" y="558"/>
                  <a:pt x="680" y="578"/>
                </a:cubicBezTo>
                <a:cubicBezTo>
                  <a:pt x="666" y="599"/>
                  <a:pt x="651" y="617"/>
                  <a:pt x="634" y="635"/>
                </a:cubicBezTo>
                <a:cubicBezTo>
                  <a:pt x="617" y="652"/>
                  <a:pt x="598" y="667"/>
                  <a:pt x="577" y="681"/>
                </a:cubicBezTo>
                <a:cubicBezTo>
                  <a:pt x="557" y="694"/>
                  <a:pt x="536" y="706"/>
                  <a:pt x="513" y="715"/>
                </a:cubicBezTo>
                <a:cubicBezTo>
                  <a:pt x="491" y="724"/>
                  <a:pt x="468" y="731"/>
                  <a:pt x="444" y="736"/>
                </a:cubicBezTo>
                <a:cubicBezTo>
                  <a:pt x="420" y="741"/>
                  <a:pt x="396" y="743"/>
                  <a:pt x="371" y="743"/>
                </a:cubicBezTo>
                <a:cubicBezTo>
                  <a:pt x="347" y="743"/>
                  <a:pt x="323" y="741"/>
                  <a:pt x="299" y="736"/>
                </a:cubicBezTo>
                <a:cubicBezTo>
                  <a:pt x="275" y="731"/>
                  <a:pt x="252" y="724"/>
                  <a:pt x="229" y="715"/>
                </a:cubicBezTo>
                <a:cubicBezTo>
                  <a:pt x="206" y="706"/>
                  <a:pt x="185" y="694"/>
                  <a:pt x="165" y="681"/>
                </a:cubicBezTo>
                <a:cubicBezTo>
                  <a:pt x="145" y="667"/>
                  <a:pt x="126" y="652"/>
                  <a:pt x="109" y="635"/>
                </a:cubicBezTo>
                <a:cubicBezTo>
                  <a:pt x="91" y="617"/>
                  <a:pt x="76" y="599"/>
                  <a:pt x="62" y="578"/>
                </a:cubicBezTo>
                <a:cubicBezTo>
                  <a:pt x="49" y="558"/>
                  <a:pt x="37" y="537"/>
                  <a:pt x="28" y="514"/>
                </a:cubicBezTo>
                <a:cubicBezTo>
                  <a:pt x="19" y="492"/>
                  <a:pt x="12" y="468"/>
                  <a:pt x="7" y="444"/>
                </a:cubicBezTo>
                <a:cubicBezTo>
                  <a:pt x="2" y="420"/>
                  <a:pt x="0" y="396"/>
                  <a:pt x="0" y="372"/>
                </a:cubicBezTo>
                <a:cubicBezTo>
                  <a:pt x="0" y="348"/>
                  <a:pt x="2" y="323"/>
                  <a:pt x="7" y="299"/>
                </a:cubicBezTo>
                <a:cubicBezTo>
                  <a:pt x="12" y="276"/>
                  <a:pt x="19" y="252"/>
                  <a:pt x="28" y="230"/>
                </a:cubicBezTo>
                <a:cubicBezTo>
                  <a:pt x="37" y="207"/>
                  <a:pt x="49" y="186"/>
                  <a:pt x="62" y="166"/>
                </a:cubicBezTo>
                <a:cubicBezTo>
                  <a:pt x="76" y="145"/>
                  <a:pt x="91" y="127"/>
                  <a:pt x="109" y="108"/>
                </a:cubicBezTo>
                <a:cubicBezTo>
                  <a:pt x="126" y="91"/>
                  <a:pt x="145" y="76"/>
                  <a:pt x="165" y="62"/>
                </a:cubicBezTo>
                <a:cubicBezTo>
                  <a:pt x="185" y="49"/>
                  <a:pt x="206" y="37"/>
                  <a:pt x="229" y="28"/>
                </a:cubicBezTo>
                <a:cubicBezTo>
                  <a:pt x="252" y="18"/>
                  <a:pt x="275" y="11"/>
                  <a:pt x="299" y="7"/>
                </a:cubicBezTo>
                <a:cubicBezTo>
                  <a:pt x="323" y="2"/>
                  <a:pt x="347" y="0"/>
                  <a:pt x="371" y="0"/>
                </a:cubicBezTo>
                <a:cubicBezTo>
                  <a:pt x="396" y="0"/>
                  <a:pt x="420" y="2"/>
                  <a:pt x="444" y="7"/>
                </a:cubicBezTo>
                <a:cubicBezTo>
                  <a:pt x="468" y="11"/>
                  <a:pt x="491" y="18"/>
                  <a:pt x="513" y="28"/>
                </a:cubicBezTo>
                <a:cubicBezTo>
                  <a:pt x="536" y="37"/>
                  <a:pt x="557" y="49"/>
                  <a:pt x="577" y="62"/>
                </a:cubicBezTo>
                <a:cubicBezTo>
                  <a:pt x="598" y="76"/>
                  <a:pt x="617" y="91"/>
                  <a:pt x="634" y="108"/>
                </a:cubicBezTo>
                <a:cubicBezTo>
                  <a:pt x="651" y="127"/>
                  <a:pt x="666" y="145"/>
                  <a:pt x="680" y="166"/>
                </a:cubicBezTo>
                <a:cubicBezTo>
                  <a:pt x="693" y="186"/>
                  <a:pt x="705" y="207"/>
                  <a:pt x="714" y="230"/>
                </a:cubicBezTo>
                <a:cubicBezTo>
                  <a:pt x="724" y="252"/>
                  <a:pt x="731" y="276"/>
                  <a:pt x="735" y="299"/>
                </a:cubicBezTo>
                <a:cubicBezTo>
                  <a:pt x="740" y="323"/>
                  <a:pt x="744" y="348"/>
                  <a:pt x="744" y="372"/>
                </a:cubicBez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68960" y="4289400"/>
            <a:ext cx="87829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Соответствует ли положение функциям Комитета и мандату, определенному в учредительных документах?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88160" y="4681080"/>
            <a:ext cx="13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2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8960" y="4657320"/>
            <a:ext cx="8830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Поддерживает ли документ реализацию целей и задач, предусмотренных в стратегиях по ВИЧ и ТБ, а также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Полилиния: фигура 90"/>
          <p:cNvSpPr/>
          <p:nvPr/>
        </p:nvSpPr>
        <p:spPr>
          <a:xfrm>
            <a:off x="401040" y="5197680"/>
            <a:ext cx="267840" cy="267840"/>
          </a:xfrm>
          <a:custGeom>
            <a:avLst/>
            <a:gdLst/>
            <a:ahLst/>
            <a:cxnLst/>
            <a:rect l="0" t="0" r="r" b="b"/>
            <a:pathLst>
              <a:path w="744" h="744">
                <a:moveTo>
                  <a:pt x="744" y="372"/>
                </a:moveTo>
                <a:cubicBezTo>
                  <a:pt x="744" y="397"/>
                  <a:pt x="740" y="421"/>
                  <a:pt x="735" y="445"/>
                </a:cubicBezTo>
                <a:cubicBezTo>
                  <a:pt x="731" y="469"/>
                  <a:pt x="724" y="492"/>
                  <a:pt x="714" y="515"/>
                </a:cubicBezTo>
                <a:cubicBezTo>
                  <a:pt x="705" y="537"/>
                  <a:pt x="693" y="558"/>
                  <a:pt x="680" y="579"/>
                </a:cubicBezTo>
                <a:cubicBezTo>
                  <a:pt x="666" y="599"/>
                  <a:pt x="651" y="618"/>
                  <a:pt x="634" y="635"/>
                </a:cubicBezTo>
                <a:cubicBezTo>
                  <a:pt x="617" y="652"/>
                  <a:pt x="598" y="668"/>
                  <a:pt x="577" y="681"/>
                </a:cubicBezTo>
                <a:cubicBezTo>
                  <a:pt x="557" y="695"/>
                  <a:pt x="536" y="706"/>
                  <a:pt x="513" y="716"/>
                </a:cubicBezTo>
                <a:cubicBezTo>
                  <a:pt x="491" y="725"/>
                  <a:pt x="468" y="732"/>
                  <a:pt x="444" y="737"/>
                </a:cubicBezTo>
                <a:cubicBezTo>
                  <a:pt x="420" y="741"/>
                  <a:pt x="396" y="744"/>
                  <a:pt x="371" y="744"/>
                </a:cubicBezTo>
                <a:cubicBezTo>
                  <a:pt x="347" y="744"/>
                  <a:pt x="323" y="741"/>
                  <a:pt x="299" y="737"/>
                </a:cubicBezTo>
                <a:cubicBezTo>
                  <a:pt x="275" y="732"/>
                  <a:pt x="252" y="725"/>
                  <a:pt x="229" y="716"/>
                </a:cubicBezTo>
                <a:cubicBezTo>
                  <a:pt x="206" y="706"/>
                  <a:pt x="185" y="695"/>
                  <a:pt x="165" y="681"/>
                </a:cubicBezTo>
                <a:cubicBezTo>
                  <a:pt x="145" y="668"/>
                  <a:pt x="126" y="652"/>
                  <a:pt x="109" y="635"/>
                </a:cubicBezTo>
                <a:cubicBezTo>
                  <a:pt x="91" y="618"/>
                  <a:pt x="76" y="599"/>
                  <a:pt x="62" y="579"/>
                </a:cubicBezTo>
                <a:cubicBezTo>
                  <a:pt x="49" y="558"/>
                  <a:pt x="37" y="537"/>
                  <a:pt x="28" y="515"/>
                </a:cubicBezTo>
                <a:cubicBezTo>
                  <a:pt x="19" y="492"/>
                  <a:pt x="12" y="469"/>
                  <a:pt x="7" y="445"/>
                </a:cubicBezTo>
                <a:cubicBezTo>
                  <a:pt x="2" y="421"/>
                  <a:pt x="0" y="397"/>
                  <a:pt x="0" y="372"/>
                </a:cubicBezTo>
                <a:cubicBezTo>
                  <a:pt x="0" y="348"/>
                  <a:pt x="2" y="324"/>
                  <a:pt x="7" y="300"/>
                </a:cubicBezTo>
                <a:cubicBezTo>
                  <a:pt x="12" y="276"/>
                  <a:pt x="19" y="253"/>
                  <a:pt x="28" y="230"/>
                </a:cubicBezTo>
                <a:cubicBezTo>
                  <a:pt x="37" y="208"/>
                  <a:pt x="49" y="186"/>
                  <a:pt x="62" y="166"/>
                </a:cubicBezTo>
                <a:cubicBezTo>
                  <a:pt x="76" y="146"/>
                  <a:pt x="91" y="127"/>
                  <a:pt x="109" y="110"/>
                </a:cubicBezTo>
                <a:cubicBezTo>
                  <a:pt x="126" y="93"/>
                  <a:pt x="145" y="77"/>
                  <a:pt x="165" y="64"/>
                </a:cubicBezTo>
                <a:cubicBezTo>
                  <a:pt x="185" y="50"/>
                  <a:pt x="206" y="39"/>
                  <a:pt x="229" y="28"/>
                </a:cubicBezTo>
                <a:cubicBezTo>
                  <a:pt x="252" y="19"/>
                  <a:pt x="275" y="12"/>
                  <a:pt x="299" y="7"/>
                </a:cubicBezTo>
                <a:cubicBezTo>
                  <a:pt x="323" y="2"/>
                  <a:pt x="347" y="0"/>
                  <a:pt x="371" y="0"/>
                </a:cubicBezTo>
                <a:cubicBezTo>
                  <a:pt x="396" y="0"/>
                  <a:pt x="420" y="2"/>
                  <a:pt x="444" y="7"/>
                </a:cubicBezTo>
                <a:cubicBezTo>
                  <a:pt x="468" y="12"/>
                  <a:pt x="491" y="19"/>
                  <a:pt x="513" y="28"/>
                </a:cubicBezTo>
                <a:cubicBezTo>
                  <a:pt x="536" y="39"/>
                  <a:pt x="557" y="50"/>
                  <a:pt x="577" y="64"/>
                </a:cubicBezTo>
                <a:cubicBezTo>
                  <a:pt x="598" y="77"/>
                  <a:pt x="617" y="93"/>
                  <a:pt x="634" y="110"/>
                </a:cubicBezTo>
                <a:cubicBezTo>
                  <a:pt x="651" y="127"/>
                  <a:pt x="666" y="146"/>
                  <a:pt x="680" y="166"/>
                </a:cubicBezTo>
                <a:cubicBezTo>
                  <a:pt x="693" y="186"/>
                  <a:pt x="705" y="208"/>
                  <a:pt x="714" y="230"/>
                </a:cubicBezTo>
                <a:cubicBezTo>
                  <a:pt x="724" y="253"/>
                  <a:pt x="731" y="276"/>
                  <a:pt x="735" y="300"/>
                </a:cubicBezTo>
                <a:cubicBezTo>
                  <a:pt x="740" y="324"/>
                  <a:pt x="744" y="348"/>
                  <a:pt x="744" y="372"/>
                </a:cubicBez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8960" y="4891320"/>
            <a:ext cx="22287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грантовых обязательствах?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88160" y="5249160"/>
            <a:ext cx="13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3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Полилиния: фигура 93"/>
          <p:cNvSpPr/>
          <p:nvPr/>
        </p:nvSpPr>
        <p:spPr>
          <a:xfrm>
            <a:off x="401040" y="5565240"/>
            <a:ext cx="267840" cy="267840"/>
          </a:xfrm>
          <a:custGeom>
            <a:avLst/>
            <a:gdLst/>
            <a:ahLst/>
            <a:cxnLst/>
            <a:rect l="0" t="0" r="r" b="b"/>
            <a:pathLst>
              <a:path w="744" h="744">
                <a:moveTo>
                  <a:pt x="744" y="372"/>
                </a:moveTo>
                <a:cubicBezTo>
                  <a:pt x="744" y="396"/>
                  <a:pt x="740" y="420"/>
                  <a:pt x="735" y="444"/>
                </a:cubicBezTo>
                <a:cubicBezTo>
                  <a:pt x="731" y="468"/>
                  <a:pt x="724" y="491"/>
                  <a:pt x="714" y="515"/>
                </a:cubicBezTo>
                <a:cubicBezTo>
                  <a:pt x="705" y="537"/>
                  <a:pt x="693" y="559"/>
                  <a:pt x="680" y="579"/>
                </a:cubicBezTo>
                <a:cubicBezTo>
                  <a:pt x="666" y="599"/>
                  <a:pt x="651" y="618"/>
                  <a:pt x="634" y="635"/>
                </a:cubicBezTo>
                <a:cubicBezTo>
                  <a:pt x="617" y="653"/>
                  <a:pt x="598" y="668"/>
                  <a:pt x="577" y="682"/>
                </a:cubicBezTo>
                <a:cubicBezTo>
                  <a:pt x="557" y="695"/>
                  <a:pt x="536" y="707"/>
                  <a:pt x="513" y="716"/>
                </a:cubicBezTo>
                <a:cubicBezTo>
                  <a:pt x="491" y="725"/>
                  <a:pt x="468" y="732"/>
                  <a:pt x="444" y="737"/>
                </a:cubicBezTo>
                <a:cubicBezTo>
                  <a:pt x="420" y="742"/>
                  <a:pt x="396" y="744"/>
                  <a:pt x="371" y="744"/>
                </a:cubicBezTo>
                <a:cubicBezTo>
                  <a:pt x="347" y="744"/>
                  <a:pt x="323" y="742"/>
                  <a:pt x="299" y="737"/>
                </a:cubicBezTo>
                <a:cubicBezTo>
                  <a:pt x="275" y="732"/>
                  <a:pt x="252" y="725"/>
                  <a:pt x="229" y="716"/>
                </a:cubicBezTo>
                <a:cubicBezTo>
                  <a:pt x="206" y="707"/>
                  <a:pt x="185" y="695"/>
                  <a:pt x="165" y="682"/>
                </a:cubicBezTo>
                <a:cubicBezTo>
                  <a:pt x="145" y="668"/>
                  <a:pt x="126" y="653"/>
                  <a:pt x="109" y="635"/>
                </a:cubicBezTo>
                <a:cubicBezTo>
                  <a:pt x="91" y="618"/>
                  <a:pt x="76" y="599"/>
                  <a:pt x="62" y="579"/>
                </a:cubicBezTo>
                <a:cubicBezTo>
                  <a:pt x="49" y="559"/>
                  <a:pt x="37" y="537"/>
                  <a:pt x="28" y="515"/>
                </a:cubicBezTo>
                <a:cubicBezTo>
                  <a:pt x="19" y="491"/>
                  <a:pt x="12" y="468"/>
                  <a:pt x="7" y="444"/>
                </a:cubicBezTo>
                <a:cubicBezTo>
                  <a:pt x="2" y="420"/>
                  <a:pt x="0" y="396"/>
                  <a:pt x="0" y="372"/>
                </a:cubicBezTo>
                <a:cubicBezTo>
                  <a:pt x="0" y="347"/>
                  <a:pt x="2" y="323"/>
                  <a:pt x="7" y="299"/>
                </a:cubicBezTo>
                <a:cubicBezTo>
                  <a:pt x="12" y="275"/>
                  <a:pt x="19" y="252"/>
                  <a:pt x="28" y="230"/>
                </a:cubicBezTo>
                <a:cubicBezTo>
                  <a:pt x="37" y="207"/>
                  <a:pt x="49" y="186"/>
                  <a:pt x="62" y="165"/>
                </a:cubicBezTo>
                <a:cubicBezTo>
                  <a:pt x="76" y="145"/>
                  <a:pt x="91" y="126"/>
                  <a:pt x="109" y="109"/>
                </a:cubicBezTo>
                <a:cubicBezTo>
                  <a:pt x="126" y="92"/>
                  <a:pt x="145" y="77"/>
                  <a:pt x="165" y="63"/>
                </a:cubicBezTo>
                <a:cubicBezTo>
                  <a:pt x="185" y="49"/>
                  <a:pt x="206" y="38"/>
                  <a:pt x="229" y="29"/>
                </a:cubicBezTo>
                <a:cubicBezTo>
                  <a:pt x="252" y="19"/>
                  <a:pt x="275" y="12"/>
                  <a:pt x="299" y="8"/>
                </a:cubicBezTo>
                <a:cubicBezTo>
                  <a:pt x="323" y="3"/>
                  <a:pt x="347" y="0"/>
                  <a:pt x="371" y="0"/>
                </a:cubicBezTo>
                <a:cubicBezTo>
                  <a:pt x="396" y="0"/>
                  <a:pt x="420" y="3"/>
                  <a:pt x="444" y="8"/>
                </a:cubicBezTo>
                <a:cubicBezTo>
                  <a:pt x="468" y="12"/>
                  <a:pt x="491" y="19"/>
                  <a:pt x="513" y="29"/>
                </a:cubicBezTo>
                <a:cubicBezTo>
                  <a:pt x="536" y="38"/>
                  <a:pt x="557" y="49"/>
                  <a:pt x="577" y="63"/>
                </a:cubicBezTo>
                <a:cubicBezTo>
                  <a:pt x="598" y="77"/>
                  <a:pt x="617" y="92"/>
                  <a:pt x="634" y="109"/>
                </a:cubicBezTo>
                <a:cubicBezTo>
                  <a:pt x="651" y="126"/>
                  <a:pt x="666" y="145"/>
                  <a:pt x="680" y="165"/>
                </a:cubicBezTo>
                <a:cubicBezTo>
                  <a:pt x="693" y="186"/>
                  <a:pt x="705" y="207"/>
                  <a:pt x="714" y="230"/>
                </a:cubicBezTo>
                <a:cubicBezTo>
                  <a:pt x="724" y="252"/>
                  <a:pt x="731" y="275"/>
                  <a:pt x="735" y="299"/>
                </a:cubicBezTo>
                <a:cubicBezTo>
                  <a:pt x="740" y="323"/>
                  <a:pt x="744" y="347"/>
                  <a:pt x="744" y="372"/>
                </a:cubicBez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68960" y="5225400"/>
            <a:ext cx="85662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 дублирует ли данное положение функции других структур (например, Секретариата или Минздрава)?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8160" y="5617080"/>
            <a:ext cx="13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4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Полилиния: фигура 96"/>
          <p:cNvSpPr/>
          <p:nvPr/>
        </p:nvSpPr>
        <p:spPr>
          <a:xfrm>
            <a:off x="401040" y="5933160"/>
            <a:ext cx="267840" cy="267840"/>
          </a:xfrm>
          <a:custGeom>
            <a:avLst/>
            <a:gdLst/>
            <a:ahLst/>
            <a:cxnLst/>
            <a:rect l="0" t="0" r="r" b="b"/>
            <a:pathLst>
              <a:path w="744" h="744">
                <a:moveTo>
                  <a:pt x="744" y="372"/>
                </a:moveTo>
                <a:cubicBezTo>
                  <a:pt x="744" y="397"/>
                  <a:pt x="740" y="421"/>
                  <a:pt x="735" y="445"/>
                </a:cubicBezTo>
                <a:cubicBezTo>
                  <a:pt x="731" y="469"/>
                  <a:pt x="724" y="492"/>
                  <a:pt x="714" y="514"/>
                </a:cubicBezTo>
                <a:cubicBezTo>
                  <a:pt x="705" y="537"/>
                  <a:pt x="693" y="558"/>
                  <a:pt x="680" y="579"/>
                </a:cubicBezTo>
                <a:cubicBezTo>
                  <a:pt x="666" y="599"/>
                  <a:pt x="651" y="618"/>
                  <a:pt x="634" y="635"/>
                </a:cubicBezTo>
                <a:cubicBezTo>
                  <a:pt x="617" y="652"/>
                  <a:pt x="598" y="667"/>
                  <a:pt x="577" y="681"/>
                </a:cubicBezTo>
                <a:cubicBezTo>
                  <a:pt x="557" y="695"/>
                  <a:pt x="536" y="706"/>
                  <a:pt x="513" y="715"/>
                </a:cubicBezTo>
                <a:cubicBezTo>
                  <a:pt x="491" y="725"/>
                  <a:pt x="468" y="732"/>
                  <a:pt x="444" y="736"/>
                </a:cubicBezTo>
                <a:cubicBezTo>
                  <a:pt x="420" y="741"/>
                  <a:pt x="396" y="744"/>
                  <a:pt x="371" y="744"/>
                </a:cubicBezTo>
                <a:cubicBezTo>
                  <a:pt x="347" y="744"/>
                  <a:pt x="323" y="741"/>
                  <a:pt x="299" y="736"/>
                </a:cubicBezTo>
                <a:cubicBezTo>
                  <a:pt x="275" y="732"/>
                  <a:pt x="252" y="725"/>
                  <a:pt x="229" y="715"/>
                </a:cubicBezTo>
                <a:cubicBezTo>
                  <a:pt x="206" y="706"/>
                  <a:pt x="185" y="695"/>
                  <a:pt x="165" y="681"/>
                </a:cubicBezTo>
                <a:cubicBezTo>
                  <a:pt x="145" y="667"/>
                  <a:pt x="126" y="652"/>
                  <a:pt x="109" y="635"/>
                </a:cubicBezTo>
                <a:cubicBezTo>
                  <a:pt x="91" y="618"/>
                  <a:pt x="76" y="599"/>
                  <a:pt x="62" y="579"/>
                </a:cubicBezTo>
                <a:cubicBezTo>
                  <a:pt x="49" y="558"/>
                  <a:pt x="37" y="537"/>
                  <a:pt x="28" y="514"/>
                </a:cubicBezTo>
                <a:cubicBezTo>
                  <a:pt x="19" y="492"/>
                  <a:pt x="12" y="469"/>
                  <a:pt x="7" y="445"/>
                </a:cubicBezTo>
                <a:cubicBezTo>
                  <a:pt x="2" y="421"/>
                  <a:pt x="0" y="397"/>
                  <a:pt x="0" y="372"/>
                </a:cubicBezTo>
                <a:cubicBezTo>
                  <a:pt x="0" y="348"/>
                  <a:pt x="2" y="324"/>
                  <a:pt x="7" y="300"/>
                </a:cubicBezTo>
                <a:cubicBezTo>
                  <a:pt x="12" y="276"/>
                  <a:pt x="19" y="253"/>
                  <a:pt x="28" y="230"/>
                </a:cubicBezTo>
                <a:cubicBezTo>
                  <a:pt x="37" y="207"/>
                  <a:pt x="49" y="185"/>
                  <a:pt x="62" y="165"/>
                </a:cubicBezTo>
                <a:cubicBezTo>
                  <a:pt x="76" y="145"/>
                  <a:pt x="91" y="126"/>
                  <a:pt x="109" y="109"/>
                </a:cubicBezTo>
                <a:cubicBezTo>
                  <a:pt x="126" y="91"/>
                  <a:pt x="145" y="76"/>
                  <a:pt x="165" y="62"/>
                </a:cubicBezTo>
                <a:cubicBezTo>
                  <a:pt x="185" y="49"/>
                  <a:pt x="206" y="37"/>
                  <a:pt x="229" y="28"/>
                </a:cubicBezTo>
                <a:cubicBezTo>
                  <a:pt x="252" y="19"/>
                  <a:pt x="275" y="12"/>
                  <a:pt x="299" y="7"/>
                </a:cubicBezTo>
                <a:cubicBezTo>
                  <a:pt x="323" y="2"/>
                  <a:pt x="347" y="0"/>
                  <a:pt x="371" y="0"/>
                </a:cubicBezTo>
                <a:cubicBezTo>
                  <a:pt x="396" y="0"/>
                  <a:pt x="420" y="2"/>
                  <a:pt x="444" y="7"/>
                </a:cubicBezTo>
                <a:cubicBezTo>
                  <a:pt x="468" y="12"/>
                  <a:pt x="491" y="19"/>
                  <a:pt x="513" y="28"/>
                </a:cubicBezTo>
                <a:cubicBezTo>
                  <a:pt x="536" y="37"/>
                  <a:pt x="557" y="49"/>
                  <a:pt x="577" y="62"/>
                </a:cubicBezTo>
                <a:cubicBezTo>
                  <a:pt x="598" y="76"/>
                  <a:pt x="617" y="91"/>
                  <a:pt x="634" y="109"/>
                </a:cubicBezTo>
                <a:cubicBezTo>
                  <a:pt x="651" y="126"/>
                  <a:pt x="666" y="145"/>
                  <a:pt x="680" y="165"/>
                </a:cubicBezTo>
                <a:cubicBezTo>
                  <a:pt x="693" y="185"/>
                  <a:pt x="705" y="207"/>
                  <a:pt x="714" y="230"/>
                </a:cubicBezTo>
                <a:cubicBezTo>
                  <a:pt x="724" y="253"/>
                  <a:pt x="731" y="276"/>
                  <a:pt x="735" y="300"/>
                </a:cubicBezTo>
                <a:cubicBezTo>
                  <a:pt x="740" y="324"/>
                  <a:pt x="744" y="348"/>
                  <a:pt x="744" y="372"/>
                </a:cubicBezTo>
                <a:close/>
              </a:path>
            </a:pathLst>
          </a:custGeom>
          <a:solidFill>
            <a:srgbClr val="2563EB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68960" y="5592960"/>
            <a:ext cx="63090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Достаточно ли четко определены процедуры, сроки, роли и ответственность?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88160" y="5984640"/>
            <a:ext cx="13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5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68960" y="5960880"/>
            <a:ext cx="9244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Создает ли положение риски конфликта интересов, непрозрачности, пробелов в подотчетности или юридических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8960" y="6194880"/>
            <a:ext cx="12085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противоречий?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Полилиния: фигура 101"/>
          <p:cNvSpPr/>
          <p:nvPr/>
        </p:nvSpPr>
        <p:spPr>
          <a:xfrm>
            <a:off x="0" y="0"/>
            <a:ext cx="10704600" cy="6806520"/>
          </a:xfrm>
          <a:custGeom>
            <a:avLst/>
            <a:gdLst/>
            <a:ahLst/>
            <a:cxnLst/>
            <a:rect l="0" t="0" r="r" b="b"/>
            <a:pathLst>
              <a:path w="29735" h="18907">
                <a:moveTo>
                  <a:pt x="0" y="0"/>
                </a:moveTo>
                <a:lnTo>
                  <a:pt x="29735" y="0"/>
                </a:lnTo>
                <a:lnTo>
                  <a:pt x="29735" y="18907"/>
                </a:lnTo>
                <a:lnTo>
                  <a:pt x="0" y="18907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3" name="Рисунок 102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4" name="Рисунок 103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5" name="Полилиния: фигура 104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06" name="Рисунок 105"/>
          <p:cNvPicPr/>
          <p:nvPr/>
        </p:nvPicPr>
        <p:blipFill>
          <a:blip r:embed="rId4"/>
          <a:stretch/>
        </p:blipFill>
        <p:spPr>
          <a:xfrm>
            <a:off x="401040" y="409320"/>
            <a:ext cx="30060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7" name="Полилиния: фигура 106"/>
          <p:cNvSpPr/>
          <p:nvPr/>
        </p:nvSpPr>
        <p:spPr>
          <a:xfrm>
            <a:off x="401040" y="5147640"/>
            <a:ext cx="9894600" cy="401400"/>
          </a:xfrm>
          <a:custGeom>
            <a:avLst/>
            <a:gdLst/>
            <a:ahLst/>
            <a:cxnLst/>
            <a:rect l="0" t="0" r="r" b="b"/>
            <a:pathLst>
              <a:path w="27485" h="1115">
                <a:moveTo>
                  <a:pt x="0" y="929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6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9"/>
                  <a:pt x="27392" y="24"/>
                  <a:pt x="27402" y="31"/>
                </a:cubicBezTo>
                <a:cubicBezTo>
                  <a:pt x="27413" y="38"/>
                  <a:pt x="27422" y="46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2"/>
                  <a:pt x="27466" y="103"/>
                  <a:pt x="27471" y="114"/>
                </a:cubicBezTo>
                <a:cubicBezTo>
                  <a:pt x="27476" y="126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5"/>
                </a:cubicBezTo>
                <a:lnTo>
                  <a:pt x="27485" y="929"/>
                </a:lnTo>
                <a:cubicBezTo>
                  <a:pt x="27485" y="941"/>
                  <a:pt x="27484" y="954"/>
                  <a:pt x="27481" y="965"/>
                </a:cubicBezTo>
                <a:cubicBezTo>
                  <a:pt x="27479" y="977"/>
                  <a:pt x="27476" y="989"/>
                  <a:pt x="27471" y="1000"/>
                </a:cubicBezTo>
                <a:cubicBezTo>
                  <a:pt x="27466" y="1012"/>
                  <a:pt x="27460" y="1022"/>
                  <a:pt x="27454" y="1032"/>
                </a:cubicBezTo>
                <a:cubicBezTo>
                  <a:pt x="27447" y="1043"/>
                  <a:pt x="27439" y="1052"/>
                  <a:pt x="27431" y="1061"/>
                </a:cubicBezTo>
                <a:cubicBezTo>
                  <a:pt x="27422" y="1069"/>
                  <a:pt x="27413" y="1077"/>
                  <a:pt x="27402" y="1084"/>
                </a:cubicBezTo>
                <a:cubicBezTo>
                  <a:pt x="27392" y="1090"/>
                  <a:pt x="27382" y="1096"/>
                  <a:pt x="27370" y="1101"/>
                </a:cubicBezTo>
                <a:cubicBezTo>
                  <a:pt x="27359" y="1105"/>
                  <a:pt x="27347" y="1109"/>
                  <a:pt x="27336" y="1111"/>
                </a:cubicBezTo>
                <a:cubicBezTo>
                  <a:pt x="27324" y="1114"/>
                  <a:pt x="27311" y="1115"/>
                  <a:pt x="27299" y="1115"/>
                </a:cubicBezTo>
                <a:lnTo>
                  <a:pt x="185" y="1115"/>
                </a:lnTo>
                <a:cubicBezTo>
                  <a:pt x="173" y="1115"/>
                  <a:pt x="161" y="1114"/>
                  <a:pt x="149" y="1111"/>
                </a:cubicBezTo>
                <a:cubicBezTo>
                  <a:pt x="137" y="1109"/>
                  <a:pt x="126" y="1105"/>
                  <a:pt x="114" y="1101"/>
                </a:cubicBezTo>
                <a:cubicBezTo>
                  <a:pt x="103" y="1096"/>
                  <a:pt x="92" y="1090"/>
                  <a:pt x="82" y="1084"/>
                </a:cubicBezTo>
                <a:cubicBezTo>
                  <a:pt x="72" y="1077"/>
                  <a:pt x="63" y="1069"/>
                  <a:pt x="54" y="1061"/>
                </a:cubicBezTo>
                <a:cubicBezTo>
                  <a:pt x="45" y="1052"/>
                  <a:pt x="38" y="1043"/>
                  <a:pt x="31" y="1032"/>
                </a:cubicBezTo>
                <a:cubicBezTo>
                  <a:pt x="24" y="1022"/>
                  <a:pt x="19" y="1012"/>
                  <a:pt x="14" y="1000"/>
                </a:cubicBezTo>
                <a:cubicBezTo>
                  <a:pt x="9" y="989"/>
                  <a:pt x="6" y="977"/>
                  <a:pt x="3" y="965"/>
                </a:cubicBezTo>
                <a:cubicBezTo>
                  <a:pt x="1" y="954"/>
                  <a:pt x="0" y="941"/>
                  <a:pt x="0" y="929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08" name="Рисунок 107"/>
          <p:cNvPicPr/>
          <p:nvPr/>
        </p:nvPicPr>
        <p:blipFill>
          <a:blip r:embed="rId5"/>
          <a:stretch/>
        </p:blipFill>
        <p:spPr>
          <a:xfrm>
            <a:off x="3159000" y="527292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Box 108"/>
          <p:cNvSpPr txBox="1"/>
          <p:nvPr/>
        </p:nvSpPr>
        <p:spPr>
          <a:xfrm>
            <a:off x="835560" y="389520"/>
            <a:ext cx="260100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Этапы анализа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Полилиния: фигура 109"/>
          <p:cNvSpPr/>
          <p:nvPr/>
        </p:nvSpPr>
        <p:spPr>
          <a:xfrm>
            <a:off x="113616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14" y="562"/>
                </a:move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9" y="92"/>
                  <a:pt x="389" y="71"/>
                  <a:pt x="431" y="53"/>
                </a:cubicBezTo>
                <a:cubicBezTo>
                  <a:pt x="474" y="36"/>
                  <a:pt x="517" y="22"/>
                  <a:pt x="562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2" y="1380"/>
                </a:cubicBezTo>
                <a:cubicBezTo>
                  <a:pt x="517" y="1372"/>
                  <a:pt x="474" y="1358"/>
                  <a:pt x="431" y="1341"/>
                </a:cubicBezTo>
                <a:cubicBezTo>
                  <a:pt x="389" y="1323"/>
                  <a:pt x="349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cubicBezTo>
                  <a:pt x="0" y="652"/>
                  <a:pt x="5" y="606"/>
                  <a:pt x="14" y="562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Полилиния: фигура 110"/>
          <p:cNvSpPr/>
          <p:nvPr/>
        </p:nvSpPr>
        <p:spPr>
          <a:xfrm>
            <a:off x="113616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5" y="606"/>
                  <a:pt x="14" y="562"/>
                </a:cubicBez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9" y="92"/>
                  <a:pt x="389" y="71"/>
                  <a:pt x="431" y="53"/>
                </a:cubicBezTo>
                <a:cubicBezTo>
                  <a:pt x="474" y="36"/>
                  <a:pt x="517" y="22"/>
                  <a:pt x="562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2" y="1380"/>
                </a:cubicBezTo>
                <a:cubicBezTo>
                  <a:pt x="517" y="1372"/>
                  <a:pt x="474" y="1358"/>
                  <a:pt x="431" y="1341"/>
                </a:cubicBezTo>
                <a:cubicBezTo>
                  <a:pt x="389" y="1323"/>
                  <a:pt x="349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moveTo>
                  <a:pt x="698" y="46"/>
                </a:moveTo>
                <a:cubicBezTo>
                  <a:pt x="677" y="46"/>
                  <a:pt x="655" y="48"/>
                  <a:pt x="634" y="50"/>
                </a:cubicBezTo>
                <a:cubicBezTo>
                  <a:pt x="613" y="52"/>
                  <a:pt x="592" y="55"/>
                  <a:pt x="571" y="59"/>
                </a:cubicBezTo>
                <a:cubicBezTo>
                  <a:pt x="550" y="63"/>
                  <a:pt x="530" y="68"/>
                  <a:pt x="509" y="74"/>
                </a:cubicBezTo>
                <a:cubicBezTo>
                  <a:pt x="489" y="81"/>
                  <a:pt x="469" y="88"/>
                  <a:pt x="449" y="96"/>
                </a:cubicBezTo>
                <a:cubicBezTo>
                  <a:pt x="429" y="104"/>
                  <a:pt x="410" y="113"/>
                  <a:pt x="391" y="123"/>
                </a:cubicBezTo>
                <a:cubicBezTo>
                  <a:pt x="373" y="133"/>
                  <a:pt x="354" y="144"/>
                  <a:pt x="337" y="156"/>
                </a:cubicBezTo>
                <a:cubicBezTo>
                  <a:pt x="318" y="168"/>
                  <a:pt x="301" y="181"/>
                  <a:pt x="285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8" y="268"/>
                  <a:pt x="194" y="284"/>
                </a:cubicBezTo>
                <a:cubicBezTo>
                  <a:pt x="181" y="301"/>
                  <a:pt x="168" y="318"/>
                  <a:pt x="156" y="335"/>
                </a:cubicBezTo>
                <a:cubicBezTo>
                  <a:pt x="145" y="353"/>
                  <a:pt x="134" y="372"/>
                  <a:pt x="124" y="391"/>
                </a:cubicBezTo>
                <a:cubicBezTo>
                  <a:pt x="114" y="410"/>
                  <a:pt x="105" y="429"/>
                  <a:pt x="96" y="449"/>
                </a:cubicBezTo>
                <a:cubicBezTo>
                  <a:pt x="88" y="468"/>
                  <a:pt x="81" y="488"/>
                  <a:pt x="75" y="509"/>
                </a:cubicBezTo>
                <a:cubicBezTo>
                  <a:pt x="69" y="529"/>
                  <a:pt x="64" y="550"/>
                  <a:pt x="59" y="571"/>
                </a:cubicBezTo>
                <a:cubicBezTo>
                  <a:pt x="55" y="592"/>
                  <a:pt x="52" y="613"/>
                  <a:pt x="50" y="634"/>
                </a:cubicBezTo>
                <a:cubicBezTo>
                  <a:pt x="48" y="655"/>
                  <a:pt x="47" y="676"/>
                  <a:pt x="47" y="697"/>
                </a:cubicBezTo>
                <a:cubicBezTo>
                  <a:pt x="47" y="719"/>
                  <a:pt x="48" y="740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4" y="845"/>
                  <a:pt x="69" y="866"/>
                  <a:pt x="75" y="886"/>
                </a:cubicBezTo>
                <a:cubicBezTo>
                  <a:pt x="81" y="906"/>
                  <a:pt x="88" y="927"/>
                  <a:pt x="96" y="946"/>
                </a:cubicBezTo>
                <a:cubicBezTo>
                  <a:pt x="105" y="966"/>
                  <a:pt x="114" y="985"/>
                  <a:pt x="124" y="1004"/>
                </a:cubicBezTo>
                <a:cubicBezTo>
                  <a:pt x="134" y="1023"/>
                  <a:pt x="145" y="1041"/>
                  <a:pt x="156" y="1059"/>
                </a:cubicBezTo>
                <a:cubicBezTo>
                  <a:pt x="168" y="1076"/>
                  <a:pt x="181" y="1093"/>
                  <a:pt x="194" y="1110"/>
                </a:cubicBezTo>
                <a:cubicBezTo>
                  <a:pt x="208" y="1126"/>
                  <a:pt x="222" y="1142"/>
                  <a:pt x="237" y="1157"/>
                </a:cubicBezTo>
                <a:cubicBezTo>
                  <a:pt x="252" y="1172"/>
                  <a:pt x="268" y="1186"/>
                  <a:pt x="285" y="1200"/>
                </a:cubicBezTo>
                <a:cubicBezTo>
                  <a:pt x="301" y="1213"/>
                  <a:pt x="318" y="1226"/>
                  <a:pt x="337" y="1238"/>
                </a:cubicBezTo>
                <a:cubicBezTo>
                  <a:pt x="354" y="1250"/>
                  <a:pt x="373" y="1261"/>
                  <a:pt x="391" y="1271"/>
                </a:cubicBezTo>
                <a:cubicBezTo>
                  <a:pt x="410" y="1281"/>
                  <a:pt x="429" y="1290"/>
                  <a:pt x="449" y="1298"/>
                </a:cubicBezTo>
                <a:cubicBezTo>
                  <a:pt x="469" y="1306"/>
                  <a:pt x="489" y="1313"/>
                  <a:pt x="509" y="1319"/>
                </a:cubicBezTo>
                <a:cubicBezTo>
                  <a:pt x="530" y="1326"/>
                  <a:pt x="550" y="1331"/>
                  <a:pt x="571" y="1335"/>
                </a:cubicBezTo>
                <a:cubicBezTo>
                  <a:pt x="592" y="1339"/>
                  <a:pt x="613" y="1342"/>
                  <a:pt x="634" y="1344"/>
                </a:cubicBezTo>
                <a:cubicBezTo>
                  <a:pt x="655" y="1346"/>
                  <a:pt x="677" y="1347"/>
                  <a:pt x="698" y="1347"/>
                </a:cubicBezTo>
                <a:cubicBezTo>
                  <a:pt x="719" y="1347"/>
                  <a:pt x="740" y="1346"/>
                  <a:pt x="762" y="1344"/>
                </a:cubicBezTo>
                <a:cubicBezTo>
                  <a:pt x="783" y="1342"/>
                  <a:pt x="804" y="1339"/>
                  <a:pt x="825" y="1335"/>
                </a:cubicBezTo>
                <a:cubicBezTo>
                  <a:pt x="846" y="1331"/>
                  <a:pt x="866" y="1326"/>
                  <a:pt x="887" y="1319"/>
                </a:cubicBezTo>
                <a:cubicBezTo>
                  <a:pt x="907" y="1313"/>
                  <a:pt x="927" y="1306"/>
                  <a:pt x="947" y="1298"/>
                </a:cubicBezTo>
                <a:cubicBezTo>
                  <a:pt x="966" y="1290"/>
                  <a:pt x="985" y="1281"/>
                  <a:pt x="1004" y="1271"/>
                </a:cubicBezTo>
                <a:cubicBezTo>
                  <a:pt x="1023" y="1261"/>
                  <a:pt x="1041" y="1250"/>
                  <a:pt x="1059" y="1238"/>
                </a:cubicBezTo>
                <a:cubicBezTo>
                  <a:pt x="1077" y="1226"/>
                  <a:pt x="1094" y="1213"/>
                  <a:pt x="1110" y="1200"/>
                </a:cubicBezTo>
                <a:cubicBezTo>
                  <a:pt x="1127" y="1186"/>
                  <a:pt x="1142" y="1172"/>
                  <a:pt x="1157" y="1157"/>
                </a:cubicBezTo>
                <a:cubicBezTo>
                  <a:pt x="1173" y="1142"/>
                  <a:pt x="1187" y="1126"/>
                  <a:pt x="1200" y="1110"/>
                </a:cubicBezTo>
                <a:cubicBezTo>
                  <a:pt x="1214" y="1093"/>
                  <a:pt x="1226" y="1076"/>
                  <a:pt x="1238" y="1059"/>
                </a:cubicBezTo>
                <a:cubicBezTo>
                  <a:pt x="1250" y="1041"/>
                  <a:pt x="1261" y="1023"/>
                  <a:pt x="1271" y="1004"/>
                </a:cubicBezTo>
                <a:cubicBezTo>
                  <a:pt x="1281" y="985"/>
                  <a:pt x="1290" y="966"/>
                  <a:pt x="1298" y="946"/>
                </a:cubicBezTo>
                <a:cubicBezTo>
                  <a:pt x="1307" y="927"/>
                  <a:pt x="1314" y="906"/>
                  <a:pt x="1320" y="886"/>
                </a:cubicBezTo>
                <a:cubicBezTo>
                  <a:pt x="1326" y="866"/>
                  <a:pt x="1331" y="845"/>
                  <a:pt x="1335" y="824"/>
                </a:cubicBezTo>
                <a:cubicBezTo>
                  <a:pt x="1339" y="803"/>
                  <a:pt x="1343" y="782"/>
                  <a:pt x="1345" y="761"/>
                </a:cubicBezTo>
                <a:cubicBezTo>
                  <a:pt x="1347" y="740"/>
                  <a:pt x="1348" y="719"/>
                  <a:pt x="1348" y="697"/>
                </a:cubicBezTo>
                <a:cubicBezTo>
                  <a:pt x="1348" y="676"/>
                  <a:pt x="1347" y="655"/>
                  <a:pt x="1345" y="634"/>
                </a:cubicBezTo>
                <a:cubicBezTo>
                  <a:pt x="1343" y="613"/>
                  <a:pt x="1339" y="592"/>
                  <a:pt x="1335" y="571"/>
                </a:cubicBezTo>
                <a:cubicBezTo>
                  <a:pt x="1331" y="550"/>
                  <a:pt x="1326" y="529"/>
                  <a:pt x="1320" y="509"/>
                </a:cubicBezTo>
                <a:cubicBezTo>
                  <a:pt x="1314" y="488"/>
                  <a:pt x="1307" y="468"/>
                  <a:pt x="1298" y="449"/>
                </a:cubicBezTo>
                <a:cubicBezTo>
                  <a:pt x="1290" y="429"/>
                  <a:pt x="1281" y="410"/>
                  <a:pt x="1271" y="391"/>
                </a:cubicBezTo>
                <a:cubicBezTo>
                  <a:pt x="1261" y="372"/>
                  <a:pt x="1250" y="353"/>
                  <a:pt x="1238" y="335"/>
                </a:cubicBezTo>
                <a:cubicBezTo>
                  <a:pt x="1226" y="318"/>
                  <a:pt x="1214" y="301"/>
                  <a:pt x="1200" y="284"/>
                </a:cubicBezTo>
                <a:cubicBezTo>
                  <a:pt x="1187" y="268"/>
                  <a:pt x="1173" y="252"/>
                  <a:pt x="1157" y="237"/>
                </a:cubicBezTo>
                <a:cubicBezTo>
                  <a:pt x="1142" y="222"/>
                  <a:pt x="1127" y="208"/>
                  <a:pt x="1110" y="194"/>
                </a:cubicBezTo>
                <a:cubicBezTo>
                  <a:pt x="1094" y="181"/>
                  <a:pt x="1077" y="168"/>
                  <a:pt x="1059" y="156"/>
                </a:cubicBezTo>
                <a:cubicBezTo>
                  <a:pt x="1041" y="144"/>
                  <a:pt x="1023" y="133"/>
                  <a:pt x="1004" y="123"/>
                </a:cubicBezTo>
                <a:cubicBezTo>
                  <a:pt x="985" y="113"/>
                  <a:pt x="966" y="104"/>
                  <a:pt x="947" y="96"/>
                </a:cubicBezTo>
                <a:cubicBezTo>
                  <a:pt x="927" y="88"/>
                  <a:pt x="907" y="81"/>
                  <a:pt x="887" y="74"/>
                </a:cubicBezTo>
                <a:cubicBezTo>
                  <a:pt x="866" y="68"/>
                  <a:pt x="846" y="63"/>
                  <a:pt x="825" y="59"/>
                </a:cubicBezTo>
                <a:cubicBezTo>
                  <a:pt x="804" y="55"/>
                  <a:pt x="783" y="52"/>
                  <a:pt x="762" y="50"/>
                </a:cubicBezTo>
                <a:cubicBezTo>
                  <a:pt x="740" y="48"/>
                  <a:pt x="719" y="46"/>
                  <a:pt x="698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2" name="Рисунок 111"/>
          <p:cNvPicPr/>
          <p:nvPr/>
        </p:nvPicPr>
        <p:blipFill>
          <a:blip r:embed="rId6"/>
          <a:stretch/>
        </p:blipFill>
        <p:spPr>
          <a:xfrm>
            <a:off x="1311840" y="12700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TextBox 112"/>
          <p:cNvSpPr txBox="1"/>
          <p:nvPr/>
        </p:nvSpPr>
        <p:spPr>
          <a:xfrm>
            <a:off x="3344400" y="5266080"/>
            <a:ext cx="4204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Период проведения анализа: 26 мая — 11 июня 2025 года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93280" y="1766880"/>
            <a:ext cx="16002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Инвентаризация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05080" y="2064240"/>
            <a:ext cx="177660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Сбор и систематизация всех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28480" y="2231280"/>
            <a:ext cx="17301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действующих нормативных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Полилиния: фигура 116"/>
          <p:cNvSpPr/>
          <p:nvPr/>
        </p:nvSpPr>
        <p:spPr>
          <a:xfrm>
            <a:off x="2381400" y="2038680"/>
            <a:ext cx="251280" cy="17280"/>
          </a:xfrm>
          <a:custGeom>
            <a:avLst/>
            <a:gdLst/>
            <a:ahLst/>
            <a:cxnLst/>
            <a:rect l="0" t="0" r="r" b="b"/>
            <a:pathLst>
              <a:path w="698" h="48">
                <a:moveTo>
                  <a:pt x="0" y="0"/>
                </a:moveTo>
                <a:lnTo>
                  <a:pt x="698" y="0"/>
                </a:lnTo>
                <a:lnTo>
                  <a:pt x="698" y="48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Полилиния: фигура 117"/>
          <p:cNvSpPr/>
          <p:nvPr/>
        </p:nvSpPr>
        <p:spPr>
          <a:xfrm>
            <a:off x="311688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13" y="562"/>
                </a:moveTo>
                <a:cubicBezTo>
                  <a:pt x="22" y="517"/>
                  <a:pt x="35" y="473"/>
                  <a:pt x="53" y="431"/>
                </a:cubicBezTo>
                <a:cubicBezTo>
                  <a:pt x="70" y="389"/>
                  <a:pt x="92" y="348"/>
                  <a:pt x="117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6" y="172"/>
                  <a:pt x="271" y="143"/>
                  <a:pt x="309" y="117"/>
                </a:cubicBezTo>
                <a:cubicBezTo>
                  <a:pt x="347" y="92"/>
                  <a:pt x="388" y="71"/>
                  <a:pt x="431" y="53"/>
                </a:cubicBezTo>
                <a:cubicBezTo>
                  <a:pt x="473" y="36"/>
                  <a:pt x="517" y="22"/>
                  <a:pt x="562" y="13"/>
                </a:cubicBezTo>
                <a:cubicBezTo>
                  <a:pt x="606" y="5"/>
                  <a:pt x="652" y="0"/>
                  <a:pt x="697" y="0"/>
                </a:cubicBezTo>
                <a:cubicBezTo>
                  <a:pt x="743" y="0"/>
                  <a:pt x="788" y="5"/>
                  <a:pt x="833" y="13"/>
                </a:cubicBezTo>
                <a:cubicBezTo>
                  <a:pt x="878" y="22"/>
                  <a:pt x="922" y="36"/>
                  <a:pt x="964" y="53"/>
                </a:cubicBezTo>
                <a:cubicBezTo>
                  <a:pt x="1006" y="71"/>
                  <a:pt x="1046" y="92"/>
                  <a:pt x="1084" y="117"/>
                </a:cubicBezTo>
                <a:cubicBezTo>
                  <a:pt x="1122" y="143"/>
                  <a:pt x="1157" y="172"/>
                  <a:pt x="1190" y="204"/>
                </a:cubicBezTo>
                <a:cubicBezTo>
                  <a:pt x="1222" y="236"/>
                  <a:pt x="1251" y="272"/>
                  <a:pt x="1276" y="310"/>
                </a:cubicBezTo>
                <a:cubicBezTo>
                  <a:pt x="1302" y="348"/>
                  <a:pt x="1323" y="389"/>
                  <a:pt x="1341" y="431"/>
                </a:cubicBezTo>
                <a:cubicBezTo>
                  <a:pt x="1358" y="473"/>
                  <a:pt x="1371" y="517"/>
                  <a:pt x="1380" y="562"/>
                </a:cubicBezTo>
                <a:cubicBezTo>
                  <a:pt x="1389" y="606"/>
                  <a:pt x="1394" y="652"/>
                  <a:pt x="1394" y="697"/>
                </a:cubicBezTo>
                <a:cubicBezTo>
                  <a:pt x="1394" y="743"/>
                  <a:pt x="1389" y="788"/>
                  <a:pt x="1380" y="833"/>
                </a:cubicBezTo>
                <a:cubicBezTo>
                  <a:pt x="1371" y="878"/>
                  <a:pt x="1358" y="922"/>
                  <a:pt x="1341" y="964"/>
                </a:cubicBezTo>
                <a:cubicBezTo>
                  <a:pt x="1323" y="1006"/>
                  <a:pt x="1302" y="1046"/>
                  <a:pt x="1276" y="1084"/>
                </a:cubicBezTo>
                <a:cubicBezTo>
                  <a:pt x="1251" y="1122"/>
                  <a:pt x="1222" y="1158"/>
                  <a:pt x="1190" y="1190"/>
                </a:cubicBezTo>
                <a:cubicBezTo>
                  <a:pt x="1157" y="1222"/>
                  <a:pt x="1122" y="1251"/>
                  <a:pt x="1084" y="1276"/>
                </a:cubicBezTo>
                <a:cubicBezTo>
                  <a:pt x="1046" y="1302"/>
                  <a:pt x="1006" y="1323"/>
                  <a:pt x="964" y="1341"/>
                </a:cubicBezTo>
                <a:cubicBezTo>
                  <a:pt x="922" y="1358"/>
                  <a:pt x="878" y="1372"/>
                  <a:pt x="833" y="1380"/>
                </a:cubicBezTo>
                <a:cubicBezTo>
                  <a:pt x="788" y="1389"/>
                  <a:pt x="743" y="1394"/>
                  <a:pt x="697" y="1394"/>
                </a:cubicBezTo>
                <a:cubicBezTo>
                  <a:pt x="652" y="1394"/>
                  <a:pt x="606" y="1389"/>
                  <a:pt x="562" y="1380"/>
                </a:cubicBezTo>
                <a:cubicBezTo>
                  <a:pt x="517" y="1372"/>
                  <a:pt x="473" y="1358"/>
                  <a:pt x="431" y="1341"/>
                </a:cubicBezTo>
                <a:cubicBezTo>
                  <a:pt x="388" y="1323"/>
                  <a:pt x="347" y="1302"/>
                  <a:pt x="309" y="1276"/>
                </a:cubicBezTo>
                <a:cubicBezTo>
                  <a:pt x="271" y="1251"/>
                  <a:pt x="236" y="1222"/>
                  <a:pt x="204" y="1190"/>
                </a:cubicBezTo>
                <a:cubicBezTo>
                  <a:pt x="172" y="1158"/>
                  <a:pt x="143" y="1122"/>
                  <a:pt x="117" y="1084"/>
                </a:cubicBezTo>
                <a:cubicBezTo>
                  <a:pt x="92" y="1046"/>
                  <a:pt x="70" y="1006"/>
                  <a:pt x="53" y="964"/>
                </a:cubicBezTo>
                <a:cubicBezTo>
                  <a:pt x="35" y="922"/>
                  <a:pt x="22" y="878"/>
                  <a:pt x="13" y="833"/>
                </a:cubicBezTo>
                <a:cubicBezTo>
                  <a:pt x="4" y="789"/>
                  <a:pt x="0" y="743"/>
                  <a:pt x="0" y="698"/>
                </a:cubicBezTo>
                <a:lnTo>
                  <a:pt x="0" y="697"/>
                </a:lnTo>
                <a:cubicBezTo>
                  <a:pt x="0" y="652"/>
                  <a:pt x="4" y="606"/>
                  <a:pt x="13" y="562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Полилиния: фигура 118"/>
          <p:cNvSpPr/>
          <p:nvPr/>
        </p:nvSpPr>
        <p:spPr>
          <a:xfrm>
            <a:off x="311688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4" y="606"/>
                  <a:pt x="13" y="562"/>
                </a:cubicBezTo>
                <a:cubicBezTo>
                  <a:pt x="22" y="517"/>
                  <a:pt x="35" y="473"/>
                  <a:pt x="53" y="431"/>
                </a:cubicBezTo>
                <a:cubicBezTo>
                  <a:pt x="70" y="389"/>
                  <a:pt x="92" y="348"/>
                  <a:pt x="117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6" y="172"/>
                  <a:pt x="271" y="143"/>
                  <a:pt x="309" y="117"/>
                </a:cubicBezTo>
                <a:cubicBezTo>
                  <a:pt x="347" y="92"/>
                  <a:pt x="388" y="71"/>
                  <a:pt x="431" y="53"/>
                </a:cubicBezTo>
                <a:cubicBezTo>
                  <a:pt x="473" y="36"/>
                  <a:pt x="517" y="22"/>
                  <a:pt x="562" y="13"/>
                </a:cubicBezTo>
                <a:cubicBezTo>
                  <a:pt x="606" y="5"/>
                  <a:pt x="652" y="0"/>
                  <a:pt x="697" y="0"/>
                </a:cubicBezTo>
                <a:cubicBezTo>
                  <a:pt x="743" y="0"/>
                  <a:pt x="788" y="5"/>
                  <a:pt x="833" y="13"/>
                </a:cubicBezTo>
                <a:cubicBezTo>
                  <a:pt x="878" y="22"/>
                  <a:pt x="922" y="36"/>
                  <a:pt x="964" y="53"/>
                </a:cubicBezTo>
                <a:cubicBezTo>
                  <a:pt x="1006" y="71"/>
                  <a:pt x="1046" y="92"/>
                  <a:pt x="1084" y="117"/>
                </a:cubicBezTo>
                <a:cubicBezTo>
                  <a:pt x="1122" y="143"/>
                  <a:pt x="1157" y="172"/>
                  <a:pt x="1190" y="204"/>
                </a:cubicBezTo>
                <a:cubicBezTo>
                  <a:pt x="1222" y="236"/>
                  <a:pt x="1251" y="272"/>
                  <a:pt x="1276" y="310"/>
                </a:cubicBezTo>
                <a:cubicBezTo>
                  <a:pt x="1302" y="348"/>
                  <a:pt x="1323" y="389"/>
                  <a:pt x="1341" y="431"/>
                </a:cubicBezTo>
                <a:cubicBezTo>
                  <a:pt x="1358" y="473"/>
                  <a:pt x="1371" y="517"/>
                  <a:pt x="1380" y="562"/>
                </a:cubicBezTo>
                <a:cubicBezTo>
                  <a:pt x="1389" y="606"/>
                  <a:pt x="1394" y="652"/>
                  <a:pt x="1394" y="697"/>
                </a:cubicBezTo>
                <a:cubicBezTo>
                  <a:pt x="1394" y="743"/>
                  <a:pt x="1389" y="788"/>
                  <a:pt x="1380" y="833"/>
                </a:cubicBezTo>
                <a:cubicBezTo>
                  <a:pt x="1371" y="878"/>
                  <a:pt x="1358" y="922"/>
                  <a:pt x="1341" y="964"/>
                </a:cubicBezTo>
                <a:cubicBezTo>
                  <a:pt x="1323" y="1006"/>
                  <a:pt x="1302" y="1046"/>
                  <a:pt x="1276" y="1084"/>
                </a:cubicBezTo>
                <a:cubicBezTo>
                  <a:pt x="1251" y="1122"/>
                  <a:pt x="1222" y="1158"/>
                  <a:pt x="1190" y="1190"/>
                </a:cubicBezTo>
                <a:cubicBezTo>
                  <a:pt x="1157" y="1222"/>
                  <a:pt x="1122" y="1251"/>
                  <a:pt x="1084" y="1276"/>
                </a:cubicBezTo>
                <a:cubicBezTo>
                  <a:pt x="1046" y="1302"/>
                  <a:pt x="1006" y="1323"/>
                  <a:pt x="964" y="1341"/>
                </a:cubicBezTo>
                <a:cubicBezTo>
                  <a:pt x="922" y="1358"/>
                  <a:pt x="878" y="1372"/>
                  <a:pt x="833" y="1380"/>
                </a:cubicBezTo>
                <a:cubicBezTo>
                  <a:pt x="788" y="1389"/>
                  <a:pt x="743" y="1394"/>
                  <a:pt x="697" y="1394"/>
                </a:cubicBezTo>
                <a:cubicBezTo>
                  <a:pt x="652" y="1394"/>
                  <a:pt x="606" y="1389"/>
                  <a:pt x="562" y="1380"/>
                </a:cubicBezTo>
                <a:cubicBezTo>
                  <a:pt x="517" y="1372"/>
                  <a:pt x="473" y="1358"/>
                  <a:pt x="431" y="1341"/>
                </a:cubicBezTo>
                <a:cubicBezTo>
                  <a:pt x="388" y="1323"/>
                  <a:pt x="347" y="1302"/>
                  <a:pt x="309" y="1276"/>
                </a:cubicBezTo>
                <a:cubicBezTo>
                  <a:pt x="271" y="1251"/>
                  <a:pt x="236" y="1222"/>
                  <a:pt x="204" y="1190"/>
                </a:cubicBezTo>
                <a:cubicBezTo>
                  <a:pt x="172" y="1158"/>
                  <a:pt x="143" y="1122"/>
                  <a:pt x="117" y="1084"/>
                </a:cubicBezTo>
                <a:cubicBezTo>
                  <a:pt x="92" y="1046"/>
                  <a:pt x="70" y="1006"/>
                  <a:pt x="53" y="964"/>
                </a:cubicBezTo>
                <a:cubicBezTo>
                  <a:pt x="35" y="922"/>
                  <a:pt x="22" y="878"/>
                  <a:pt x="13" y="833"/>
                </a:cubicBezTo>
                <a:cubicBezTo>
                  <a:pt x="4" y="788"/>
                  <a:pt x="0" y="743"/>
                  <a:pt x="0" y="697"/>
                </a:cubicBezTo>
                <a:moveTo>
                  <a:pt x="697" y="46"/>
                </a:moveTo>
                <a:cubicBezTo>
                  <a:pt x="676" y="46"/>
                  <a:pt x="655" y="48"/>
                  <a:pt x="634" y="50"/>
                </a:cubicBezTo>
                <a:cubicBezTo>
                  <a:pt x="612" y="52"/>
                  <a:pt x="591" y="55"/>
                  <a:pt x="571" y="59"/>
                </a:cubicBezTo>
                <a:cubicBezTo>
                  <a:pt x="550" y="63"/>
                  <a:pt x="529" y="68"/>
                  <a:pt x="509" y="74"/>
                </a:cubicBezTo>
                <a:cubicBezTo>
                  <a:pt x="488" y="81"/>
                  <a:pt x="468" y="88"/>
                  <a:pt x="449" y="96"/>
                </a:cubicBezTo>
                <a:cubicBezTo>
                  <a:pt x="429" y="104"/>
                  <a:pt x="410" y="113"/>
                  <a:pt x="391" y="123"/>
                </a:cubicBezTo>
                <a:cubicBezTo>
                  <a:pt x="371" y="133"/>
                  <a:pt x="353" y="144"/>
                  <a:pt x="335" y="156"/>
                </a:cubicBezTo>
                <a:cubicBezTo>
                  <a:pt x="318" y="168"/>
                  <a:pt x="300" y="181"/>
                  <a:pt x="284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7" y="268"/>
                  <a:pt x="194" y="284"/>
                </a:cubicBezTo>
                <a:cubicBezTo>
                  <a:pt x="180" y="301"/>
                  <a:pt x="168" y="318"/>
                  <a:pt x="156" y="335"/>
                </a:cubicBezTo>
                <a:cubicBezTo>
                  <a:pt x="144" y="353"/>
                  <a:pt x="133" y="372"/>
                  <a:pt x="123" y="391"/>
                </a:cubicBezTo>
                <a:cubicBezTo>
                  <a:pt x="113" y="410"/>
                  <a:pt x="104" y="429"/>
                  <a:pt x="96" y="449"/>
                </a:cubicBezTo>
                <a:cubicBezTo>
                  <a:pt x="88" y="468"/>
                  <a:pt x="81" y="488"/>
                  <a:pt x="74" y="509"/>
                </a:cubicBezTo>
                <a:cubicBezTo>
                  <a:pt x="68" y="529"/>
                  <a:pt x="63" y="550"/>
                  <a:pt x="59" y="571"/>
                </a:cubicBezTo>
                <a:cubicBezTo>
                  <a:pt x="55" y="592"/>
                  <a:pt x="52" y="613"/>
                  <a:pt x="50" y="634"/>
                </a:cubicBezTo>
                <a:cubicBezTo>
                  <a:pt x="47" y="655"/>
                  <a:pt x="46" y="676"/>
                  <a:pt x="46" y="697"/>
                </a:cubicBezTo>
                <a:cubicBezTo>
                  <a:pt x="46" y="719"/>
                  <a:pt x="47" y="740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3" y="845"/>
                  <a:pt x="68" y="866"/>
                  <a:pt x="74" y="886"/>
                </a:cubicBezTo>
                <a:cubicBezTo>
                  <a:pt x="81" y="906"/>
                  <a:pt x="88" y="927"/>
                  <a:pt x="96" y="946"/>
                </a:cubicBezTo>
                <a:cubicBezTo>
                  <a:pt x="104" y="966"/>
                  <a:pt x="113" y="985"/>
                  <a:pt x="123" y="1004"/>
                </a:cubicBezTo>
                <a:cubicBezTo>
                  <a:pt x="133" y="1023"/>
                  <a:pt x="144" y="1041"/>
                  <a:pt x="156" y="1059"/>
                </a:cubicBezTo>
                <a:cubicBezTo>
                  <a:pt x="168" y="1076"/>
                  <a:pt x="180" y="1093"/>
                  <a:pt x="194" y="1110"/>
                </a:cubicBezTo>
                <a:cubicBezTo>
                  <a:pt x="207" y="1126"/>
                  <a:pt x="222" y="1142"/>
                  <a:pt x="237" y="1157"/>
                </a:cubicBezTo>
                <a:cubicBezTo>
                  <a:pt x="252" y="1172"/>
                  <a:pt x="268" y="1186"/>
                  <a:pt x="284" y="1200"/>
                </a:cubicBezTo>
                <a:cubicBezTo>
                  <a:pt x="300" y="1213"/>
                  <a:pt x="318" y="1226"/>
                  <a:pt x="335" y="1238"/>
                </a:cubicBezTo>
                <a:cubicBezTo>
                  <a:pt x="353" y="1250"/>
                  <a:pt x="371" y="1261"/>
                  <a:pt x="391" y="1271"/>
                </a:cubicBezTo>
                <a:cubicBezTo>
                  <a:pt x="410" y="1281"/>
                  <a:pt x="429" y="1290"/>
                  <a:pt x="449" y="1298"/>
                </a:cubicBezTo>
                <a:cubicBezTo>
                  <a:pt x="468" y="1306"/>
                  <a:pt x="488" y="1313"/>
                  <a:pt x="509" y="1319"/>
                </a:cubicBezTo>
                <a:cubicBezTo>
                  <a:pt x="529" y="1326"/>
                  <a:pt x="550" y="1331"/>
                  <a:pt x="571" y="1335"/>
                </a:cubicBezTo>
                <a:cubicBezTo>
                  <a:pt x="591" y="1339"/>
                  <a:pt x="612" y="1342"/>
                  <a:pt x="634" y="1344"/>
                </a:cubicBezTo>
                <a:cubicBezTo>
                  <a:pt x="655" y="1346"/>
                  <a:pt x="676" y="1347"/>
                  <a:pt x="697" y="1347"/>
                </a:cubicBezTo>
                <a:cubicBezTo>
                  <a:pt x="719" y="1347"/>
                  <a:pt x="740" y="1346"/>
                  <a:pt x="761" y="1344"/>
                </a:cubicBezTo>
                <a:cubicBezTo>
                  <a:pt x="782" y="1342"/>
                  <a:pt x="803" y="1339"/>
                  <a:pt x="824" y="1335"/>
                </a:cubicBezTo>
                <a:cubicBezTo>
                  <a:pt x="845" y="1331"/>
                  <a:pt x="866" y="1326"/>
                  <a:pt x="886" y="1319"/>
                </a:cubicBezTo>
                <a:cubicBezTo>
                  <a:pt x="906" y="1313"/>
                  <a:pt x="926" y="1306"/>
                  <a:pt x="946" y="1298"/>
                </a:cubicBezTo>
                <a:cubicBezTo>
                  <a:pt x="966" y="1290"/>
                  <a:pt x="985" y="1281"/>
                  <a:pt x="1004" y="1271"/>
                </a:cubicBezTo>
                <a:cubicBezTo>
                  <a:pt x="1023" y="1261"/>
                  <a:pt x="1041" y="1250"/>
                  <a:pt x="1058" y="1238"/>
                </a:cubicBezTo>
                <a:cubicBezTo>
                  <a:pt x="1076" y="1226"/>
                  <a:pt x="1093" y="1213"/>
                  <a:pt x="1110" y="1200"/>
                </a:cubicBezTo>
                <a:cubicBezTo>
                  <a:pt x="1126" y="1186"/>
                  <a:pt x="1142" y="1172"/>
                  <a:pt x="1157" y="1157"/>
                </a:cubicBezTo>
                <a:cubicBezTo>
                  <a:pt x="1172" y="1142"/>
                  <a:pt x="1186" y="1126"/>
                  <a:pt x="1200" y="1110"/>
                </a:cubicBezTo>
                <a:cubicBezTo>
                  <a:pt x="1213" y="1093"/>
                  <a:pt x="1226" y="1076"/>
                  <a:pt x="1238" y="1059"/>
                </a:cubicBezTo>
                <a:cubicBezTo>
                  <a:pt x="1250" y="1041"/>
                  <a:pt x="1261" y="1023"/>
                  <a:pt x="1271" y="1004"/>
                </a:cubicBezTo>
                <a:cubicBezTo>
                  <a:pt x="1281" y="985"/>
                  <a:pt x="1290" y="966"/>
                  <a:pt x="1298" y="946"/>
                </a:cubicBezTo>
                <a:cubicBezTo>
                  <a:pt x="1306" y="927"/>
                  <a:pt x="1313" y="906"/>
                  <a:pt x="1319" y="886"/>
                </a:cubicBezTo>
                <a:cubicBezTo>
                  <a:pt x="1326" y="866"/>
                  <a:pt x="1331" y="845"/>
                  <a:pt x="1335" y="824"/>
                </a:cubicBezTo>
                <a:cubicBezTo>
                  <a:pt x="1339" y="803"/>
                  <a:pt x="1342" y="782"/>
                  <a:pt x="1344" y="761"/>
                </a:cubicBezTo>
                <a:cubicBezTo>
                  <a:pt x="1346" y="740"/>
                  <a:pt x="1347" y="719"/>
                  <a:pt x="1347" y="697"/>
                </a:cubicBezTo>
                <a:cubicBezTo>
                  <a:pt x="1347" y="676"/>
                  <a:pt x="1346" y="655"/>
                  <a:pt x="1344" y="634"/>
                </a:cubicBezTo>
                <a:cubicBezTo>
                  <a:pt x="1342" y="613"/>
                  <a:pt x="1339" y="592"/>
                  <a:pt x="1335" y="571"/>
                </a:cubicBezTo>
                <a:cubicBezTo>
                  <a:pt x="1331" y="550"/>
                  <a:pt x="1326" y="529"/>
                  <a:pt x="1319" y="509"/>
                </a:cubicBezTo>
                <a:cubicBezTo>
                  <a:pt x="1313" y="488"/>
                  <a:pt x="1306" y="468"/>
                  <a:pt x="1298" y="449"/>
                </a:cubicBezTo>
                <a:cubicBezTo>
                  <a:pt x="1290" y="429"/>
                  <a:pt x="1281" y="410"/>
                  <a:pt x="1271" y="391"/>
                </a:cubicBezTo>
                <a:cubicBezTo>
                  <a:pt x="1261" y="372"/>
                  <a:pt x="1250" y="353"/>
                  <a:pt x="1238" y="335"/>
                </a:cubicBezTo>
                <a:cubicBezTo>
                  <a:pt x="1226" y="318"/>
                  <a:pt x="1213" y="301"/>
                  <a:pt x="1200" y="284"/>
                </a:cubicBezTo>
                <a:cubicBezTo>
                  <a:pt x="1186" y="268"/>
                  <a:pt x="1172" y="252"/>
                  <a:pt x="1157" y="237"/>
                </a:cubicBezTo>
                <a:cubicBezTo>
                  <a:pt x="1142" y="222"/>
                  <a:pt x="1126" y="208"/>
                  <a:pt x="1110" y="194"/>
                </a:cubicBezTo>
                <a:cubicBezTo>
                  <a:pt x="1093" y="181"/>
                  <a:pt x="1076" y="168"/>
                  <a:pt x="1058" y="156"/>
                </a:cubicBezTo>
                <a:cubicBezTo>
                  <a:pt x="1041" y="144"/>
                  <a:pt x="1023" y="133"/>
                  <a:pt x="1004" y="123"/>
                </a:cubicBezTo>
                <a:cubicBezTo>
                  <a:pt x="985" y="113"/>
                  <a:pt x="966" y="104"/>
                  <a:pt x="946" y="96"/>
                </a:cubicBezTo>
                <a:cubicBezTo>
                  <a:pt x="926" y="88"/>
                  <a:pt x="906" y="81"/>
                  <a:pt x="886" y="74"/>
                </a:cubicBezTo>
                <a:cubicBezTo>
                  <a:pt x="866" y="68"/>
                  <a:pt x="845" y="63"/>
                  <a:pt x="824" y="59"/>
                </a:cubicBezTo>
                <a:cubicBezTo>
                  <a:pt x="803" y="55"/>
                  <a:pt x="782" y="52"/>
                  <a:pt x="761" y="50"/>
                </a:cubicBezTo>
                <a:cubicBezTo>
                  <a:pt x="740" y="48"/>
                  <a:pt x="719" y="46"/>
                  <a:pt x="697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0" name="Рисунок 119"/>
          <p:cNvPicPr/>
          <p:nvPr/>
        </p:nvPicPr>
        <p:blipFill>
          <a:blip r:embed="rId7"/>
          <a:stretch/>
        </p:blipFill>
        <p:spPr>
          <a:xfrm>
            <a:off x="3259080" y="1270080"/>
            <a:ext cx="2253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1" name="TextBox 120"/>
          <p:cNvSpPr txBox="1"/>
          <p:nvPr/>
        </p:nvSpPr>
        <p:spPr>
          <a:xfrm>
            <a:off x="896760" y="2398320"/>
            <a:ext cx="9907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актов Комитета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34200" y="1766880"/>
            <a:ext cx="12747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Контекстный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030480" y="2000880"/>
            <a:ext cx="6804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694600" y="2298240"/>
            <a:ext cx="13539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Изучение требований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2700360" y="2465280"/>
            <a:ext cx="13420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Глобального фонда 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540160" y="2632320"/>
            <a:ext cx="16642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сопоставление с задачами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Полилиния: фигура 126"/>
          <p:cNvSpPr/>
          <p:nvPr/>
        </p:nvSpPr>
        <p:spPr>
          <a:xfrm>
            <a:off x="4362120" y="2038680"/>
            <a:ext cx="250920" cy="17280"/>
          </a:xfrm>
          <a:custGeom>
            <a:avLst/>
            <a:gdLst/>
            <a:ahLst/>
            <a:cxnLst/>
            <a:rect l="0" t="0" r="r" b="b"/>
            <a:pathLst>
              <a:path w="697" h="48">
                <a:moveTo>
                  <a:pt x="0" y="0"/>
                </a:moveTo>
                <a:lnTo>
                  <a:pt x="697" y="0"/>
                </a:lnTo>
                <a:lnTo>
                  <a:pt x="697" y="48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Полилиния: фигура 127"/>
          <p:cNvSpPr/>
          <p:nvPr/>
        </p:nvSpPr>
        <p:spPr>
          <a:xfrm>
            <a:off x="509724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14" y="562"/>
                </a:move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8" y="92"/>
                  <a:pt x="388" y="71"/>
                  <a:pt x="430" y="53"/>
                </a:cubicBezTo>
                <a:cubicBezTo>
                  <a:pt x="474" y="36"/>
                  <a:pt x="517" y="22"/>
                  <a:pt x="562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2" y="1380"/>
                </a:cubicBezTo>
                <a:cubicBezTo>
                  <a:pt x="517" y="1372"/>
                  <a:pt x="474" y="1358"/>
                  <a:pt x="430" y="1341"/>
                </a:cubicBezTo>
                <a:cubicBezTo>
                  <a:pt x="388" y="1323"/>
                  <a:pt x="348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9"/>
                  <a:pt x="0" y="743"/>
                  <a:pt x="0" y="698"/>
                </a:cubicBezTo>
                <a:lnTo>
                  <a:pt x="0" y="697"/>
                </a:lnTo>
                <a:cubicBezTo>
                  <a:pt x="0" y="652"/>
                  <a:pt x="5" y="606"/>
                  <a:pt x="14" y="562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Полилиния: фигура 128"/>
          <p:cNvSpPr/>
          <p:nvPr/>
        </p:nvSpPr>
        <p:spPr>
          <a:xfrm>
            <a:off x="509724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5" y="606"/>
                  <a:pt x="14" y="562"/>
                </a:cubicBez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8" y="92"/>
                  <a:pt x="388" y="71"/>
                  <a:pt x="430" y="53"/>
                </a:cubicBezTo>
                <a:cubicBezTo>
                  <a:pt x="474" y="36"/>
                  <a:pt x="517" y="22"/>
                  <a:pt x="562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2" y="1380"/>
                </a:cubicBezTo>
                <a:cubicBezTo>
                  <a:pt x="517" y="1372"/>
                  <a:pt x="474" y="1358"/>
                  <a:pt x="430" y="1341"/>
                </a:cubicBezTo>
                <a:cubicBezTo>
                  <a:pt x="388" y="1323"/>
                  <a:pt x="348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moveTo>
                  <a:pt x="698" y="46"/>
                </a:moveTo>
                <a:cubicBezTo>
                  <a:pt x="677" y="46"/>
                  <a:pt x="655" y="48"/>
                  <a:pt x="634" y="50"/>
                </a:cubicBezTo>
                <a:cubicBezTo>
                  <a:pt x="613" y="52"/>
                  <a:pt x="592" y="55"/>
                  <a:pt x="571" y="59"/>
                </a:cubicBezTo>
                <a:cubicBezTo>
                  <a:pt x="550" y="63"/>
                  <a:pt x="530" y="68"/>
                  <a:pt x="509" y="74"/>
                </a:cubicBezTo>
                <a:cubicBezTo>
                  <a:pt x="489" y="81"/>
                  <a:pt x="469" y="88"/>
                  <a:pt x="448" y="96"/>
                </a:cubicBezTo>
                <a:cubicBezTo>
                  <a:pt x="428" y="104"/>
                  <a:pt x="409" y="113"/>
                  <a:pt x="390" y="123"/>
                </a:cubicBezTo>
                <a:cubicBezTo>
                  <a:pt x="372" y="133"/>
                  <a:pt x="353" y="144"/>
                  <a:pt x="336" y="156"/>
                </a:cubicBezTo>
                <a:cubicBezTo>
                  <a:pt x="318" y="168"/>
                  <a:pt x="301" y="181"/>
                  <a:pt x="285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8" y="268"/>
                  <a:pt x="194" y="284"/>
                </a:cubicBezTo>
                <a:cubicBezTo>
                  <a:pt x="181" y="301"/>
                  <a:pt x="168" y="318"/>
                  <a:pt x="156" y="335"/>
                </a:cubicBezTo>
                <a:cubicBezTo>
                  <a:pt x="145" y="353"/>
                  <a:pt x="134" y="372"/>
                  <a:pt x="124" y="391"/>
                </a:cubicBezTo>
                <a:cubicBezTo>
                  <a:pt x="114" y="410"/>
                  <a:pt x="105" y="429"/>
                  <a:pt x="96" y="449"/>
                </a:cubicBezTo>
                <a:cubicBezTo>
                  <a:pt x="88" y="468"/>
                  <a:pt x="81" y="488"/>
                  <a:pt x="75" y="509"/>
                </a:cubicBezTo>
                <a:cubicBezTo>
                  <a:pt x="69" y="529"/>
                  <a:pt x="64" y="550"/>
                  <a:pt x="59" y="571"/>
                </a:cubicBezTo>
                <a:cubicBezTo>
                  <a:pt x="55" y="592"/>
                  <a:pt x="52" y="613"/>
                  <a:pt x="50" y="634"/>
                </a:cubicBezTo>
                <a:cubicBezTo>
                  <a:pt x="48" y="655"/>
                  <a:pt x="47" y="676"/>
                  <a:pt x="47" y="697"/>
                </a:cubicBezTo>
                <a:cubicBezTo>
                  <a:pt x="47" y="719"/>
                  <a:pt x="48" y="740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4" y="845"/>
                  <a:pt x="69" y="866"/>
                  <a:pt x="75" y="886"/>
                </a:cubicBezTo>
                <a:cubicBezTo>
                  <a:pt x="81" y="906"/>
                  <a:pt x="88" y="927"/>
                  <a:pt x="96" y="946"/>
                </a:cubicBezTo>
                <a:cubicBezTo>
                  <a:pt x="105" y="966"/>
                  <a:pt x="114" y="985"/>
                  <a:pt x="124" y="1004"/>
                </a:cubicBezTo>
                <a:cubicBezTo>
                  <a:pt x="134" y="1023"/>
                  <a:pt x="145" y="1041"/>
                  <a:pt x="156" y="1059"/>
                </a:cubicBezTo>
                <a:cubicBezTo>
                  <a:pt x="168" y="1076"/>
                  <a:pt x="181" y="1093"/>
                  <a:pt x="194" y="1110"/>
                </a:cubicBezTo>
                <a:cubicBezTo>
                  <a:pt x="208" y="1126"/>
                  <a:pt x="222" y="1142"/>
                  <a:pt x="237" y="1157"/>
                </a:cubicBezTo>
                <a:cubicBezTo>
                  <a:pt x="252" y="1172"/>
                  <a:pt x="268" y="1186"/>
                  <a:pt x="285" y="1200"/>
                </a:cubicBezTo>
                <a:cubicBezTo>
                  <a:pt x="301" y="1213"/>
                  <a:pt x="318" y="1226"/>
                  <a:pt x="336" y="1238"/>
                </a:cubicBezTo>
                <a:cubicBezTo>
                  <a:pt x="353" y="1250"/>
                  <a:pt x="372" y="1261"/>
                  <a:pt x="390" y="1271"/>
                </a:cubicBezTo>
                <a:cubicBezTo>
                  <a:pt x="409" y="1281"/>
                  <a:pt x="428" y="1290"/>
                  <a:pt x="448" y="1298"/>
                </a:cubicBezTo>
                <a:cubicBezTo>
                  <a:pt x="469" y="1306"/>
                  <a:pt x="489" y="1313"/>
                  <a:pt x="509" y="1319"/>
                </a:cubicBezTo>
                <a:cubicBezTo>
                  <a:pt x="530" y="1326"/>
                  <a:pt x="550" y="1331"/>
                  <a:pt x="571" y="1335"/>
                </a:cubicBezTo>
                <a:cubicBezTo>
                  <a:pt x="592" y="1339"/>
                  <a:pt x="613" y="1342"/>
                  <a:pt x="634" y="1344"/>
                </a:cubicBezTo>
                <a:cubicBezTo>
                  <a:pt x="655" y="1346"/>
                  <a:pt x="677" y="1347"/>
                  <a:pt x="698" y="1347"/>
                </a:cubicBezTo>
                <a:cubicBezTo>
                  <a:pt x="719" y="1347"/>
                  <a:pt x="740" y="1346"/>
                  <a:pt x="762" y="1344"/>
                </a:cubicBezTo>
                <a:cubicBezTo>
                  <a:pt x="783" y="1342"/>
                  <a:pt x="804" y="1339"/>
                  <a:pt x="825" y="1335"/>
                </a:cubicBezTo>
                <a:cubicBezTo>
                  <a:pt x="846" y="1331"/>
                  <a:pt x="866" y="1326"/>
                  <a:pt x="887" y="1319"/>
                </a:cubicBezTo>
                <a:cubicBezTo>
                  <a:pt x="907" y="1313"/>
                  <a:pt x="927" y="1306"/>
                  <a:pt x="947" y="1298"/>
                </a:cubicBezTo>
                <a:cubicBezTo>
                  <a:pt x="966" y="1290"/>
                  <a:pt x="985" y="1281"/>
                  <a:pt x="1004" y="1271"/>
                </a:cubicBezTo>
                <a:cubicBezTo>
                  <a:pt x="1023" y="1261"/>
                  <a:pt x="1041" y="1250"/>
                  <a:pt x="1059" y="1238"/>
                </a:cubicBezTo>
                <a:cubicBezTo>
                  <a:pt x="1077" y="1226"/>
                  <a:pt x="1094" y="1213"/>
                  <a:pt x="1110" y="1200"/>
                </a:cubicBezTo>
                <a:cubicBezTo>
                  <a:pt x="1127" y="1186"/>
                  <a:pt x="1142" y="1172"/>
                  <a:pt x="1157" y="1157"/>
                </a:cubicBezTo>
                <a:cubicBezTo>
                  <a:pt x="1173" y="1142"/>
                  <a:pt x="1187" y="1126"/>
                  <a:pt x="1200" y="1110"/>
                </a:cubicBezTo>
                <a:cubicBezTo>
                  <a:pt x="1214" y="1093"/>
                  <a:pt x="1226" y="1076"/>
                  <a:pt x="1238" y="1059"/>
                </a:cubicBezTo>
                <a:cubicBezTo>
                  <a:pt x="1250" y="1041"/>
                  <a:pt x="1261" y="1023"/>
                  <a:pt x="1271" y="1004"/>
                </a:cubicBezTo>
                <a:cubicBezTo>
                  <a:pt x="1281" y="985"/>
                  <a:pt x="1290" y="966"/>
                  <a:pt x="1298" y="946"/>
                </a:cubicBezTo>
                <a:cubicBezTo>
                  <a:pt x="1306" y="927"/>
                  <a:pt x="1314" y="906"/>
                  <a:pt x="1320" y="886"/>
                </a:cubicBezTo>
                <a:cubicBezTo>
                  <a:pt x="1326" y="866"/>
                  <a:pt x="1331" y="845"/>
                  <a:pt x="1335" y="824"/>
                </a:cubicBezTo>
                <a:cubicBezTo>
                  <a:pt x="1339" y="803"/>
                  <a:pt x="1343" y="782"/>
                  <a:pt x="1345" y="761"/>
                </a:cubicBezTo>
                <a:cubicBezTo>
                  <a:pt x="1347" y="740"/>
                  <a:pt x="1348" y="719"/>
                  <a:pt x="1348" y="697"/>
                </a:cubicBezTo>
                <a:cubicBezTo>
                  <a:pt x="1348" y="676"/>
                  <a:pt x="1347" y="655"/>
                  <a:pt x="1345" y="634"/>
                </a:cubicBezTo>
                <a:cubicBezTo>
                  <a:pt x="1343" y="613"/>
                  <a:pt x="1339" y="592"/>
                  <a:pt x="1335" y="571"/>
                </a:cubicBezTo>
                <a:cubicBezTo>
                  <a:pt x="1331" y="550"/>
                  <a:pt x="1326" y="529"/>
                  <a:pt x="1320" y="509"/>
                </a:cubicBezTo>
                <a:cubicBezTo>
                  <a:pt x="1314" y="488"/>
                  <a:pt x="1306" y="468"/>
                  <a:pt x="1298" y="449"/>
                </a:cubicBezTo>
                <a:cubicBezTo>
                  <a:pt x="1290" y="429"/>
                  <a:pt x="1281" y="410"/>
                  <a:pt x="1271" y="391"/>
                </a:cubicBezTo>
                <a:cubicBezTo>
                  <a:pt x="1261" y="372"/>
                  <a:pt x="1250" y="353"/>
                  <a:pt x="1238" y="335"/>
                </a:cubicBezTo>
                <a:cubicBezTo>
                  <a:pt x="1226" y="318"/>
                  <a:pt x="1214" y="301"/>
                  <a:pt x="1200" y="284"/>
                </a:cubicBezTo>
                <a:cubicBezTo>
                  <a:pt x="1187" y="268"/>
                  <a:pt x="1173" y="252"/>
                  <a:pt x="1157" y="237"/>
                </a:cubicBezTo>
                <a:cubicBezTo>
                  <a:pt x="1142" y="222"/>
                  <a:pt x="1127" y="208"/>
                  <a:pt x="1110" y="194"/>
                </a:cubicBezTo>
                <a:cubicBezTo>
                  <a:pt x="1094" y="181"/>
                  <a:pt x="1077" y="168"/>
                  <a:pt x="1059" y="156"/>
                </a:cubicBezTo>
                <a:cubicBezTo>
                  <a:pt x="1041" y="144"/>
                  <a:pt x="1023" y="133"/>
                  <a:pt x="1004" y="123"/>
                </a:cubicBezTo>
                <a:cubicBezTo>
                  <a:pt x="985" y="113"/>
                  <a:pt x="966" y="104"/>
                  <a:pt x="947" y="96"/>
                </a:cubicBezTo>
                <a:cubicBezTo>
                  <a:pt x="927" y="88"/>
                  <a:pt x="907" y="81"/>
                  <a:pt x="887" y="74"/>
                </a:cubicBezTo>
                <a:cubicBezTo>
                  <a:pt x="866" y="68"/>
                  <a:pt x="846" y="63"/>
                  <a:pt x="825" y="59"/>
                </a:cubicBezTo>
                <a:cubicBezTo>
                  <a:pt x="804" y="55"/>
                  <a:pt x="783" y="52"/>
                  <a:pt x="762" y="50"/>
                </a:cubicBezTo>
                <a:cubicBezTo>
                  <a:pt x="740" y="48"/>
                  <a:pt x="719" y="46"/>
                  <a:pt x="698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0" name="Рисунок 129"/>
          <p:cNvPicPr/>
          <p:nvPr/>
        </p:nvPicPr>
        <p:blipFill>
          <a:blip r:embed="rId8"/>
          <a:stretch/>
        </p:blipFill>
        <p:spPr>
          <a:xfrm>
            <a:off x="5222880" y="12700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1" name="TextBox 130"/>
          <p:cNvSpPr txBox="1"/>
          <p:nvPr/>
        </p:nvSpPr>
        <p:spPr>
          <a:xfrm>
            <a:off x="3070080" y="2799720"/>
            <a:ext cx="6015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868640" y="1766880"/>
            <a:ext cx="9626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Интервью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712040" y="2064240"/>
            <a:ext cx="12769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Сбор мнений членов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4503600" y="2231280"/>
            <a:ext cx="16948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Комитета, представителей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855320" y="2398320"/>
            <a:ext cx="9892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Секретариата 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Полилиния: фигура 135"/>
          <p:cNvSpPr/>
          <p:nvPr/>
        </p:nvSpPr>
        <p:spPr>
          <a:xfrm>
            <a:off x="6334200" y="2038680"/>
            <a:ext cx="250920" cy="17280"/>
          </a:xfrm>
          <a:custGeom>
            <a:avLst/>
            <a:gdLst/>
            <a:ahLst/>
            <a:cxnLst/>
            <a:rect l="0" t="0" r="r" b="b"/>
            <a:pathLst>
              <a:path w="697" h="48">
                <a:moveTo>
                  <a:pt x="0" y="0"/>
                </a:moveTo>
                <a:lnTo>
                  <a:pt x="697" y="0"/>
                </a:lnTo>
                <a:lnTo>
                  <a:pt x="697" y="48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Полилиния: фигура 136"/>
          <p:cNvSpPr/>
          <p:nvPr/>
        </p:nvSpPr>
        <p:spPr>
          <a:xfrm>
            <a:off x="707796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4" y="606"/>
                  <a:pt x="13" y="562"/>
                </a:cubicBezTo>
                <a:cubicBezTo>
                  <a:pt x="22" y="517"/>
                  <a:pt x="35" y="473"/>
                  <a:pt x="53" y="431"/>
                </a:cubicBezTo>
                <a:cubicBezTo>
                  <a:pt x="70" y="389"/>
                  <a:pt x="92" y="348"/>
                  <a:pt x="117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6" y="172"/>
                  <a:pt x="271" y="143"/>
                  <a:pt x="309" y="117"/>
                </a:cubicBezTo>
                <a:cubicBezTo>
                  <a:pt x="347" y="92"/>
                  <a:pt x="388" y="71"/>
                  <a:pt x="430" y="53"/>
                </a:cubicBezTo>
                <a:cubicBezTo>
                  <a:pt x="472" y="36"/>
                  <a:pt x="516" y="22"/>
                  <a:pt x="561" y="13"/>
                </a:cubicBezTo>
                <a:cubicBezTo>
                  <a:pt x="606" y="5"/>
                  <a:pt x="652" y="0"/>
                  <a:pt x="697" y="0"/>
                </a:cubicBezTo>
                <a:cubicBezTo>
                  <a:pt x="743" y="0"/>
                  <a:pt x="788" y="5"/>
                  <a:pt x="833" y="13"/>
                </a:cubicBezTo>
                <a:cubicBezTo>
                  <a:pt x="878" y="22"/>
                  <a:pt x="922" y="36"/>
                  <a:pt x="964" y="53"/>
                </a:cubicBezTo>
                <a:cubicBezTo>
                  <a:pt x="1006" y="71"/>
                  <a:pt x="1046" y="92"/>
                  <a:pt x="1084" y="117"/>
                </a:cubicBezTo>
                <a:cubicBezTo>
                  <a:pt x="1122" y="143"/>
                  <a:pt x="1157" y="172"/>
                  <a:pt x="1190" y="204"/>
                </a:cubicBezTo>
                <a:cubicBezTo>
                  <a:pt x="1222" y="236"/>
                  <a:pt x="1251" y="272"/>
                  <a:pt x="1276" y="310"/>
                </a:cubicBezTo>
                <a:cubicBezTo>
                  <a:pt x="1302" y="348"/>
                  <a:pt x="1323" y="389"/>
                  <a:pt x="1341" y="431"/>
                </a:cubicBezTo>
                <a:cubicBezTo>
                  <a:pt x="1358" y="473"/>
                  <a:pt x="1371" y="517"/>
                  <a:pt x="1380" y="562"/>
                </a:cubicBezTo>
                <a:cubicBezTo>
                  <a:pt x="1389" y="606"/>
                  <a:pt x="1394" y="652"/>
                  <a:pt x="1394" y="697"/>
                </a:cubicBezTo>
                <a:cubicBezTo>
                  <a:pt x="1394" y="743"/>
                  <a:pt x="1389" y="788"/>
                  <a:pt x="1380" y="833"/>
                </a:cubicBezTo>
                <a:cubicBezTo>
                  <a:pt x="1371" y="878"/>
                  <a:pt x="1358" y="922"/>
                  <a:pt x="1341" y="964"/>
                </a:cubicBezTo>
                <a:cubicBezTo>
                  <a:pt x="1323" y="1006"/>
                  <a:pt x="1302" y="1046"/>
                  <a:pt x="1276" y="1084"/>
                </a:cubicBezTo>
                <a:cubicBezTo>
                  <a:pt x="1251" y="1122"/>
                  <a:pt x="1222" y="1158"/>
                  <a:pt x="1190" y="1190"/>
                </a:cubicBezTo>
                <a:cubicBezTo>
                  <a:pt x="1157" y="1222"/>
                  <a:pt x="1122" y="1251"/>
                  <a:pt x="1084" y="1276"/>
                </a:cubicBezTo>
                <a:cubicBezTo>
                  <a:pt x="1046" y="1302"/>
                  <a:pt x="1006" y="1323"/>
                  <a:pt x="964" y="1341"/>
                </a:cubicBezTo>
                <a:cubicBezTo>
                  <a:pt x="922" y="1358"/>
                  <a:pt x="878" y="1372"/>
                  <a:pt x="833" y="1380"/>
                </a:cubicBezTo>
                <a:cubicBezTo>
                  <a:pt x="788" y="1389"/>
                  <a:pt x="743" y="1394"/>
                  <a:pt x="697" y="1394"/>
                </a:cubicBezTo>
                <a:cubicBezTo>
                  <a:pt x="652" y="1394"/>
                  <a:pt x="606" y="1389"/>
                  <a:pt x="561" y="1380"/>
                </a:cubicBezTo>
                <a:cubicBezTo>
                  <a:pt x="516" y="1372"/>
                  <a:pt x="472" y="1358"/>
                  <a:pt x="430" y="1341"/>
                </a:cubicBezTo>
                <a:cubicBezTo>
                  <a:pt x="388" y="1323"/>
                  <a:pt x="347" y="1302"/>
                  <a:pt x="309" y="1276"/>
                </a:cubicBezTo>
                <a:cubicBezTo>
                  <a:pt x="271" y="1251"/>
                  <a:pt x="236" y="1222"/>
                  <a:pt x="204" y="1190"/>
                </a:cubicBezTo>
                <a:cubicBezTo>
                  <a:pt x="172" y="1158"/>
                  <a:pt x="143" y="1122"/>
                  <a:pt x="117" y="1084"/>
                </a:cubicBezTo>
                <a:cubicBezTo>
                  <a:pt x="92" y="1046"/>
                  <a:pt x="70" y="1006"/>
                  <a:pt x="53" y="964"/>
                </a:cubicBezTo>
                <a:cubicBezTo>
                  <a:pt x="35" y="922"/>
                  <a:pt x="22" y="878"/>
                  <a:pt x="13" y="833"/>
                </a:cubicBezTo>
                <a:cubicBezTo>
                  <a:pt x="4" y="788"/>
                  <a:pt x="0" y="743"/>
                  <a:pt x="0" y="697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Полилиния: фигура 137"/>
          <p:cNvSpPr/>
          <p:nvPr/>
        </p:nvSpPr>
        <p:spPr>
          <a:xfrm>
            <a:off x="707796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4" y="606"/>
                  <a:pt x="13" y="562"/>
                </a:cubicBezTo>
                <a:cubicBezTo>
                  <a:pt x="22" y="517"/>
                  <a:pt x="35" y="473"/>
                  <a:pt x="53" y="431"/>
                </a:cubicBezTo>
                <a:cubicBezTo>
                  <a:pt x="70" y="389"/>
                  <a:pt x="92" y="348"/>
                  <a:pt x="117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6" y="172"/>
                  <a:pt x="271" y="143"/>
                  <a:pt x="309" y="117"/>
                </a:cubicBezTo>
                <a:cubicBezTo>
                  <a:pt x="347" y="92"/>
                  <a:pt x="388" y="71"/>
                  <a:pt x="430" y="53"/>
                </a:cubicBezTo>
                <a:cubicBezTo>
                  <a:pt x="472" y="36"/>
                  <a:pt x="516" y="22"/>
                  <a:pt x="561" y="13"/>
                </a:cubicBezTo>
                <a:cubicBezTo>
                  <a:pt x="606" y="5"/>
                  <a:pt x="652" y="0"/>
                  <a:pt x="697" y="0"/>
                </a:cubicBezTo>
                <a:cubicBezTo>
                  <a:pt x="743" y="0"/>
                  <a:pt x="788" y="5"/>
                  <a:pt x="833" y="13"/>
                </a:cubicBezTo>
                <a:cubicBezTo>
                  <a:pt x="878" y="22"/>
                  <a:pt x="922" y="36"/>
                  <a:pt x="964" y="53"/>
                </a:cubicBezTo>
                <a:cubicBezTo>
                  <a:pt x="1006" y="71"/>
                  <a:pt x="1046" y="92"/>
                  <a:pt x="1084" y="117"/>
                </a:cubicBezTo>
                <a:cubicBezTo>
                  <a:pt x="1122" y="143"/>
                  <a:pt x="1157" y="172"/>
                  <a:pt x="1190" y="204"/>
                </a:cubicBezTo>
                <a:cubicBezTo>
                  <a:pt x="1222" y="236"/>
                  <a:pt x="1251" y="272"/>
                  <a:pt x="1276" y="310"/>
                </a:cubicBezTo>
                <a:cubicBezTo>
                  <a:pt x="1302" y="348"/>
                  <a:pt x="1323" y="389"/>
                  <a:pt x="1341" y="431"/>
                </a:cubicBezTo>
                <a:cubicBezTo>
                  <a:pt x="1358" y="473"/>
                  <a:pt x="1371" y="517"/>
                  <a:pt x="1380" y="562"/>
                </a:cubicBezTo>
                <a:cubicBezTo>
                  <a:pt x="1389" y="606"/>
                  <a:pt x="1394" y="652"/>
                  <a:pt x="1394" y="697"/>
                </a:cubicBezTo>
                <a:cubicBezTo>
                  <a:pt x="1394" y="743"/>
                  <a:pt x="1389" y="788"/>
                  <a:pt x="1380" y="833"/>
                </a:cubicBezTo>
                <a:cubicBezTo>
                  <a:pt x="1371" y="878"/>
                  <a:pt x="1358" y="922"/>
                  <a:pt x="1341" y="964"/>
                </a:cubicBezTo>
                <a:cubicBezTo>
                  <a:pt x="1323" y="1006"/>
                  <a:pt x="1302" y="1046"/>
                  <a:pt x="1276" y="1084"/>
                </a:cubicBezTo>
                <a:cubicBezTo>
                  <a:pt x="1251" y="1122"/>
                  <a:pt x="1222" y="1158"/>
                  <a:pt x="1190" y="1190"/>
                </a:cubicBezTo>
                <a:cubicBezTo>
                  <a:pt x="1157" y="1222"/>
                  <a:pt x="1122" y="1251"/>
                  <a:pt x="1084" y="1276"/>
                </a:cubicBezTo>
                <a:cubicBezTo>
                  <a:pt x="1046" y="1302"/>
                  <a:pt x="1006" y="1323"/>
                  <a:pt x="964" y="1341"/>
                </a:cubicBezTo>
                <a:cubicBezTo>
                  <a:pt x="922" y="1358"/>
                  <a:pt x="878" y="1372"/>
                  <a:pt x="833" y="1380"/>
                </a:cubicBezTo>
                <a:cubicBezTo>
                  <a:pt x="788" y="1389"/>
                  <a:pt x="743" y="1394"/>
                  <a:pt x="697" y="1394"/>
                </a:cubicBezTo>
                <a:cubicBezTo>
                  <a:pt x="652" y="1394"/>
                  <a:pt x="606" y="1389"/>
                  <a:pt x="561" y="1380"/>
                </a:cubicBezTo>
                <a:cubicBezTo>
                  <a:pt x="516" y="1372"/>
                  <a:pt x="472" y="1358"/>
                  <a:pt x="430" y="1341"/>
                </a:cubicBezTo>
                <a:cubicBezTo>
                  <a:pt x="388" y="1323"/>
                  <a:pt x="347" y="1302"/>
                  <a:pt x="309" y="1276"/>
                </a:cubicBezTo>
                <a:cubicBezTo>
                  <a:pt x="271" y="1251"/>
                  <a:pt x="236" y="1222"/>
                  <a:pt x="204" y="1190"/>
                </a:cubicBezTo>
                <a:cubicBezTo>
                  <a:pt x="172" y="1158"/>
                  <a:pt x="143" y="1122"/>
                  <a:pt x="117" y="1084"/>
                </a:cubicBezTo>
                <a:cubicBezTo>
                  <a:pt x="92" y="1046"/>
                  <a:pt x="70" y="1006"/>
                  <a:pt x="53" y="964"/>
                </a:cubicBezTo>
                <a:cubicBezTo>
                  <a:pt x="35" y="922"/>
                  <a:pt x="22" y="878"/>
                  <a:pt x="13" y="833"/>
                </a:cubicBezTo>
                <a:cubicBezTo>
                  <a:pt x="4" y="788"/>
                  <a:pt x="0" y="743"/>
                  <a:pt x="0" y="697"/>
                </a:cubicBezTo>
                <a:moveTo>
                  <a:pt x="697" y="46"/>
                </a:moveTo>
                <a:cubicBezTo>
                  <a:pt x="676" y="46"/>
                  <a:pt x="655" y="48"/>
                  <a:pt x="634" y="50"/>
                </a:cubicBezTo>
                <a:cubicBezTo>
                  <a:pt x="612" y="52"/>
                  <a:pt x="591" y="55"/>
                  <a:pt x="571" y="59"/>
                </a:cubicBezTo>
                <a:cubicBezTo>
                  <a:pt x="550" y="63"/>
                  <a:pt x="529" y="68"/>
                  <a:pt x="508" y="74"/>
                </a:cubicBezTo>
                <a:cubicBezTo>
                  <a:pt x="487" y="81"/>
                  <a:pt x="467" y="88"/>
                  <a:pt x="448" y="96"/>
                </a:cubicBezTo>
                <a:cubicBezTo>
                  <a:pt x="428" y="104"/>
                  <a:pt x="409" y="113"/>
                  <a:pt x="390" y="123"/>
                </a:cubicBezTo>
                <a:cubicBezTo>
                  <a:pt x="371" y="133"/>
                  <a:pt x="353" y="144"/>
                  <a:pt x="335" y="156"/>
                </a:cubicBezTo>
                <a:cubicBezTo>
                  <a:pt x="318" y="168"/>
                  <a:pt x="300" y="181"/>
                  <a:pt x="284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7" y="268"/>
                  <a:pt x="194" y="284"/>
                </a:cubicBezTo>
                <a:cubicBezTo>
                  <a:pt x="180" y="301"/>
                  <a:pt x="168" y="318"/>
                  <a:pt x="156" y="335"/>
                </a:cubicBezTo>
                <a:cubicBezTo>
                  <a:pt x="144" y="353"/>
                  <a:pt x="133" y="372"/>
                  <a:pt x="123" y="391"/>
                </a:cubicBezTo>
                <a:cubicBezTo>
                  <a:pt x="113" y="410"/>
                  <a:pt x="104" y="429"/>
                  <a:pt x="96" y="449"/>
                </a:cubicBezTo>
                <a:cubicBezTo>
                  <a:pt x="88" y="468"/>
                  <a:pt x="81" y="488"/>
                  <a:pt x="74" y="509"/>
                </a:cubicBezTo>
                <a:cubicBezTo>
                  <a:pt x="68" y="529"/>
                  <a:pt x="63" y="550"/>
                  <a:pt x="59" y="571"/>
                </a:cubicBezTo>
                <a:cubicBezTo>
                  <a:pt x="55" y="592"/>
                  <a:pt x="52" y="613"/>
                  <a:pt x="50" y="634"/>
                </a:cubicBezTo>
                <a:cubicBezTo>
                  <a:pt x="47" y="655"/>
                  <a:pt x="46" y="676"/>
                  <a:pt x="46" y="697"/>
                </a:cubicBezTo>
                <a:cubicBezTo>
                  <a:pt x="46" y="719"/>
                  <a:pt x="47" y="740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3" y="845"/>
                  <a:pt x="68" y="866"/>
                  <a:pt x="74" y="886"/>
                </a:cubicBezTo>
                <a:cubicBezTo>
                  <a:pt x="81" y="906"/>
                  <a:pt x="88" y="927"/>
                  <a:pt x="96" y="946"/>
                </a:cubicBezTo>
                <a:cubicBezTo>
                  <a:pt x="104" y="966"/>
                  <a:pt x="113" y="985"/>
                  <a:pt x="123" y="1004"/>
                </a:cubicBezTo>
                <a:cubicBezTo>
                  <a:pt x="133" y="1023"/>
                  <a:pt x="144" y="1041"/>
                  <a:pt x="156" y="1059"/>
                </a:cubicBezTo>
                <a:cubicBezTo>
                  <a:pt x="168" y="1076"/>
                  <a:pt x="180" y="1093"/>
                  <a:pt x="194" y="1110"/>
                </a:cubicBezTo>
                <a:cubicBezTo>
                  <a:pt x="207" y="1126"/>
                  <a:pt x="222" y="1142"/>
                  <a:pt x="237" y="1157"/>
                </a:cubicBezTo>
                <a:cubicBezTo>
                  <a:pt x="252" y="1172"/>
                  <a:pt x="268" y="1186"/>
                  <a:pt x="284" y="1200"/>
                </a:cubicBezTo>
                <a:cubicBezTo>
                  <a:pt x="300" y="1213"/>
                  <a:pt x="318" y="1226"/>
                  <a:pt x="335" y="1238"/>
                </a:cubicBezTo>
                <a:cubicBezTo>
                  <a:pt x="353" y="1250"/>
                  <a:pt x="371" y="1261"/>
                  <a:pt x="390" y="1271"/>
                </a:cubicBezTo>
                <a:cubicBezTo>
                  <a:pt x="409" y="1281"/>
                  <a:pt x="428" y="1290"/>
                  <a:pt x="448" y="1298"/>
                </a:cubicBezTo>
                <a:cubicBezTo>
                  <a:pt x="467" y="1306"/>
                  <a:pt x="487" y="1313"/>
                  <a:pt x="508" y="1319"/>
                </a:cubicBezTo>
                <a:cubicBezTo>
                  <a:pt x="529" y="1326"/>
                  <a:pt x="550" y="1331"/>
                  <a:pt x="571" y="1335"/>
                </a:cubicBezTo>
                <a:cubicBezTo>
                  <a:pt x="591" y="1339"/>
                  <a:pt x="612" y="1342"/>
                  <a:pt x="634" y="1344"/>
                </a:cubicBezTo>
                <a:cubicBezTo>
                  <a:pt x="655" y="1346"/>
                  <a:pt x="676" y="1347"/>
                  <a:pt x="697" y="1347"/>
                </a:cubicBezTo>
                <a:cubicBezTo>
                  <a:pt x="719" y="1347"/>
                  <a:pt x="740" y="1346"/>
                  <a:pt x="761" y="1344"/>
                </a:cubicBezTo>
                <a:cubicBezTo>
                  <a:pt x="782" y="1342"/>
                  <a:pt x="803" y="1339"/>
                  <a:pt x="824" y="1335"/>
                </a:cubicBezTo>
                <a:cubicBezTo>
                  <a:pt x="845" y="1331"/>
                  <a:pt x="866" y="1326"/>
                  <a:pt x="886" y="1319"/>
                </a:cubicBezTo>
                <a:cubicBezTo>
                  <a:pt x="906" y="1313"/>
                  <a:pt x="926" y="1306"/>
                  <a:pt x="946" y="1298"/>
                </a:cubicBezTo>
                <a:cubicBezTo>
                  <a:pt x="966" y="1290"/>
                  <a:pt x="985" y="1281"/>
                  <a:pt x="1004" y="1271"/>
                </a:cubicBezTo>
                <a:cubicBezTo>
                  <a:pt x="1023" y="1261"/>
                  <a:pt x="1041" y="1250"/>
                  <a:pt x="1058" y="1238"/>
                </a:cubicBezTo>
                <a:cubicBezTo>
                  <a:pt x="1076" y="1226"/>
                  <a:pt x="1093" y="1213"/>
                  <a:pt x="1110" y="1200"/>
                </a:cubicBezTo>
                <a:cubicBezTo>
                  <a:pt x="1126" y="1186"/>
                  <a:pt x="1142" y="1172"/>
                  <a:pt x="1157" y="1157"/>
                </a:cubicBezTo>
                <a:cubicBezTo>
                  <a:pt x="1172" y="1142"/>
                  <a:pt x="1186" y="1126"/>
                  <a:pt x="1200" y="1110"/>
                </a:cubicBezTo>
                <a:cubicBezTo>
                  <a:pt x="1213" y="1093"/>
                  <a:pt x="1226" y="1076"/>
                  <a:pt x="1238" y="1059"/>
                </a:cubicBezTo>
                <a:cubicBezTo>
                  <a:pt x="1250" y="1041"/>
                  <a:pt x="1261" y="1023"/>
                  <a:pt x="1271" y="1004"/>
                </a:cubicBezTo>
                <a:cubicBezTo>
                  <a:pt x="1281" y="985"/>
                  <a:pt x="1290" y="966"/>
                  <a:pt x="1298" y="946"/>
                </a:cubicBezTo>
                <a:cubicBezTo>
                  <a:pt x="1306" y="927"/>
                  <a:pt x="1313" y="906"/>
                  <a:pt x="1319" y="886"/>
                </a:cubicBezTo>
                <a:cubicBezTo>
                  <a:pt x="1326" y="866"/>
                  <a:pt x="1331" y="845"/>
                  <a:pt x="1335" y="824"/>
                </a:cubicBezTo>
                <a:cubicBezTo>
                  <a:pt x="1339" y="803"/>
                  <a:pt x="1342" y="782"/>
                  <a:pt x="1344" y="761"/>
                </a:cubicBezTo>
                <a:cubicBezTo>
                  <a:pt x="1346" y="740"/>
                  <a:pt x="1347" y="719"/>
                  <a:pt x="1347" y="697"/>
                </a:cubicBezTo>
                <a:cubicBezTo>
                  <a:pt x="1347" y="676"/>
                  <a:pt x="1346" y="655"/>
                  <a:pt x="1344" y="634"/>
                </a:cubicBezTo>
                <a:cubicBezTo>
                  <a:pt x="1342" y="613"/>
                  <a:pt x="1339" y="592"/>
                  <a:pt x="1335" y="571"/>
                </a:cubicBezTo>
                <a:cubicBezTo>
                  <a:pt x="1331" y="550"/>
                  <a:pt x="1326" y="529"/>
                  <a:pt x="1319" y="509"/>
                </a:cubicBezTo>
                <a:cubicBezTo>
                  <a:pt x="1313" y="488"/>
                  <a:pt x="1306" y="468"/>
                  <a:pt x="1298" y="449"/>
                </a:cubicBezTo>
                <a:cubicBezTo>
                  <a:pt x="1290" y="429"/>
                  <a:pt x="1281" y="410"/>
                  <a:pt x="1271" y="391"/>
                </a:cubicBezTo>
                <a:cubicBezTo>
                  <a:pt x="1261" y="372"/>
                  <a:pt x="1250" y="353"/>
                  <a:pt x="1238" y="335"/>
                </a:cubicBezTo>
                <a:cubicBezTo>
                  <a:pt x="1226" y="318"/>
                  <a:pt x="1213" y="301"/>
                  <a:pt x="1200" y="284"/>
                </a:cubicBezTo>
                <a:cubicBezTo>
                  <a:pt x="1186" y="268"/>
                  <a:pt x="1172" y="252"/>
                  <a:pt x="1157" y="237"/>
                </a:cubicBezTo>
                <a:cubicBezTo>
                  <a:pt x="1142" y="222"/>
                  <a:pt x="1126" y="208"/>
                  <a:pt x="1110" y="194"/>
                </a:cubicBezTo>
                <a:cubicBezTo>
                  <a:pt x="1093" y="181"/>
                  <a:pt x="1076" y="168"/>
                  <a:pt x="1058" y="156"/>
                </a:cubicBezTo>
                <a:cubicBezTo>
                  <a:pt x="1041" y="144"/>
                  <a:pt x="1023" y="133"/>
                  <a:pt x="1004" y="123"/>
                </a:cubicBezTo>
                <a:cubicBezTo>
                  <a:pt x="985" y="113"/>
                  <a:pt x="966" y="104"/>
                  <a:pt x="946" y="96"/>
                </a:cubicBezTo>
                <a:cubicBezTo>
                  <a:pt x="926" y="88"/>
                  <a:pt x="906" y="81"/>
                  <a:pt x="886" y="74"/>
                </a:cubicBezTo>
                <a:cubicBezTo>
                  <a:pt x="866" y="68"/>
                  <a:pt x="845" y="63"/>
                  <a:pt x="824" y="59"/>
                </a:cubicBezTo>
                <a:cubicBezTo>
                  <a:pt x="803" y="55"/>
                  <a:pt x="782" y="52"/>
                  <a:pt x="761" y="50"/>
                </a:cubicBezTo>
                <a:cubicBezTo>
                  <a:pt x="740" y="48"/>
                  <a:pt x="719" y="46"/>
                  <a:pt x="697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9" name="Рисунок 138"/>
          <p:cNvPicPr/>
          <p:nvPr/>
        </p:nvPicPr>
        <p:blipFill>
          <a:blip r:embed="rId9"/>
          <a:stretch/>
        </p:blipFill>
        <p:spPr>
          <a:xfrm>
            <a:off x="7228440" y="12700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TextBox 139"/>
          <p:cNvSpPr txBox="1"/>
          <p:nvPr/>
        </p:nvSpPr>
        <p:spPr>
          <a:xfrm>
            <a:off x="4534560" y="2565720"/>
            <a:ext cx="16333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заинтересованных сторон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477120" y="1766880"/>
            <a:ext cx="17053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Функциональный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988320" y="2000880"/>
            <a:ext cx="6804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660720" y="2298240"/>
            <a:ext cx="133704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Оценка соответствия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605640" y="2465280"/>
            <a:ext cx="14479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документов функциям,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449040" y="2632320"/>
            <a:ext cx="176184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адекватности механизмов 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Полилиния: фигура 145"/>
          <p:cNvSpPr/>
          <p:nvPr/>
        </p:nvSpPr>
        <p:spPr>
          <a:xfrm>
            <a:off x="8314560" y="2038680"/>
            <a:ext cx="251280" cy="17280"/>
          </a:xfrm>
          <a:custGeom>
            <a:avLst/>
            <a:gdLst/>
            <a:ahLst/>
            <a:cxnLst/>
            <a:rect l="0" t="0" r="r" b="b"/>
            <a:pathLst>
              <a:path w="698" h="48">
                <a:moveTo>
                  <a:pt x="0" y="0"/>
                </a:moveTo>
                <a:lnTo>
                  <a:pt x="698" y="0"/>
                </a:lnTo>
                <a:lnTo>
                  <a:pt x="698" y="48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Полилиния: фигура 146"/>
          <p:cNvSpPr/>
          <p:nvPr/>
        </p:nvSpPr>
        <p:spPr>
          <a:xfrm>
            <a:off x="905832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14" y="562"/>
                </a:move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8" y="92"/>
                  <a:pt x="388" y="71"/>
                  <a:pt x="430" y="53"/>
                </a:cubicBezTo>
                <a:cubicBezTo>
                  <a:pt x="473" y="36"/>
                  <a:pt x="516" y="22"/>
                  <a:pt x="561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1" y="1380"/>
                </a:cubicBezTo>
                <a:cubicBezTo>
                  <a:pt x="516" y="1372"/>
                  <a:pt x="473" y="1358"/>
                  <a:pt x="430" y="1341"/>
                </a:cubicBezTo>
                <a:cubicBezTo>
                  <a:pt x="388" y="1323"/>
                  <a:pt x="348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9"/>
                  <a:pt x="0" y="743"/>
                  <a:pt x="0" y="698"/>
                </a:cubicBezTo>
                <a:lnTo>
                  <a:pt x="0" y="697"/>
                </a:lnTo>
                <a:cubicBezTo>
                  <a:pt x="0" y="652"/>
                  <a:pt x="5" y="606"/>
                  <a:pt x="14" y="562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Полилиния: фигура 147"/>
          <p:cNvSpPr/>
          <p:nvPr/>
        </p:nvSpPr>
        <p:spPr>
          <a:xfrm>
            <a:off x="9058320" y="1119600"/>
            <a:ext cx="501840" cy="501840"/>
          </a:xfrm>
          <a:custGeom>
            <a:avLst/>
            <a:gdLst/>
            <a:ahLst/>
            <a:cxnLst/>
            <a:rect l="0" t="0" r="r" b="b"/>
            <a:pathLst>
              <a:path w="1394" h="1394">
                <a:moveTo>
                  <a:pt x="0" y="697"/>
                </a:moveTo>
                <a:cubicBezTo>
                  <a:pt x="0" y="652"/>
                  <a:pt x="5" y="606"/>
                  <a:pt x="14" y="562"/>
                </a:cubicBezTo>
                <a:cubicBezTo>
                  <a:pt x="23" y="517"/>
                  <a:pt x="36" y="473"/>
                  <a:pt x="53" y="431"/>
                </a:cubicBezTo>
                <a:cubicBezTo>
                  <a:pt x="71" y="389"/>
                  <a:pt x="92" y="348"/>
                  <a:pt x="118" y="310"/>
                </a:cubicBezTo>
                <a:cubicBezTo>
                  <a:pt x="143" y="272"/>
                  <a:pt x="172" y="236"/>
                  <a:pt x="204" y="204"/>
                </a:cubicBezTo>
                <a:cubicBezTo>
                  <a:pt x="237" y="172"/>
                  <a:pt x="272" y="143"/>
                  <a:pt x="310" y="117"/>
                </a:cubicBezTo>
                <a:cubicBezTo>
                  <a:pt x="348" y="92"/>
                  <a:pt x="388" y="71"/>
                  <a:pt x="430" y="53"/>
                </a:cubicBezTo>
                <a:cubicBezTo>
                  <a:pt x="473" y="36"/>
                  <a:pt x="516" y="22"/>
                  <a:pt x="561" y="13"/>
                </a:cubicBezTo>
                <a:cubicBezTo>
                  <a:pt x="607" y="5"/>
                  <a:pt x="652" y="0"/>
                  <a:pt x="698" y="0"/>
                </a:cubicBezTo>
                <a:cubicBezTo>
                  <a:pt x="744" y="0"/>
                  <a:pt x="789" y="5"/>
                  <a:pt x="834" y="13"/>
                </a:cubicBezTo>
                <a:cubicBezTo>
                  <a:pt x="879" y="22"/>
                  <a:pt x="922" y="36"/>
                  <a:pt x="964" y="53"/>
                </a:cubicBezTo>
                <a:cubicBezTo>
                  <a:pt x="1007" y="71"/>
                  <a:pt x="1047" y="92"/>
                  <a:pt x="1085" y="117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6"/>
                  <a:pt x="1251" y="272"/>
                  <a:pt x="1277" y="310"/>
                </a:cubicBezTo>
                <a:cubicBezTo>
                  <a:pt x="1302" y="348"/>
                  <a:pt x="1324" y="389"/>
                  <a:pt x="1341" y="431"/>
                </a:cubicBezTo>
                <a:cubicBezTo>
                  <a:pt x="1359" y="473"/>
                  <a:pt x="1372" y="517"/>
                  <a:pt x="1381" y="562"/>
                </a:cubicBezTo>
                <a:cubicBezTo>
                  <a:pt x="1390" y="606"/>
                  <a:pt x="1394" y="652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2"/>
                  <a:pt x="1341" y="964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8"/>
                  <a:pt x="1190" y="1190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2"/>
                  <a:pt x="1007" y="1323"/>
                  <a:pt x="964" y="1341"/>
                </a:cubicBezTo>
                <a:cubicBezTo>
                  <a:pt x="922" y="1358"/>
                  <a:pt x="879" y="1372"/>
                  <a:pt x="834" y="1380"/>
                </a:cubicBezTo>
                <a:cubicBezTo>
                  <a:pt x="789" y="1389"/>
                  <a:pt x="744" y="1394"/>
                  <a:pt x="698" y="1394"/>
                </a:cubicBezTo>
                <a:cubicBezTo>
                  <a:pt x="652" y="1394"/>
                  <a:pt x="607" y="1389"/>
                  <a:pt x="561" y="1380"/>
                </a:cubicBezTo>
                <a:cubicBezTo>
                  <a:pt x="516" y="1372"/>
                  <a:pt x="473" y="1358"/>
                  <a:pt x="430" y="1341"/>
                </a:cubicBezTo>
                <a:cubicBezTo>
                  <a:pt x="388" y="1323"/>
                  <a:pt x="348" y="1302"/>
                  <a:pt x="310" y="1276"/>
                </a:cubicBezTo>
                <a:cubicBezTo>
                  <a:pt x="272" y="1251"/>
                  <a:pt x="237" y="1222"/>
                  <a:pt x="204" y="1190"/>
                </a:cubicBezTo>
                <a:cubicBezTo>
                  <a:pt x="172" y="1158"/>
                  <a:pt x="143" y="1122"/>
                  <a:pt x="118" y="1084"/>
                </a:cubicBezTo>
                <a:cubicBezTo>
                  <a:pt x="92" y="1046"/>
                  <a:pt x="71" y="1006"/>
                  <a:pt x="53" y="964"/>
                </a:cubicBezTo>
                <a:cubicBezTo>
                  <a:pt x="36" y="922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moveTo>
                  <a:pt x="698" y="46"/>
                </a:moveTo>
                <a:cubicBezTo>
                  <a:pt x="677" y="46"/>
                  <a:pt x="655" y="48"/>
                  <a:pt x="634" y="50"/>
                </a:cubicBezTo>
                <a:cubicBezTo>
                  <a:pt x="613" y="52"/>
                  <a:pt x="592" y="55"/>
                  <a:pt x="570" y="59"/>
                </a:cubicBezTo>
                <a:cubicBezTo>
                  <a:pt x="549" y="63"/>
                  <a:pt x="529" y="68"/>
                  <a:pt x="508" y="74"/>
                </a:cubicBezTo>
                <a:cubicBezTo>
                  <a:pt x="488" y="81"/>
                  <a:pt x="468" y="88"/>
                  <a:pt x="448" y="96"/>
                </a:cubicBezTo>
                <a:cubicBezTo>
                  <a:pt x="428" y="104"/>
                  <a:pt x="409" y="113"/>
                  <a:pt x="390" y="123"/>
                </a:cubicBezTo>
                <a:cubicBezTo>
                  <a:pt x="372" y="133"/>
                  <a:pt x="353" y="144"/>
                  <a:pt x="336" y="156"/>
                </a:cubicBezTo>
                <a:cubicBezTo>
                  <a:pt x="318" y="168"/>
                  <a:pt x="301" y="181"/>
                  <a:pt x="285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8" y="268"/>
                  <a:pt x="194" y="284"/>
                </a:cubicBezTo>
                <a:cubicBezTo>
                  <a:pt x="181" y="301"/>
                  <a:pt x="168" y="318"/>
                  <a:pt x="156" y="335"/>
                </a:cubicBezTo>
                <a:cubicBezTo>
                  <a:pt x="145" y="353"/>
                  <a:pt x="134" y="372"/>
                  <a:pt x="124" y="391"/>
                </a:cubicBezTo>
                <a:cubicBezTo>
                  <a:pt x="114" y="410"/>
                  <a:pt x="104" y="429"/>
                  <a:pt x="96" y="449"/>
                </a:cubicBezTo>
                <a:cubicBezTo>
                  <a:pt x="88" y="468"/>
                  <a:pt x="81" y="488"/>
                  <a:pt x="75" y="509"/>
                </a:cubicBezTo>
                <a:cubicBezTo>
                  <a:pt x="69" y="529"/>
                  <a:pt x="64" y="550"/>
                  <a:pt x="59" y="571"/>
                </a:cubicBezTo>
                <a:cubicBezTo>
                  <a:pt x="55" y="592"/>
                  <a:pt x="52" y="613"/>
                  <a:pt x="50" y="634"/>
                </a:cubicBezTo>
                <a:cubicBezTo>
                  <a:pt x="48" y="655"/>
                  <a:pt x="47" y="676"/>
                  <a:pt x="47" y="697"/>
                </a:cubicBezTo>
                <a:cubicBezTo>
                  <a:pt x="47" y="719"/>
                  <a:pt x="48" y="740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4" y="845"/>
                  <a:pt x="69" y="866"/>
                  <a:pt x="75" y="886"/>
                </a:cubicBezTo>
                <a:cubicBezTo>
                  <a:pt x="81" y="906"/>
                  <a:pt x="88" y="927"/>
                  <a:pt x="96" y="946"/>
                </a:cubicBezTo>
                <a:cubicBezTo>
                  <a:pt x="104" y="966"/>
                  <a:pt x="114" y="985"/>
                  <a:pt x="124" y="1004"/>
                </a:cubicBezTo>
                <a:cubicBezTo>
                  <a:pt x="134" y="1023"/>
                  <a:pt x="145" y="1041"/>
                  <a:pt x="156" y="1059"/>
                </a:cubicBezTo>
                <a:cubicBezTo>
                  <a:pt x="168" y="1076"/>
                  <a:pt x="181" y="1093"/>
                  <a:pt x="194" y="1110"/>
                </a:cubicBezTo>
                <a:cubicBezTo>
                  <a:pt x="208" y="1126"/>
                  <a:pt x="222" y="1142"/>
                  <a:pt x="237" y="1157"/>
                </a:cubicBezTo>
                <a:cubicBezTo>
                  <a:pt x="252" y="1172"/>
                  <a:pt x="268" y="1186"/>
                  <a:pt x="285" y="1200"/>
                </a:cubicBezTo>
                <a:cubicBezTo>
                  <a:pt x="301" y="1213"/>
                  <a:pt x="318" y="1226"/>
                  <a:pt x="336" y="1238"/>
                </a:cubicBezTo>
                <a:cubicBezTo>
                  <a:pt x="353" y="1250"/>
                  <a:pt x="372" y="1261"/>
                  <a:pt x="390" y="1271"/>
                </a:cubicBezTo>
                <a:cubicBezTo>
                  <a:pt x="409" y="1281"/>
                  <a:pt x="428" y="1290"/>
                  <a:pt x="448" y="1298"/>
                </a:cubicBezTo>
                <a:cubicBezTo>
                  <a:pt x="468" y="1306"/>
                  <a:pt x="488" y="1313"/>
                  <a:pt x="508" y="1319"/>
                </a:cubicBezTo>
                <a:cubicBezTo>
                  <a:pt x="529" y="1326"/>
                  <a:pt x="549" y="1331"/>
                  <a:pt x="570" y="1335"/>
                </a:cubicBezTo>
                <a:cubicBezTo>
                  <a:pt x="592" y="1339"/>
                  <a:pt x="613" y="1342"/>
                  <a:pt x="634" y="1344"/>
                </a:cubicBezTo>
                <a:cubicBezTo>
                  <a:pt x="655" y="1346"/>
                  <a:pt x="677" y="1347"/>
                  <a:pt x="698" y="1347"/>
                </a:cubicBezTo>
                <a:cubicBezTo>
                  <a:pt x="719" y="1347"/>
                  <a:pt x="740" y="1346"/>
                  <a:pt x="762" y="1344"/>
                </a:cubicBezTo>
                <a:cubicBezTo>
                  <a:pt x="783" y="1342"/>
                  <a:pt x="804" y="1339"/>
                  <a:pt x="825" y="1335"/>
                </a:cubicBezTo>
                <a:cubicBezTo>
                  <a:pt x="846" y="1331"/>
                  <a:pt x="866" y="1326"/>
                  <a:pt x="887" y="1319"/>
                </a:cubicBezTo>
                <a:cubicBezTo>
                  <a:pt x="907" y="1313"/>
                  <a:pt x="927" y="1306"/>
                  <a:pt x="947" y="1298"/>
                </a:cubicBezTo>
                <a:cubicBezTo>
                  <a:pt x="966" y="1290"/>
                  <a:pt x="985" y="1281"/>
                  <a:pt x="1004" y="1271"/>
                </a:cubicBezTo>
                <a:cubicBezTo>
                  <a:pt x="1023" y="1261"/>
                  <a:pt x="1041" y="1250"/>
                  <a:pt x="1059" y="1238"/>
                </a:cubicBezTo>
                <a:cubicBezTo>
                  <a:pt x="1077" y="1226"/>
                  <a:pt x="1094" y="1213"/>
                  <a:pt x="1110" y="1200"/>
                </a:cubicBezTo>
                <a:cubicBezTo>
                  <a:pt x="1127" y="1186"/>
                  <a:pt x="1142" y="1172"/>
                  <a:pt x="1157" y="1157"/>
                </a:cubicBezTo>
                <a:cubicBezTo>
                  <a:pt x="1172" y="1142"/>
                  <a:pt x="1187" y="1126"/>
                  <a:pt x="1200" y="1110"/>
                </a:cubicBezTo>
                <a:cubicBezTo>
                  <a:pt x="1214" y="1093"/>
                  <a:pt x="1226" y="1076"/>
                  <a:pt x="1238" y="1059"/>
                </a:cubicBezTo>
                <a:cubicBezTo>
                  <a:pt x="1250" y="1041"/>
                  <a:pt x="1261" y="1023"/>
                  <a:pt x="1271" y="1004"/>
                </a:cubicBezTo>
                <a:cubicBezTo>
                  <a:pt x="1281" y="985"/>
                  <a:pt x="1290" y="966"/>
                  <a:pt x="1298" y="946"/>
                </a:cubicBezTo>
                <a:cubicBezTo>
                  <a:pt x="1306" y="927"/>
                  <a:pt x="1314" y="906"/>
                  <a:pt x="1320" y="886"/>
                </a:cubicBezTo>
                <a:cubicBezTo>
                  <a:pt x="1326" y="866"/>
                  <a:pt x="1331" y="845"/>
                  <a:pt x="1335" y="824"/>
                </a:cubicBezTo>
                <a:cubicBezTo>
                  <a:pt x="1339" y="803"/>
                  <a:pt x="1343" y="782"/>
                  <a:pt x="1345" y="761"/>
                </a:cubicBezTo>
                <a:cubicBezTo>
                  <a:pt x="1347" y="740"/>
                  <a:pt x="1348" y="719"/>
                  <a:pt x="1348" y="697"/>
                </a:cubicBezTo>
                <a:cubicBezTo>
                  <a:pt x="1348" y="676"/>
                  <a:pt x="1347" y="655"/>
                  <a:pt x="1345" y="634"/>
                </a:cubicBezTo>
                <a:cubicBezTo>
                  <a:pt x="1343" y="613"/>
                  <a:pt x="1339" y="592"/>
                  <a:pt x="1335" y="571"/>
                </a:cubicBezTo>
                <a:cubicBezTo>
                  <a:pt x="1331" y="550"/>
                  <a:pt x="1326" y="529"/>
                  <a:pt x="1320" y="509"/>
                </a:cubicBezTo>
                <a:cubicBezTo>
                  <a:pt x="1314" y="488"/>
                  <a:pt x="1306" y="468"/>
                  <a:pt x="1298" y="449"/>
                </a:cubicBezTo>
                <a:cubicBezTo>
                  <a:pt x="1290" y="429"/>
                  <a:pt x="1281" y="410"/>
                  <a:pt x="1271" y="391"/>
                </a:cubicBezTo>
                <a:cubicBezTo>
                  <a:pt x="1261" y="372"/>
                  <a:pt x="1250" y="353"/>
                  <a:pt x="1238" y="335"/>
                </a:cubicBezTo>
                <a:cubicBezTo>
                  <a:pt x="1226" y="318"/>
                  <a:pt x="1214" y="301"/>
                  <a:pt x="1200" y="284"/>
                </a:cubicBezTo>
                <a:cubicBezTo>
                  <a:pt x="1187" y="268"/>
                  <a:pt x="1172" y="252"/>
                  <a:pt x="1157" y="237"/>
                </a:cubicBezTo>
                <a:cubicBezTo>
                  <a:pt x="1142" y="222"/>
                  <a:pt x="1127" y="208"/>
                  <a:pt x="1110" y="194"/>
                </a:cubicBezTo>
                <a:cubicBezTo>
                  <a:pt x="1094" y="181"/>
                  <a:pt x="1077" y="168"/>
                  <a:pt x="1059" y="156"/>
                </a:cubicBezTo>
                <a:cubicBezTo>
                  <a:pt x="1041" y="144"/>
                  <a:pt x="1023" y="133"/>
                  <a:pt x="1004" y="123"/>
                </a:cubicBezTo>
                <a:cubicBezTo>
                  <a:pt x="985" y="113"/>
                  <a:pt x="966" y="104"/>
                  <a:pt x="947" y="96"/>
                </a:cubicBezTo>
                <a:cubicBezTo>
                  <a:pt x="927" y="88"/>
                  <a:pt x="907" y="81"/>
                  <a:pt x="887" y="74"/>
                </a:cubicBezTo>
                <a:cubicBezTo>
                  <a:pt x="866" y="68"/>
                  <a:pt x="846" y="63"/>
                  <a:pt x="825" y="59"/>
                </a:cubicBezTo>
                <a:cubicBezTo>
                  <a:pt x="804" y="55"/>
                  <a:pt x="783" y="52"/>
                  <a:pt x="762" y="50"/>
                </a:cubicBezTo>
                <a:cubicBezTo>
                  <a:pt x="740" y="48"/>
                  <a:pt x="719" y="46"/>
                  <a:pt x="698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9" name="Рисунок 148"/>
          <p:cNvPicPr/>
          <p:nvPr/>
        </p:nvPicPr>
        <p:blipFill>
          <a:blip r:embed="rId10"/>
          <a:stretch/>
        </p:blipFill>
        <p:spPr>
          <a:xfrm>
            <a:off x="9183960" y="12700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TextBox 149"/>
          <p:cNvSpPr txBox="1"/>
          <p:nvPr/>
        </p:nvSpPr>
        <p:spPr>
          <a:xfrm>
            <a:off x="6762240" y="2799720"/>
            <a:ext cx="113364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наличия контроля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548200" y="1766880"/>
            <a:ext cx="15206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Сравнительный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8966880" y="2000880"/>
            <a:ext cx="6804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анализ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8510400" y="2298240"/>
            <a:ext cx="159660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Выявление дублирующих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8659440" y="2465280"/>
            <a:ext cx="129780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или противоречивых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729280" y="2632320"/>
            <a:ext cx="115740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положений между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Полилиния: фигура 155"/>
          <p:cNvSpPr/>
          <p:nvPr/>
        </p:nvSpPr>
        <p:spPr>
          <a:xfrm>
            <a:off x="3450960" y="3217320"/>
            <a:ext cx="501840" cy="501480"/>
          </a:xfrm>
          <a:custGeom>
            <a:avLst/>
            <a:gdLst/>
            <a:ahLst/>
            <a:cxnLst/>
            <a:rect l="0" t="0" r="r" b="b"/>
            <a:pathLst>
              <a:path w="1394" h="1393">
                <a:moveTo>
                  <a:pt x="0" y="697"/>
                </a:moveTo>
                <a:cubicBezTo>
                  <a:pt x="0" y="651"/>
                  <a:pt x="5" y="606"/>
                  <a:pt x="14" y="561"/>
                </a:cubicBezTo>
                <a:cubicBezTo>
                  <a:pt x="23" y="516"/>
                  <a:pt x="36" y="473"/>
                  <a:pt x="53" y="430"/>
                </a:cubicBezTo>
                <a:cubicBezTo>
                  <a:pt x="71" y="388"/>
                  <a:pt x="92" y="348"/>
                  <a:pt x="118" y="310"/>
                </a:cubicBezTo>
                <a:cubicBezTo>
                  <a:pt x="143" y="272"/>
                  <a:pt x="172" y="237"/>
                  <a:pt x="204" y="204"/>
                </a:cubicBezTo>
                <a:cubicBezTo>
                  <a:pt x="237" y="172"/>
                  <a:pt x="272" y="143"/>
                  <a:pt x="310" y="118"/>
                </a:cubicBezTo>
                <a:cubicBezTo>
                  <a:pt x="348" y="91"/>
                  <a:pt x="388" y="70"/>
                  <a:pt x="430" y="53"/>
                </a:cubicBezTo>
                <a:cubicBezTo>
                  <a:pt x="473" y="35"/>
                  <a:pt x="516" y="22"/>
                  <a:pt x="561" y="13"/>
                </a:cubicBezTo>
                <a:cubicBezTo>
                  <a:pt x="606" y="4"/>
                  <a:pt x="651" y="0"/>
                  <a:pt x="697" y="0"/>
                </a:cubicBezTo>
                <a:cubicBezTo>
                  <a:pt x="743" y="0"/>
                  <a:pt x="788" y="4"/>
                  <a:pt x="833" y="13"/>
                </a:cubicBezTo>
                <a:cubicBezTo>
                  <a:pt x="879" y="22"/>
                  <a:pt x="922" y="35"/>
                  <a:pt x="964" y="53"/>
                </a:cubicBezTo>
                <a:cubicBezTo>
                  <a:pt x="1007" y="70"/>
                  <a:pt x="1047" y="91"/>
                  <a:pt x="1085" y="118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7"/>
                  <a:pt x="1252" y="272"/>
                  <a:pt x="1277" y="310"/>
                </a:cubicBezTo>
                <a:cubicBezTo>
                  <a:pt x="1302" y="348"/>
                  <a:pt x="1324" y="388"/>
                  <a:pt x="1341" y="430"/>
                </a:cubicBezTo>
                <a:cubicBezTo>
                  <a:pt x="1359" y="473"/>
                  <a:pt x="1372" y="516"/>
                  <a:pt x="1381" y="561"/>
                </a:cubicBezTo>
                <a:cubicBezTo>
                  <a:pt x="1390" y="606"/>
                  <a:pt x="1394" y="651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1"/>
                  <a:pt x="1341" y="963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2" y="1122"/>
                  <a:pt x="1223" y="1157"/>
                  <a:pt x="1190" y="1189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1"/>
                  <a:pt x="1007" y="1323"/>
                  <a:pt x="964" y="1340"/>
                </a:cubicBezTo>
                <a:cubicBezTo>
                  <a:pt x="922" y="1358"/>
                  <a:pt x="879" y="1371"/>
                  <a:pt x="833" y="1380"/>
                </a:cubicBezTo>
                <a:cubicBezTo>
                  <a:pt x="788" y="1389"/>
                  <a:pt x="743" y="1393"/>
                  <a:pt x="697" y="1393"/>
                </a:cubicBezTo>
                <a:cubicBezTo>
                  <a:pt x="651" y="1393"/>
                  <a:pt x="606" y="1389"/>
                  <a:pt x="561" y="1380"/>
                </a:cubicBezTo>
                <a:cubicBezTo>
                  <a:pt x="516" y="1371"/>
                  <a:pt x="473" y="1358"/>
                  <a:pt x="430" y="1340"/>
                </a:cubicBezTo>
                <a:cubicBezTo>
                  <a:pt x="388" y="1323"/>
                  <a:pt x="348" y="1301"/>
                  <a:pt x="310" y="1276"/>
                </a:cubicBezTo>
                <a:cubicBezTo>
                  <a:pt x="272" y="1251"/>
                  <a:pt x="237" y="1222"/>
                  <a:pt x="204" y="1189"/>
                </a:cubicBezTo>
                <a:cubicBezTo>
                  <a:pt x="172" y="1157"/>
                  <a:pt x="143" y="1122"/>
                  <a:pt x="118" y="1084"/>
                </a:cubicBezTo>
                <a:cubicBezTo>
                  <a:pt x="92" y="1046"/>
                  <a:pt x="71" y="1006"/>
                  <a:pt x="53" y="963"/>
                </a:cubicBezTo>
                <a:cubicBezTo>
                  <a:pt x="36" y="921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Полилиния: фигура 156"/>
          <p:cNvSpPr/>
          <p:nvPr/>
        </p:nvSpPr>
        <p:spPr>
          <a:xfrm>
            <a:off x="3450960" y="3217320"/>
            <a:ext cx="501840" cy="501480"/>
          </a:xfrm>
          <a:custGeom>
            <a:avLst/>
            <a:gdLst/>
            <a:ahLst/>
            <a:cxnLst/>
            <a:rect l="0" t="0" r="r" b="b"/>
            <a:pathLst>
              <a:path w="1394" h="1393">
                <a:moveTo>
                  <a:pt x="0" y="697"/>
                </a:moveTo>
                <a:cubicBezTo>
                  <a:pt x="0" y="651"/>
                  <a:pt x="5" y="606"/>
                  <a:pt x="14" y="561"/>
                </a:cubicBezTo>
                <a:cubicBezTo>
                  <a:pt x="23" y="516"/>
                  <a:pt x="36" y="473"/>
                  <a:pt x="53" y="430"/>
                </a:cubicBezTo>
                <a:cubicBezTo>
                  <a:pt x="71" y="388"/>
                  <a:pt x="92" y="348"/>
                  <a:pt x="118" y="310"/>
                </a:cubicBezTo>
                <a:cubicBezTo>
                  <a:pt x="143" y="272"/>
                  <a:pt x="172" y="237"/>
                  <a:pt x="204" y="204"/>
                </a:cubicBezTo>
                <a:cubicBezTo>
                  <a:pt x="237" y="172"/>
                  <a:pt x="272" y="143"/>
                  <a:pt x="310" y="118"/>
                </a:cubicBezTo>
                <a:cubicBezTo>
                  <a:pt x="348" y="91"/>
                  <a:pt x="388" y="70"/>
                  <a:pt x="430" y="53"/>
                </a:cubicBezTo>
                <a:cubicBezTo>
                  <a:pt x="473" y="35"/>
                  <a:pt x="516" y="22"/>
                  <a:pt x="561" y="13"/>
                </a:cubicBezTo>
                <a:cubicBezTo>
                  <a:pt x="606" y="4"/>
                  <a:pt x="651" y="0"/>
                  <a:pt x="697" y="0"/>
                </a:cubicBezTo>
                <a:cubicBezTo>
                  <a:pt x="743" y="0"/>
                  <a:pt x="788" y="4"/>
                  <a:pt x="833" y="13"/>
                </a:cubicBezTo>
                <a:cubicBezTo>
                  <a:pt x="879" y="22"/>
                  <a:pt x="922" y="35"/>
                  <a:pt x="964" y="53"/>
                </a:cubicBezTo>
                <a:cubicBezTo>
                  <a:pt x="1007" y="70"/>
                  <a:pt x="1047" y="91"/>
                  <a:pt x="1085" y="118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7"/>
                  <a:pt x="1252" y="272"/>
                  <a:pt x="1277" y="310"/>
                </a:cubicBezTo>
                <a:cubicBezTo>
                  <a:pt x="1302" y="348"/>
                  <a:pt x="1324" y="388"/>
                  <a:pt x="1341" y="430"/>
                </a:cubicBezTo>
                <a:cubicBezTo>
                  <a:pt x="1359" y="473"/>
                  <a:pt x="1372" y="516"/>
                  <a:pt x="1381" y="561"/>
                </a:cubicBezTo>
                <a:cubicBezTo>
                  <a:pt x="1390" y="606"/>
                  <a:pt x="1394" y="651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1"/>
                  <a:pt x="1341" y="963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2" y="1122"/>
                  <a:pt x="1223" y="1157"/>
                  <a:pt x="1190" y="1189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1"/>
                  <a:pt x="1007" y="1323"/>
                  <a:pt x="964" y="1340"/>
                </a:cubicBezTo>
                <a:cubicBezTo>
                  <a:pt x="922" y="1358"/>
                  <a:pt x="879" y="1371"/>
                  <a:pt x="833" y="1380"/>
                </a:cubicBezTo>
                <a:cubicBezTo>
                  <a:pt x="788" y="1389"/>
                  <a:pt x="743" y="1393"/>
                  <a:pt x="697" y="1393"/>
                </a:cubicBezTo>
                <a:cubicBezTo>
                  <a:pt x="651" y="1393"/>
                  <a:pt x="606" y="1389"/>
                  <a:pt x="561" y="1380"/>
                </a:cubicBezTo>
                <a:cubicBezTo>
                  <a:pt x="516" y="1371"/>
                  <a:pt x="473" y="1358"/>
                  <a:pt x="430" y="1340"/>
                </a:cubicBezTo>
                <a:cubicBezTo>
                  <a:pt x="388" y="1323"/>
                  <a:pt x="348" y="1301"/>
                  <a:pt x="310" y="1276"/>
                </a:cubicBezTo>
                <a:cubicBezTo>
                  <a:pt x="272" y="1251"/>
                  <a:pt x="237" y="1222"/>
                  <a:pt x="204" y="1189"/>
                </a:cubicBezTo>
                <a:cubicBezTo>
                  <a:pt x="172" y="1157"/>
                  <a:pt x="143" y="1122"/>
                  <a:pt x="118" y="1084"/>
                </a:cubicBezTo>
                <a:cubicBezTo>
                  <a:pt x="92" y="1046"/>
                  <a:pt x="71" y="1006"/>
                  <a:pt x="53" y="963"/>
                </a:cubicBezTo>
                <a:cubicBezTo>
                  <a:pt x="36" y="921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moveTo>
                  <a:pt x="697" y="46"/>
                </a:moveTo>
                <a:cubicBezTo>
                  <a:pt x="676" y="46"/>
                  <a:pt x="654" y="47"/>
                  <a:pt x="633" y="49"/>
                </a:cubicBezTo>
                <a:cubicBezTo>
                  <a:pt x="612" y="51"/>
                  <a:pt x="591" y="54"/>
                  <a:pt x="570" y="58"/>
                </a:cubicBezTo>
                <a:cubicBezTo>
                  <a:pt x="549" y="63"/>
                  <a:pt x="529" y="68"/>
                  <a:pt x="508" y="74"/>
                </a:cubicBezTo>
                <a:cubicBezTo>
                  <a:pt x="488" y="80"/>
                  <a:pt x="468" y="87"/>
                  <a:pt x="448" y="95"/>
                </a:cubicBezTo>
                <a:cubicBezTo>
                  <a:pt x="428" y="104"/>
                  <a:pt x="409" y="114"/>
                  <a:pt x="390" y="124"/>
                </a:cubicBezTo>
                <a:cubicBezTo>
                  <a:pt x="372" y="134"/>
                  <a:pt x="353" y="145"/>
                  <a:pt x="336" y="156"/>
                </a:cubicBezTo>
                <a:cubicBezTo>
                  <a:pt x="318" y="168"/>
                  <a:pt x="301" y="181"/>
                  <a:pt x="285" y="194"/>
                </a:cubicBezTo>
                <a:cubicBezTo>
                  <a:pt x="268" y="208"/>
                  <a:pt x="252" y="222"/>
                  <a:pt x="237" y="237"/>
                </a:cubicBezTo>
                <a:cubicBezTo>
                  <a:pt x="222" y="252"/>
                  <a:pt x="208" y="268"/>
                  <a:pt x="194" y="285"/>
                </a:cubicBezTo>
                <a:cubicBezTo>
                  <a:pt x="181" y="301"/>
                  <a:pt x="168" y="318"/>
                  <a:pt x="156" y="336"/>
                </a:cubicBezTo>
                <a:cubicBezTo>
                  <a:pt x="145" y="354"/>
                  <a:pt x="134" y="372"/>
                  <a:pt x="124" y="391"/>
                </a:cubicBezTo>
                <a:cubicBezTo>
                  <a:pt x="114" y="409"/>
                  <a:pt x="105" y="429"/>
                  <a:pt x="96" y="448"/>
                </a:cubicBezTo>
                <a:cubicBezTo>
                  <a:pt x="88" y="468"/>
                  <a:pt x="81" y="488"/>
                  <a:pt x="75" y="508"/>
                </a:cubicBezTo>
                <a:cubicBezTo>
                  <a:pt x="69" y="529"/>
                  <a:pt x="64" y="549"/>
                  <a:pt x="59" y="570"/>
                </a:cubicBezTo>
                <a:cubicBezTo>
                  <a:pt x="55" y="591"/>
                  <a:pt x="52" y="612"/>
                  <a:pt x="50" y="633"/>
                </a:cubicBezTo>
                <a:cubicBezTo>
                  <a:pt x="48" y="654"/>
                  <a:pt x="47" y="676"/>
                  <a:pt x="47" y="697"/>
                </a:cubicBezTo>
                <a:cubicBezTo>
                  <a:pt x="47" y="718"/>
                  <a:pt x="48" y="739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4" y="845"/>
                  <a:pt x="69" y="865"/>
                  <a:pt x="75" y="886"/>
                </a:cubicBezTo>
                <a:cubicBezTo>
                  <a:pt x="81" y="906"/>
                  <a:pt x="88" y="926"/>
                  <a:pt x="96" y="946"/>
                </a:cubicBezTo>
                <a:cubicBezTo>
                  <a:pt x="105" y="965"/>
                  <a:pt x="114" y="985"/>
                  <a:pt x="124" y="1003"/>
                </a:cubicBezTo>
                <a:cubicBezTo>
                  <a:pt x="134" y="1022"/>
                  <a:pt x="145" y="1040"/>
                  <a:pt x="156" y="1058"/>
                </a:cubicBezTo>
                <a:cubicBezTo>
                  <a:pt x="168" y="1076"/>
                  <a:pt x="181" y="1093"/>
                  <a:pt x="194" y="1109"/>
                </a:cubicBezTo>
                <a:cubicBezTo>
                  <a:pt x="208" y="1126"/>
                  <a:pt x="222" y="1141"/>
                  <a:pt x="237" y="1157"/>
                </a:cubicBezTo>
                <a:cubicBezTo>
                  <a:pt x="252" y="1172"/>
                  <a:pt x="268" y="1186"/>
                  <a:pt x="285" y="1199"/>
                </a:cubicBezTo>
                <a:cubicBezTo>
                  <a:pt x="301" y="1213"/>
                  <a:pt x="318" y="1226"/>
                  <a:pt x="336" y="1237"/>
                </a:cubicBezTo>
                <a:cubicBezTo>
                  <a:pt x="353" y="1249"/>
                  <a:pt x="372" y="1260"/>
                  <a:pt x="390" y="1270"/>
                </a:cubicBezTo>
                <a:cubicBezTo>
                  <a:pt x="409" y="1280"/>
                  <a:pt x="428" y="1289"/>
                  <a:pt x="448" y="1297"/>
                </a:cubicBezTo>
                <a:cubicBezTo>
                  <a:pt x="468" y="1306"/>
                  <a:pt x="488" y="1313"/>
                  <a:pt x="508" y="1319"/>
                </a:cubicBezTo>
                <a:cubicBezTo>
                  <a:pt x="529" y="1325"/>
                  <a:pt x="549" y="1330"/>
                  <a:pt x="570" y="1334"/>
                </a:cubicBezTo>
                <a:cubicBezTo>
                  <a:pt x="591" y="1339"/>
                  <a:pt x="612" y="1342"/>
                  <a:pt x="633" y="1344"/>
                </a:cubicBezTo>
                <a:cubicBezTo>
                  <a:pt x="654" y="1346"/>
                  <a:pt x="676" y="1347"/>
                  <a:pt x="697" y="1347"/>
                </a:cubicBezTo>
                <a:cubicBezTo>
                  <a:pt x="718" y="1347"/>
                  <a:pt x="739" y="1346"/>
                  <a:pt x="761" y="1344"/>
                </a:cubicBezTo>
                <a:cubicBezTo>
                  <a:pt x="782" y="1342"/>
                  <a:pt x="803" y="1339"/>
                  <a:pt x="824" y="1334"/>
                </a:cubicBezTo>
                <a:cubicBezTo>
                  <a:pt x="845" y="1330"/>
                  <a:pt x="866" y="1325"/>
                  <a:pt x="887" y="1319"/>
                </a:cubicBezTo>
                <a:cubicBezTo>
                  <a:pt x="907" y="1313"/>
                  <a:pt x="927" y="1306"/>
                  <a:pt x="947" y="1297"/>
                </a:cubicBezTo>
                <a:cubicBezTo>
                  <a:pt x="966" y="1289"/>
                  <a:pt x="986" y="1280"/>
                  <a:pt x="1004" y="1270"/>
                </a:cubicBezTo>
                <a:cubicBezTo>
                  <a:pt x="1023" y="1260"/>
                  <a:pt x="1041" y="1249"/>
                  <a:pt x="1059" y="1237"/>
                </a:cubicBezTo>
                <a:cubicBezTo>
                  <a:pt x="1077" y="1226"/>
                  <a:pt x="1094" y="1213"/>
                  <a:pt x="1110" y="1199"/>
                </a:cubicBezTo>
                <a:cubicBezTo>
                  <a:pt x="1127" y="1186"/>
                  <a:pt x="1142" y="1172"/>
                  <a:pt x="1157" y="1157"/>
                </a:cubicBezTo>
                <a:cubicBezTo>
                  <a:pt x="1173" y="1141"/>
                  <a:pt x="1187" y="1126"/>
                  <a:pt x="1200" y="1109"/>
                </a:cubicBezTo>
                <a:cubicBezTo>
                  <a:pt x="1214" y="1093"/>
                  <a:pt x="1226" y="1076"/>
                  <a:pt x="1238" y="1058"/>
                </a:cubicBezTo>
                <a:cubicBezTo>
                  <a:pt x="1250" y="1040"/>
                  <a:pt x="1261" y="1022"/>
                  <a:pt x="1271" y="1003"/>
                </a:cubicBezTo>
                <a:cubicBezTo>
                  <a:pt x="1281" y="985"/>
                  <a:pt x="1290" y="965"/>
                  <a:pt x="1298" y="946"/>
                </a:cubicBezTo>
                <a:cubicBezTo>
                  <a:pt x="1307" y="926"/>
                  <a:pt x="1314" y="906"/>
                  <a:pt x="1320" y="886"/>
                </a:cubicBezTo>
                <a:cubicBezTo>
                  <a:pt x="1326" y="865"/>
                  <a:pt x="1331" y="845"/>
                  <a:pt x="1335" y="824"/>
                </a:cubicBezTo>
                <a:cubicBezTo>
                  <a:pt x="1340" y="803"/>
                  <a:pt x="1343" y="782"/>
                  <a:pt x="1345" y="761"/>
                </a:cubicBezTo>
                <a:cubicBezTo>
                  <a:pt x="1347" y="739"/>
                  <a:pt x="1348" y="718"/>
                  <a:pt x="1348" y="697"/>
                </a:cubicBezTo>
                <a:cubicBezTo>
                  <a:pt x="1348" y="676"/>
                  <a:pt x="1347" y="654"/>
                  <a:pt x="1345" y="633"/>
                </a:cubicBezTo>
                <a:cubicBezTo>
                  <a:pt x="1343" y="612"/>
                  <a:pt x="1340" y="591"/>
                  <a:pt x="1335" y="570"/>
                </a:cubicBezTo>
                <a:cubicBezTo>
                  <a:pt x="1331" y="549"/>
                  <a:pt x="1326" y="529"/>
                  <a:pt x="1320" y="508"/>
                </a:cubicBezTo>
                <a:cubicBezTo>
                  <a:pt x="1314" y="488"/>
                  <a:pt x="1307" y="468"/>
                  <a:pt x="1298" y="448"/>
                </a:cubicBezTo>
                <a:cubicBezTo>
                  <a:pt x="1290" y="429"/>
                  <a:pt x="1281" y="409"/>
                  <a:pt x="1271" y="391"/>
                </a:cubicBezTo>
                <a:cubicBezTo>
                  <a:pt x="1261" y="372"/>
                  <a:pt x="1250" y="354"/>
                  <a:pt x="1238" y="336"/>
                </a:cubicBezTo>
                <a:cubicBezTo>
                  <a:pt x="1226" y="318"/>
                  <a:pt x="1214" y="301"/>
                  <a:pt x="1200" y="285"/>
                </a:cubicBezTo>
                <a:cubicBezTo>
                  <a:pt x="1187" y="268"/>
                  <a:pt x="1173" y="252"/>
                  <a:pt x="1157" y="237"/>
                </a:cubicBezTo>
                <a:cubicBezTo>
                  <a:pt x="1142" y="222"/>
                  <a:pt x="1127" y="208"/>
                  <a:pt x="1110" y="194"/>
                </a:cubicBezTo>
                <a:cubicBezTo>
                  <a:pt x="1094" y="181"/>
                  <a:pt x="1077" y="168"/>
                  <a:pt x="1059" y="156"/>
                </a:cubicBezTo>
                <a:cubicBezTo>
                  <a:pt x="1041" y="145"/>
                  <a:pt x="1023" y="134"/>
                  <a:pt x="1004" y="124"/>
                </a:cubicBezTo>
                <a:cubicBezTo>
                  <a:pt x="986" y="114"/>
                  <a:pt x="966" y="104"/>
                  <a:pt x="947" y="95"/>
                </a:cubicBezTo>
                <a:cubicBezTo>
                  <a:pt x="927" y="87"/>
                  <a:pt x="907" y="80"/>
                  <a:pt x="887" y="74"/>
                </a:cubicBezTo>
                <a:cubicBezTo>
                  <a:pt x="866" y="68"/>
                  <a:pt x="845" y="63"/>
                  <a:pt x="824" y="58"/>
                </a:cubicBezTo>
                <a:cubicBezTo>
                  <a:pt x="803" y="54"/>
                  <a:pt x="782" y="51"/>
                  <a:pt x="761" y="49"/>
                </a:cubicBezTo>
                <a:cubicBezTo>
                  <a:pt x="739" y="47"/>
                  <a:pt x="718" y="46"/>
                  <a:pt x="697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58" name="Рисунок 157"/>
          <p:cNvPicPr/>
          <p:nvPr/>
        </p:nvPicPr>
        <p:blipFill>
          <a:blip r:embed="rId11"/>
          <a:stretch/>
        </p:blipFill>
        <p:spPr>
          <a:xfrm>
            <a:off x="3626640" y="336780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TextBox 158"/>
          <p:cNvSpPr txBox="1"/>
          <p:nvPr/>
        </p:nvSpPr>
        <p:spPr>
          <a:xfrm>
            <a:off x="8683560" y="2799720"/>
            <a:ext cx="12495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различными актами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28400" y="3864600"/>
            <a:ext cx="2950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Разработка таблиц сравнений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599920" y="4161600"/>
            <a:ext cx="22057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Формирование таблиц с указанием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69240" y="4329000"/>
            <a:ext cx="24681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действующей редакции, предлагаемой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Полилиния: фигура 162"/>
          <p:cNvSpPr/>
          <p:nvPr/>
        </p:nvSpPr>
        <p:spPr>
          <a:xfrm>
            <a:off x="5348160" y="4052880"/>
            <a:ext cx="250920" cy="16920"/>
          </a:xfrm>
          <a:custGeom>
            <a:avLst/>
            <a:gdLst/>
            <a:ahLst/>
            <a:cxnLst/>
            <a:rect l="0" t="0" r="r" b="b"/>
            <a:pathLst>
              <a:path w="697" h="47">
                <a:moveTo>
                  <a:pt x="0" y="0"/>
                </a:moveTo>
                <a:lnTo>
                  <a:pt x="697" y="0"/>
                </a:lnTo>
                <a:lnTo>
                  <a:pt x="697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Полилиния: фигура 163"/>
          <p:cNvSpPr/>
          <p:nvPr/>
        </p:nvSpPr>
        <p:spPr>
          <a:xfrm>
            <a:off x="6743520" y="3217320"/>
            <a:ext cx="501840" cy="501480"/>
          </a:xfrm>
          <a:custGeom>
            <a:avLst/>
            <a:gdLst/>
            <a:ahLst/>
            <a:cxnLst/>
            <a:rect l="0" t="0" r="r" b="b"/>
            <a:pathLst>
              <a:path w="1394" h="1393">
                <a:moveTo>
                  <a:pt x="0" y="697"/>
                </a:moveTo>
                <a:cubicBezTo>
                  <a:pt x="0" y="651"/>
                  <a:pt x="5" y="606"/>
                  <a:pt x="14" y="561"/>
                </a:cubicBezTo>
                <a:cubicBezTo>
                  <a:pt x="23" y="516"/>
                  <a:pt x="36" y="473"/>
                  <a:pt x="53" y="430"/>
                </a:cubicBezTo>
                <a:cubicBezTo>
                  <a:pt x="72" y="388"/>
                  <a:pt x="93" y="348"/>
                  <a:pt x="119" y="310"/>
                </a:cubicBezTo>
                <a:cubicBezTo>
                  <a:pt x="144" y="272"/>
                  <a:pt x="173" y="237"/>
                  <a:pt x="205" y="204"/>
                </a:cubicBezTo>
                <a:cubicBezTo>
                  <a:pt x="238" y="172"/>
                  <a:pt x="273" y="143"/>
                  <a:pt x="311" y="118"/>
                </a:cubicBezTo>
                <a:cubicBezTo>
                  <a:pt x="349" y="91"/>
                  <a:pt x="389" y="70"/>
                  <a:pt x="431" y="53"/>
                </a:cubicBezTo>
                <a:cubicBezTo>
                  <a:pt x="474" y="35"/>
                  <a:pt x="517" y="22"/>
                  <a:pt x="562" y="13"/>
                </a:cubicBezTo>
                <a:cubicBezTo>
                  <a:pt x="607" y="4"/>
                  <a:pt x="652" y="0"/>
                  <a:pt x="698" y="0"/>
                </a:cubicBezTo>
                <a:cubicBezTo>
                  <a:pt x="744" y="0"/>
                  <a:pt x="789" y="4"/>
                  <a:pt x="834" y="13"/>
                </a:cubicBezTo>
                <a:cubicBezTo>
                  <a:pt x="879" y="22"/>
                  <a:pt x="922" y="35"/>
                  <a:pt x="964" y="53"/>
                </a:cubicBezTo>
                <a:cubicBezTo>
                  <a:pt x="1007" y="70"/>
                  <a:pt x="1047" y="91"/>
                  <a:pt x="1085" y="118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7"/>
                  <a:pt x="1251" y="272"/>
                  <a:pt x="1277" y="310"/>
                </a:cubicBezTo>
                <a:cubicBezTo>
                  <a:pt x="1302" y="348"/>
                  <a:pt x="1324" y="388"/>
                  <a:pt x="1341" y="430"/>
                </a:cubicBezTo>
                <a:cubicBezTo>
                  <a:pt x="1359" y="473"/>
                  <a:pt x="1372" y="516"/>
                  <a:pt x="1381" y="561"/>
                </a:cubicBezTo>
                <a:cubicBezTo>
                  <a:pt x="1390" y="606"/>
                  <a:pt x="1394" y="651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1"/>
                  <a:pt x="1341" y="963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7"/>
                  <a:pt x="1190" y="1189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1"/>
                  <a:pt x="1007" y="1323"/>
                  <a:pt x="964" y="1340"/>
                </a:cubicBezTo>
                <a:cubicBezTo>
                  <a:pt x="922" y="1358"/>
                  <a:pt x="879" y="1371"/>
                  <a:pt x="834" y="1380"/>
                </a:cubicBezTo>
                <a:cubicBezTo>
                  <a:pt x="789" y="1389"/>
                  <a:pt x="744" y="1393"/>
                  <a:pt x="698" y="1393"/>
                </a:cubicBezTo>
                <a:cubicBezTo>
                  <a:pt x="652" y="1393"/>
                  <a:pt x="607" y="1389"/>
                  <a:pt x="562" y="1380"/>
                </a:cubicBezTo>
                <a:cubicBezTo>
                  <a:pt x="517" y="1371"/>
                  <a:pt x="474" y="1358"/>
                  <a:pt x="431" y="1340"/>
                </a:cubicBezTo>
                <a:cubicBezTo>
                  <a:pt x="389" y="1323"/>
                  <a:pt x="349" y="1301"/>
                  <a:pt x="311" y="1276"/>
                </a:cubicBezTo>
                <a:cubicBezTo>
                  <a:pt x="273" y="1251"/>
                  <a:pt x="238" y="1222"/>
                  <a:pt x="205" y="1189"/>
                </a:cubicBezTo>
                <a:cubicBezTo>
                  <a:pt x="173" y="1157"/>
                  <a:pt x="144" y="1122"/>
                  <a:pt x="119" y="1084"/>
                </a:cubicBezTo>
                <a:cubicBezTo>
                  <a:pt x="93" y="1046"/>
                  <a:pt x="72" y="1006"/>
                  <a:pt x="53" y="963"/>
                </a:cubicBezTo>
                <a:cubicBezTo>
                  <a:pt x="36" y="921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close/>
              </a:path>
            </a:pathLst>
          </a:custGeom>
          <a:solidFill>
            <a:srgbClr val="4299E1">
              <a:alpha val="2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Полилиния: фигура 164"/>
          <p:cNvSpPr/>
          <p:nvPr/>
        </p:nvSpPr>
        <p:spPr>
          <a:xfrm>
            <a:off x="6743520" y="3217320"/>
            <a:ext cx="501840" cy="501480"/>
          </a:xfrm>
          <a:custGeom>
            <a:avLst/>
            <a:gdLst/>
            <a:ahLst/>
            <a:cxnLst/>
            <a:rect l="0" t="0" r="r" b="b"/>
            <a:pathLst>
              <a:path w="1394" h="1393">
                <a:moveTo>
                  <a:pt x="0" y="697"/>
                </a:moveTo>
                <a:cubicBezTo>
                  <a:pt x="0" y="651"/>
                  <a:pt x="5" y="606"/>
                  <a:pt x="14" y="561"/>
                </a:cubicBezTo>
                <a:cubicBezTo>
                  <a:pt x="23" y="516"/>
                  <a:pt x="36" y="473"/>
                  <a:pt x="53" y="430"/>
                </a:cubicBezTo>
                <a:cubicBezTo>
                  <a:pt x="72" y="388"/>
                  <a:pt x="93" y="348"/>
                  <a:pt x="119" y="310"/>
                </a:cubicBezTo>
                <a:cubicBezTo>
                  <a:pt x="144" y="272"/>
                  <a:pt x="173" y="237"/>
                  <a:pt x="205" y="204"/>
                </a:cubicBezTo>
                <a:cubicBezTo>
                  <a:pt x="238" y="172"/>
                  <a:pt x="273" y="143"/>
                  <a:pt x="311" y="118"/>
                </a:cubicBezTo>
                <a:cubicBezTo>
                  <a:pt x="349" y="91"/>
                  <a:pt x="389" y="70"/>
                  <a:pt x="431" y="53"/>
                </a:cubicBezTo>
                <a:cubicBezTo>
                  <a:pt x="474" y="35"/>
                  <a:pt x="517" y="22"/>
                  <a:pt x="562" y="13"/>
                </a:cubicBezTo>
                <a:cubicBezTo>
                  <a:pt x="607" y="4"/>
                  <a:pt x="652" y="0"/>
                  <a:pt x="698" y="0"/>
                </a:cubicBezTo>
                <a:cubicBezTo>
                  <a:pt x="744" y="0"/>
                  <a:pt x="789" y="4"/>
                  <a:pt x="834" y="13"/>
                </a:cubicBezTo>
                <a:cubicBezTo>
                  <a:pt x="879" y="22"/>
                  <a:pt x="922" y="35"/>
                  <a:pt x="964" y="53"/>
                </a:cubicBezTo>
                <a:cubicBezTo>
                  <a:pt x="1007" y="70"/>
                  <a:pt x="1047" y="91"/>
                  <a:pt x="1085" y="118"/>
                </a:cubicBezTo>
                <a:cubicBezTo>
                  <a:pt x="1123" y="143"/>
                  <a:pt x="1158" y="172"/>
                  <a:pt x="1190" y="204"/>
                </a:cubicBezTo>
                <a:cubicBezTo>
                  <a:pt x="1223" y="237"/>
                  <a:pt x="1251" y="272"/>
                  <a:pt x="1277" y="310"/>
                </a:cubicBezTo>
                <a:cubicBezTo>
                  <a:pt x="1302" y="348"/>
                  <a:pt x="1324" y="388"/>
                  <a:pt x="1341" y="430"/>
                </a:cubicBezTo>
                <a:cubicBezTo>
                  <a:pt x="1359" y="473"/>
                  <a:pt x="1372" y="516"/>
                  <a:pt x="1381" y="561"/>
                </a:cubicBezTo>
                <a:cubicBezTo>
                  <a:pt x="1390" y="606"/>
                  <a:pt x="1394" y="651"/>
                  <a:pt x="1394" y="697"/>
                </a:cubicBezTo>
                <a:cubicBezTo>
                  <a:pt x="1394" y="743"/>
                  <a:pt x="1390" y="788"/>
                  <a:pt x="1381" y="833"/>
                </a:cubicBezTo>
                <a:cubicBezTo>
                  <a:pt x="1372" y="878"/>
                  <a:pt x="1359" y="921"/>
                  <a:pt x="1341" y="963"/>
                </a:cubicBezTo>
                <a:cubicBezTo>
                  <a:pt x="1324" y="1006"/>
                  <a:pt x="1302" y="1046"/>
                  <a:pt x="1277" y="1084"/>
                </a:cubicBezTo>
                <a:cubicBezTo>
                  <a:pt x="1251" y="1122"/>
                  <a:pt x="1223" y="1157"/>
                  <a:pt x="1190" y="1189"/>
                </a:cubicBezTo>
                <a:cubicBezTo>
                  <a:pt x="1158" y="1222"/>
                  <a:pt x="1123" y="1251"/>
                  <a:pt x="1085" y="1276"/>
                </a:cubicBezTo>
                <a:cubicBezTo>
                  <a:pt x="1047" y="1301"/>
                  <a:pt x="1007" y="1323"/>
                  <a:pt x="964" y="1340"/>
                </a:cubicBezTo>
                <a:cubicBezTo>
                  <a:pt x="922" y="1358"/>
                  <a:pt x="879" y="1371"/>
                  <a:pt x="834" y="1380"/>
                </a:cubicBezTo>
                <a:cubicBezTo>
                  <a:pt x="789" y="1389"/>
                  <a:pt x="744" y="1393"/>
                  <a:pt x="698" y="1393"/>
                </a:cubicBezTo>
                <a:cubicBezTo>
                  <a:pt x="652" y="1393"/>
                  <a:pt x="607" y="1389"/>
                  <a:pt x="562" y="1380"/>
                </a:cubicBezTo>
                <a:cubicBezTo>
                  <a:pt x="517" y="1371"/>
                  <a:pt x="474" y="1358"/>
                  <a:pt x="431" y="1340"/>
                </a:cubicBezTo>
                <a:cubicBezTo>
                  <a:pt x="389" y="1323"/>
                  <a:pt x="349" y="1301"/>
                  <a:pt x="311" y="1276"/>
                </a:cubicBezTo>
                <a:cubicBezTo>
                  <a:pt x="273" y="1251"/>
                  <a:pt x="238" y="1222"/>
                  <a:pt x="205" y="1189"/>
                </a:cubicBezTo>
                <a:cubicBezTo>
                  <a:pt x="173" y="1157"/>
                  <a:pt x="144" y="1122"/>
                  <a:pt x="119" y="1084"/>
                </a:cubicBezTo>
                <a:cubicBezTo>
                  <a:pt x="93" y="1046"/>
                  <a:pt x="72" y="1006"/>
                  <a:pt x="53" y="963"/>
                </a:cubicBezTo>
                <a:cubicBezTo>
                  <a:pt x="36" y="921"/>
                  <a:pt x="23" y="878"/>
                  <a:pt x="14" y="833"/>
                </a:cubicBezTo>
                <a:cubicBezTo>
                  <a:pt x="5" y="788"/>
                  <a:pt x="0" y="743"/>
                  <a:pt x="0" y="697"/>
                </a:cubicBezTo>
                <a:moveTo>
                  <a:pt x="698" y="46"/>
                </a:moveTo>
                <a:cubicBezTo>
                  <a:pt x="677" y="46"/>
                  <a:pt x="655" y="47"/>
                  <a:pt x="634" y="49"/>
                </a:cubicBezTo>
                <a:cubicBezTo>
                  <a:pt x="613" y="51"/>
                  <a:pt x="592" y="54"/>
                  <a:pt x="571" y="58"/>
                </a:cubicBezTo>
                <a:cubicBezTo>
                  <a:pt x="550" y="63"/>
                  <a:pt x="530" y="68"/>
                  <a:pt x="509" y="74"/>
                </a:cubicBezTo>
                <a:cubicBezTo>
                  <a:pt x="489" y="80"/>
                  <a:pt x="469" y="87"/>
                  <a:pt x="449" y="95"/>
                </a:cubicBezTo>
                <a:cubicBezTo>
                  <a:pt x="429" y="104"/>
                  <a:pt x="410" y="114"/>
                  <a:pt x="391" y="124"/>
                </a:cubicBezTo>
                <a:cubicBezTo>
                  <a:pt x="373" y="134"/>
                  <a:pt x="354" y="145"/>
                  <a:pt x="337" y="156"/>
                </a:cubicBezTo>
                <a:cubicBezTo>
                  <a:pt x="319" y="168"/>
                  <a:pt x="302" y="181"/>
                  <a:pt x="285" y="194"/>
                </a:cubicBezTo>
                <a:cubicBezTo>
                  <a:pt x="269" y="208"/>
                  <a:pt x="253" y="222"/>
                  <a:pt x="238" y="237"/>
                </a:cubicBezTo>
                <a:cubicBezTo>
                  <a:pt x="223" y="252"/>
                  <a:pt x="209" y="268"/>
                  <a:pt x="195" y="285"/>
                </a:cubicBezTo>
                <a:cubicBezTo>
                  <a:pt x="182" y="301"/>
                  <a:pt x="169" y="318"/>
                  <a:pt x="157" y="336"/>
                </a:cubicBezTo>
                <a:cubicBezTo>
                  <a:pt x="146" y="354"/>
                  <a:pt x="135" y="372"/>
                  <a:pt x="125" y="391"/>
                </a:cubicBezTo>
                <a:cubicBezTo>
                  <a:pt x="115" y="409"/>
                  <a:pt x="105" y="429"/>
                  <a:pt x="97" y="448"/>
                </a:cubicBezTo>
                <a:cubicBezTo>
                  <a:pt x="89" y="468"/>
                  <a:pt x="82" y="488"/>
                  <a:pt x="76" y="508"/>
                </a:cubicBezTo>
                <a:cubicBezTo>
                  <a:pt x="70" y="529"/>
                  <a:pt x="65" y="549"/>
                  <a:pt x="59" y="570"/>
                </a:cubicBezTo>
                <a:cubicBezTo>
                  <a:pt x="55" y="591"/>
                  <a:pt x="52" y="612"/>
                  <a:pt x="50" y="633"/>
                </a:cubicBezTo>
                <a:cubicBezTo>
                  <a:pt x="48" y="654"/>
                  <a:pt x="47" y="676"/>
                  <a:pt x="47" y="697"/>
                </a:cubicBezTo>
                <a:cubicBezTo>
                  <a:pt x="47" y="718"/>
                  <a:pt x="48" y="739"/>
                  <a:pt x="50" y="761"/>
                </a:cubicBezTo>
                <a:cubicBezTo>
                  <a:pt x="52" y="782"/>
                  <a:pt x="55" y="803"/>
                  <a:pt x="59" y="824"/>
                </a:cubicBezTo>
                <a:cubicBezTo>
                  <a:pt x="65" y="845"/>
                  <a:pt x="70" y="865"/>
                  <a:pt x="76" y="886"/>
                </a:cubicBezTo>
                <a:cubicBezTo>
                  <a:pt x="82" y="906"/>
                  <a:pt x="89" y="926"/>
                  <a:pt x="97" y="946"/>
                </a:cubicBezTo>
                <a:cubicBezTo>
                  <a:pt x="105" y="965"/>
                  <a:pt x="115" y="985"/>
                  <a:pt x="125" y="1003"/>
                </a:cubicBezTo>
                <a:cubicBezTo>
                  <a:pt x="135" y="1022"/>
                  <a:pt x="146" y="1040"/>
                  <a:pt x="157" y="1058"/>
                </a:cubicBezTo>
                <a:cubicBezTo>
                  <a:pt x="169" y="1076"/>
                  <a:pt x="182" y="1093"/>
                  <a:pt x="195" y="1109"/>
                </a:cubicBezTo>
                <a:cubicBezTo>
                  <a:pt x="209" y="1126"/>
                  <a:pt x="223" y="1141"/>
                  <a:pt x="238" y="1157"/>
                </a:cubicBezTo>
                <a:cubicBezTo>
                  <a:pt x="253" y="1172"/>
                  <a:pt x="269" y="1186"/>
                  <a:pt x="285" y="1199"/>
                </a:cubicBezTo>
                <a:cubicBezTo>
                  <a:pt x="302" y="1213"/>
                  <a:pt x="319" y="1226"/>
                  <a:pt x="337" y="1237"/>
                </a:cubicBezTo>
                <a:cubicBezTo>
                  <a:pt x="354" y="1249"/>
                  <a:pt x="373" y="1260"/>
                  <a:pt x="391" y="1270"/>
                </a:cubicBezTo>
                <a:cubicBezTo>
                  <a:pt x="410" y="1280"/>
                  <a:pt x="429" y="1289"/>
                  <a:pt x="449" y="1297"/>
                </a:cubicBezTo>
                <a:cubicBezTo>
                  <a:pt x="469" y="1306"/>
                  <a:pt x="489" y="1313"/>
                  <a:pt x="509" y="1319"/>
                </a:cubicBezTo>
                <a:cubicBezTo>
                  <a:pt x="530" y="1325"/>
                  <a:pt x="550" y="1330"/>
                  <a:pt x="571" y="1334"/>
                </a:cubicBezTo>
                <a:cubicBezTo>
                  <a:pt x="592" y="1339"/>
                  <a:pt x="613" y="1342"/>
                  <a:pt x="634" y="1344"/>
                </a:cubicBezTo>
                <a:cubicBezTo>
                  <a:pt x="655" y="1346"/>
                  <a:pt x="677" y="1347"/>
                  <a:pt x="698" y="1347"/>
                </a:cubicBezTo>
                <a:cubicBezTo>
                  <a:pt x="719" y="1347"/>
                  <a:pt x="740" y="1346"/>
                  <a:pt x="762" y="1344"/>
                </a:cubicBezTo>
                <a:cubicBezTo>
                  <a:pt x="783" y="1342"/>
                  <a:pt x="804" y="1339"/>
                  <a:pt x="825" y="1334"/>
                </a:cubicBezTo>
                <a:cubicBezTo>
                  <a:pt x="846" y="1330"/>
                  <a:pt x="866" y="1325"/>
                  <a:pt x="886" y="1319"/>
                </a:cubicBezTo>
                <a:cubicBezTo>
                  <a:pt x="907" y="1313"/>
                  <a:pt x="927" y="1306"/>
                  <a:pt x="947" y="1297"/>
                </a:cubicBezTo>
                <a:cubicBezTo>
                  <a:pt x="966" y="1289"/>
                  <a:pt x="985" y="1280"/>
                  <a:pt x="1004" y="1270"/>
                </a:cubicBezTo>
                <a:cubicBezTo>
                  <a:pt x="1023" y="1260"/>
                  <a:pt x="1041" y="1249"/>
                  <a:pt x="1059" y="1237"/>
                </a:cubicBezTo>
                <a:cubicBezTo>
                  <a:pt x="1077" y="1226"/>
                  <a:pt x="1094" y="1213"/>
                  <a:pt x="1110" y="1199"/>
                </a:cubicBezTo>
                <a:cubicBezTo>
                  <a:pt x="1127" y="1186"/>
                  <a:pt x="1142" y="1172"/>
                  <a:pt x="1157" y="1157"/>
                </a:cubicBezTo>
                <a:cubicBezTo>
                  <a:pt x="1172" y="1141"/>
                  <a:pt x="1187" y="1126"/>
                  <a:pt x="1200" y="1109"/>
                </a:cubicBezTo>
                <a:cubicBezTo>
                  <a:pt x="1214" y="1093"/>
                  <a:pt x="1226" y="1076"/>
                  <a:pt x="1238" y="1058"/>
                </a:cubicBezTo>
                <a:cubicBezTo>
                  <a:pt x="1250" y="1040"/>
                  <a:pt x="1261" y="1022"/>
                  <a:pt x="1271" y="1003"/>
                </a:cubicBezTo>
                <a:cubicBezTo>
                  <a:pt x="1281" y="985"/>
                  <a:pt x="1290" y="965"/>
                  <a:pt x="1298" y="946"/>
                </a:cubicBezTo>
                <a:cubicBezTo>
                  <a:pt x="1306" y="926"/>
                  <a:pt x="1314" y="906"/>
                  <a:pt x="1320" y="886"/>
                </a:cubicBezTo>
                <a:cubicBezTo>
                  <a:pt x="1326" y="865"/>
                  <a:pt x="1331" y="845"/>
                  <a:pt x="1335" y="824"/>
                </a:cubicBezTo>
                <a:cubicBezTo>
                  <a:pt x="1339" y="803"/>
                  <a:pt x="1343" y="782"/>
                  <a:pt x="1345" y="761"/>
                </a:cubicBezTo>
                <a:cubicBezTo>
                  <a:pt x="1347" y="739"/>
                  <a:pt x="1348" y="718"/>
                  <a:pt x="1348" y="697"/>
                </a:cubicBezTo>
                <a:cubicBezTo>
                  <a:pt x="1348" y="676"/>
                  <a:pt x="1347" y="654"/>
                  <a:pt x="1345" y="633"/>
                </a:cubicBezTo>
                <a:cubicBezTo>
                  <a:pt x="1343" y="612"/>
                  <a:pt x="1339" y="591"/>
                  <a:pt x="1335" y="570"/>
                </a:cubicBezTo>
                <a:cubicBezTo>
                  <a:pt x="1331" y="549"/>
                  <a:pt x="1326" y="529"/>
                  <a:pt x="1320" y="508"/>
                </a:cubicBezTo>
                <a:cubicBezTo>
                  <a:pt x="1314" y="488"/>
                  <a:pt x="1306" y="468"/>
                  <a:pt x="1298" y="448"/>
                </a:cubicBezTo>
                <a:cubicBezTo>
                  <a:pt x="1290" y="429"/>
                  <a:pt x="1281" y="409"/>
                  <a:pt x="1271" y="391"/>
                </a:cubicBezTo>
                <a:cubicBezTo>
                  <a:pt x="1261" y="372"/>
                  <a:pt x="1250" y="354"/>
                  <a:pt x="1238" y="336"/>
                </a:cubicBezTo>
                <a:cubicBezTo>
                  <a:pt x="1226" y="318"/>
                  <a:pt x="1214" y="301"/>
                  <a:pt x="1200" y="285"/>
                </a:cubicBezTo>
                <a:cubicBezTo>
                  <a:pt x="1187" y="268"/>
                  <a:pt x="1172" y="252"/>
                  <a:pt x="1157" y="237"/>
                </a:cubicBezTo>
                <a:cubicBezTo>
                  <a:pt x="1142" y="222"/>
                  <a:pt x="1127" y="208"/>
                  <a:pt x="1110" y="194"/>
                </a:cubicBezTo>
                <a:cubicBezTo>
                  <a:pt x="1094" y="181"/>
                  <a:pt x="1077" y="168"/>
                  <a:pt x="1059" y="156"/>
                </a:cubicBezTo>
                <a:cubicBezTo>
                  <a:pt x="1041" y="145"/>
                  <a:pt x="1023" y="134"/>
                  <a:pt x="1004" y="124"/>
                </a:cubicBezTo>
                <a:cubicBezTo>
                  <a:pt x="985" y="114"/>
                  <a:pt x="966" y="104"/>
                  <a:pt x="947" y="95"/>
                </a:cubicBezTo>
                <a:cubicBezTo>
                  <a:pt x="927" y="87"/>
                  <a:pt x="907" y="80"/>
                  <a:pt x="886" y="74"/>
                </a:cubicBezTo>
                <a:cubicBezTo>
                  <a:pt x="866" y="68"/>
                  <a:pt x="846" y="63"/>
                  <a:pt x="825" y="58"/>
                </a:cubicBezTo>
                <a:cubicBezTo>
                  <a:pt x="804" y="54"/>
                  <a:pt x="783" y="51"/>
                  <a:pt x="762" y="49"/>
                </a:cubicBezTo>
                <a:cubicBezTo>
                  <a:pt x="740" y="47"/>
                  <a:pt x="719" y="46"/>
                  <a:pt x="698" y="46"/>
                </a:cubicBezTo>
                <a:close/>
              </a:path>
            </a:pathLst>
          </a:custGeom>
          <a:solidFill>
            <a:srgbClr val="90CDF4">
              <a:alpha val="7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6" name="Рисунок 165"/>
          <p:cNvPicPr/>
          <p:nvPr/>
        </p:nvPicPr>
        <p:blipFill>
          <a:blip r:embed="rId12"/>
          <a:stretch/>
        </p:blipFill>
        <p:spPr>
          <a:xfrm>
            <a:off x="6869160" y="336780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7" name="TextBox 166"/>
          <p:cNvSpPr txBox="1"/>
          <p:nvPr/>
        </p:nvSpPr>
        <p:spPr>
          <a:xfrm>
            <a:off x="2571480" y="4496040"/>
            <a:ext cx="22629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редакции и обоснования изменений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5871240" y="3864600"/>
            <a:ext cx="22593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Обсуждение с рабочей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607800" y="4098600"/>
            <a:ext cx="781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группой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728680" y="4395600"/>
            <a:ext cx="25455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Презентация результатов, согласование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68200" y="4563000"/>
            <a:ext cx="266688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спорных положений, внесение финальных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6780240" y="4730040"/>
            <a:ext cx="43560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правок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Полилиния: фигура 172"/>
          <p:cNvSpPr/>
          <p:nvPr/>
        </p:nvSpPr>
        <p:spPr>
          <a:xfrm>
            <a:off x="0" y="0"/>
            <a:ext cx="10704600" cy="6806520"/>
          </a:xfrm>
          <a:custGeom>
            <a:avLst/>
            <a:gdLst/>
            <a:ahLst/>
            <a:cxnLst/>
            <a:rect l="0" t="0" r="r" b="b"/>
            <a:pathLst>
              <a:path w="29735" h="18907">
                <a:moveTo>
                  <a:pt x="0" y="0"/>
                </a:moveTo>
                <a:lnTo>
                  <a:pt x="29735" y="0"/>
                </a:lnTo>
                <a:lnTo>
                  <a:pt x="29735" y="18907"/>
                </a:lnTo>
                <a:lnTo>
                  <a:pt x="0" y="18907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74" name="Рисунок 173"/>
          <p:cNvPicPr/>
          <p:nvPr/>
        </p:nvPicPr>
        <p:blipFill>
          <a:blip r:embed="rId2"/>
          <a:stretch/>
        </p:blipFill>
        <p:spPr>
          <a:xfrm>
            <a:off x="0" y="0"/>
            <a:ext cx="10696320" cy="6166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3"/>
          <a:stretch/>
        </p:blipFill>
        <p:spPr>
          <a:xfrm>
            <a:off x="0" y="0"/>
            <a:ext cx="10696320" cy="616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6" name="Полилиния: фигура 175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7" name="Рисунок 176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8" name="Рисунок 177"/>
          <p:cNvPicPr/>
          <p:nvPr/>
        </p:nvPicPr>
        <p:blipFill>
          <a:blip r:embed="rId5"/>
          <a:stretch/>
        </p:blipFill>
        <p:spPr>
          <a:xfrm>
            <a:off x="401040" y="1019520"/>
            <a:ext cx="13320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TextBox 178"/>
          <p:cNvSpPr txBox="1"/>
          <p:nvPr/>
        </p:nvSpPr>
        <p:spPr>
          <a:xfrm>
            <a:off x="910800" y="389520"/>
            <a:ext cx="771120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Результаты интервью: ключевые проблемы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0" name="Рисунок 179"/>
          <p:cNvPicPr/>
          <p:nvPr/>
        </p:nvPicPr>
        <p:blipFill>
          <a:blip r:embed="rId6"/>
          <a:stretch/>
        </p:blipFill>
        <p:spPr>
          <a:xfrm>
            <a:off x="3902400" y="1019520"/>
            <a:ext cx="191880" cy="15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TextBox 180"/>
          <p:cNvSpPr txBox="1"/>
          <p:nvPr/>
        </p:nvSpPr>
        <p:spPr>
          <a:xfrm>
            <a:off x="601560" y="1013760"/>
            <a:ext cx="3109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Период проведения: 4-9 июня 2025 г. 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Полилиния: фигура 181"/>
          <p:cNvSpPr/>
          <p:nvPr/>
        </p:nvSpPr>
        <p:spPr>
          <a:xfrm>
            <a:off x="417600" y="2089080"/>
            <a:ext cx="4830480" cy="534960"/>
          </a:xfrm>
          <a:custGeom>
            <a:avLst/>
            <a:gdLst/>
            <a:ahLst/>
            <a:cxnLst/>
            <a:rect l="0" t="0" r="r" b="b"/>
            <a:pathLst>
              <a:path w="13418" h="1486">
                <a:moveTo>
                  <a:pt x="0" y="1394"/>
                </a:moveTo>
                <a:lnTo>
                  <a:pt x="0" y="93"/>
                </a:lnTo>
                <a:cubicBezTo>
                  <a:pt x="0" y="80"/>
                  <a:pt x="1" y="68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8"/>
                  <a:pt x="23" y="12"/>
                  <a:pt x="29" y="7"/>
                </a:cubicBezTo>
                <a:cubicBezTo>
                  <a:pt x="35" y="2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400" y="36"/>
                  <a:pt x="13407" y="46"/>
                  <a:pt x="13411" y="57"/>
                </a:cubicBezTo>
                <a:cubicBezTo>
                  <a:pt x="13416" y="68"/>
                  <a:pt x="13418" y="80"/>
                  <a:pt x="13418" y="93"/>
                </a:cubicBezTo>
                <a:lnTo>
                  <a:pt x="13418" y="1394"/>
                </a:lnTo>
                <a:cubicBezTo>
                  <a:pt x="13418" y="1406"/>
                  <a:pt x="13416" y="1418"/>
                  <a:pt x="13411" y="1429"/>
                </a:cubicBezTo>
                <a:cubicBezTo>
                  <a:pt x="13407" y="1440"/>
                  <a:pt x="13400" y="1450"/>
                  <a:pt x="13391" y="1459"/>
                </a:cubicBezTo>
                <a:cubicBezTo>
                  <a:pt x="13382" y="1468"/>
                  <a:pt x="13372" y="1475"/>
                  <a:pt x="13361" y="1479"/>
                </a:cubicBezTo>
                <a:cubicBezTo>
                  <a:pt x="13350" y="1484"/>
                  <a:pt x="13338" y="1486"/>
                  <a:pt x="13325" y="1486"/>
                </a:cubicBezTo>
                <a:lnTo>
                  <a:pt x="47" y="1486"/>
                </a:lnTo>
                <a:cubicBezTo>
                  <a:pt x="40" y="1486"/>
                  <a:pt x="35" y="1484"/>
                  <a:pt x="29" y="1479"/>
                </a:cubicBezTo>
                <a:cubicBezTo>
                  <a:pt x="23" y="1475"/>
                  <a:pt x="18" y="1468"/>
                  <a:pt x="14" y="1459"/>
                </a:cubicBezTo>
                <a:cubicBezTo>
                  <a:pt x="9" y="1450"/>
                  <a:pt x="6" y="1440"/>
                  <a:pt x="4" y="1429"/>
                </a:cubicBezTo>
                <a:cubicBezTo>
                  <a:pt x="1" y="1418"/>
                  <a:pt x="0" y="1406"/>
                  <a:pt x="0" y="1394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Полилиния: фигура 182"/>
          <p:cNvSpPr/>
          <p:nvPr/>
        </p:nvSpPr>
        <p:spPr>
          <a:xfrm>
            <a:off x="401040" y="2089080"/>
            <a:ext cx="33840" cy="534960"/>
          </a:xfrm>
          <a:custGeom>
            <a:avLst/>
            <a:gdLst/>
            <a:ahLst/>
            <a:cxnLst/>
            <a:rect l="0" t="0" r="r" b="b"/>
            <a:pathLst>
              <a:path w="94" h="1486">
                <a:moveTo>
                  <a:pt x="0" y="0"/>
                </a:moveTo>
                <a:lnTo>
                  <a:pt x="94" y="0"/>
                </a:lnTo>
                <a:lnTo>
                  <a:pt x="94" y="1486"/>
                </a:lnTo>
                <a:lnTo>
                  <a:pt x="0" y="1486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Полилиния: фигура 183"/>
          <p:cNvSpPr/>
          <p:nvPr/>
        </p:nvSpPr>
        <p:spPr>
          <a:xfrm>
            <a:off x="417600" y="2690640"/>
            <a:ext cx="4830480" cy="334800"/>
          </a:xfrm>
          <a:custGeom>
            <a:avLst/>
            <a:gdLst/>
            <a:ahLst/>
            <a:cxnLst/>
            <a:rect l="0" t="0" r="r" b="b"/>
            <a:pathLst>
              <a:path w="13418" h="930">
                <a:moveTo>
                  <a:pt x="0" y="837"/>
                </a:moveTo>
                <a:lnTo>
                  <a:pt x="0" y="93"/>
                </a:lnTo>
                <a:cubicBezTo>
                  <a:pt x="0" y="81"/>
                  <a:pt x="1" y="69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9"/>
                  <a:pt x="23" y="12"/>
                  <a:pt x="29" y="7"/>
                </a:cubicBezTo>
                <a:cubicBezTo>
                  <a:pt x="35" y="2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2"/>
                  <a:pt x="13361" y="7"/>
                </a:cubicBezTo>
                <a:cubicBezTo>
                  <a:pt x="13372" y="12"/>
                  <a:pt x="13382" y="19"/>
                  <a:pt x="13391" y="27"/>
                </a:cubicBezTo>
                <a:cubicBezTo>
                  <a:pt x="13400" y="36"/>
                  <a:pt x="13407" y="46"/>
                  <a:pt x="13411" y="57"/>
                </a:cubicBezTo>
                <a:cubicBezTo>
                  <a:pt x="13416" y="69"/>
                  <a:pt x="13418" y="81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7" y="884"/>
                  <a:pt x="13400" y="894"/>
                  <a:pt x="13391" y="902"/>
                </a:cubicBezTo>
                <a:cubicBezTo>
                  <a:pt x="13382" y="911"/>
                  <a:pt x="13372" y="918"/>
                  <a:pt x="13361" y="923"/>
                </a:cubicBezTo>
                <a:cubicBezTo>
                  <a:pt x="13350" y="927"/>
                  <a:pt x="13338" y="930"/>
                  <a:pt x="13325" y="930"/>
                </a:cubicBezTo>
                <a:lnTo>
                  <a:pt x="47" y="930"/>
                </a:lnTo>
                <a:cubicBezTo>
                  <a:pt x="40" y="930"/>
                  <a:pt x="35" y="927"/>
                  <a:pt x="29" y="923"/>
                </a:cubicBezTo>
                <a:cubicBezTo>
                  <a:pt x="23" y="918"/>
                  <a:pt x="18" y="911"/>
                  <a:pt x="14" y="902"/>
                </a:cubicBezTo>
                <a:cubicBezTo>
                  <a:pt x="9" y="894"/>
                  <a:pt x="6" y="884"/>
                  <a:pt x="4" y="872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Полилиния: фигура 184"/>
          <p:cNvSpPr/>
          <p:nvPr/>
        </p:nvSpPr>
        <p:spPr>
          <a:xfrm>
            <a:off x="401040" y="2690640"/>
            <a:ext cx="33840" cy="334800"/>
          </a:xfrm>
          <a:custGeom>
            <a:avLst/>
            <a:gdLst/>
            <a:ahLst/>
            <a:cxnLst/>
            <a:rect l="0" t="0" r="r" b="b"/>
            <a:pathLst>
              <a:path w="94" h="930">
                <a:moveTo>
                  <a:pt x="0" y="0"/>
                </a:moveTo>
                <a:lnTo>
                  <a:pt x="94" y="0"/>
                </a:lnTo>
                <a:lnTo>
                  <a:pt x="94" y="930"/>
                </a:lnTo>
                <a:lnTo>
                  <a:pt x="0" y="930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Полилиния: фигура 185"/>
          <p:cNvSpPr/>
          <p:nvPr/>
        </p:nvSpPr>
        <p:spPr>
          <a:xfrm>
            <a:off x="417600" y="3091680"/>
            <a:ext cx="4830480" cy="334800"/>
          </a:xfrm>
          <a:custGeom>
            <a:avLst/>
            <a:gdLst/>
            <a:ahLst/>
            <a:cxnLst/>
            <a:rect l="0" t="0" r="r" b="b"/>
            <a:pathLst>
              <a:path w="13418" h="930">
                <a:moveTo>
                  <a:pt x="0" y="837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7"/>
                </a:cubicBezTo>
                <a:cubicBezTo>
                  <a:pt x="35" y="3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3"/>
                  <a:pt x="13361" y="7"/>
                </a:cubicBezTo>
                <a:cubicBezTo>
                  <a:pt x="13372" y="12"/>
                  <a:pt x="13382" y="19"/>
                  <a:pt x="13391" y="28"/>
                </a:cubicBezTo>
                <a:cubicBezTo>
                  <a:pt x="13400" y="36"/>
                  <a:pt x="13407" y="46"/>
                  <a:pt x="13411" y="58"/>
                </a:cubicBezTo>
                <a:cubicBezTo>
                  <a:pt x="13416" y="69"/>
                  <a:pt x="13418" y="81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3"/>
                </a:cubicBezTo>
                <a:cubicBezTo>
                  <a:pt x="13407" y="884"/>
                  <a:pt x="13400" y="894"/>
                  <a:pt x="13391" y="903"/>
                </a:cubicBezTo>
                <a:cubicBezTo>
                  <a:pt x="13382" y="911"/>
                  <a:pt x="13372" y="918"/>
                  <a:pt x="13361" y="923"/>
                </a:cubicBezTo>
                <a:cubicBezTo>
                  <a:pt x="13350" y="927"/>
                  <a:pt x="13338" y="930"/>
                  <a:pt x="13325" y="930"/>
                </a:cubicBezTo>
                <a:lnTo>
                  <a:pt x="47" y="930"/>
                </a:lnTo>
                <a:cubicBezTo>
                  <a:pt x="40" y="930"/>
                  <a:pt x="35" y="927"/>
                  <a:pt x="29" y="923"/>
                </a:cubicBezTo>
                <a:cubicBezTo>
                  <a:pt x="23" y="918"/>
                  <a:pt x="18" y="911"/>
                  <a:pt x="14" y="903"/>
                </a:cubicBezTo>
                <a:cubicBezTo>
                  <a:pt x="9" y="894"/>
                  <a:pt x="6" y="884"/>
                  <a:pt x="4" y="873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Полилиния: фигура 186"/>
          <p:cNvSpPr/>
          <p:nvPr/>
        </p:nvSpPr>
        <p:spPr>
          <a:xfrm>
            <a:off x="401040" y="3091680"/>
            <a:ext cx="33840" cy="334800"/>
          </a:xfrm>
          <a:custGeom>
            <a:avLst/>
            <a:gdLst/>
            <a:ahLst/>
            <a:cxnLst/>
            <a:rect l="0" t="0" r="r" b="b"/>
            <a:pathLst>
              <a:path w="94" h="930">
                <a:moveTo>
                  <a:pt x="0" y="0"/>
                </a:moveTo>
                <a:lnTo>
                  <a:pt x="94" y="0"/>
                </a:lnTo>
                <a:lnTo>
                  <a:pt x="94" y="930"/>
                </a:lnTo>
                <a:lnTo>
                  <a:pt x="0" y="930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Полилиния: фигура 187"/>
          <p:cNvSpPr/>
          <p:nvPr/>
        </p:nvSpPr>
        <p:spPr>
          <a:xfrm>
            <a:off x="417600" y="386064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6"/>
                </a:moveTo>
                <a:lnTo>
                  <a:pt x="0" y="93"/>
                </a:lnTo>
                <a:cubicBezTo>
                  <a:pt x="0" y="80"/>
                  <a:pt x="1" y="69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8"/>
                  <a:pt x="23" y="12"/>
                  <a:pt x="29" y="7"/>
                </a:cubicBezTo>
                <a:cubicBezTo>
                  <a:pt x="35" y="2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400" y="36"/>
                  <a:pt x="13407" y="46"/>
                  <a:pt x="13411" y="57"/>
                </a:cubicBezTo>
                <a:cubicBezTo>
                  <a:pt x="13416" y="69"/>
                  <a:pt x="13418" y="80"/>
                  <a:pt x="13418" y="93"/>
                </a:cubicBezTo>
                <a:lnTo>
                  <a:pt x="13418" y="836"/>
                </a:lnTo>
                <a:cubicBezTo>
                  <a:pt x="13418" y="848"/>
                  <a:pt x="13416" y="860"/>
                  <a:pt x="13411" y="871"/>
                </a:cubicBezTo>
                <a:cubicBezTo>
                  <a:pt x="13407" y="884"/>
                  <a:pt x="13400" y="894"/>
                  <a:pt x="13391" y="902"/>
                </a:cubicBezTo>
                <a:cubicBezTo>
                  <a:pt x="13382" y="911"/>
                  <a:pt x="13372" y="918"/>
                  <a:pt x="13361" y="922"/>
                </a:cubicBezTo>
                <a:cubicBezTo>
                  <a:pt x="13350" y="927"/>
                  <a:pt x="13338" y="929"/>
                  <a:pt x="13325" y="929"/>
                </a:cubicBezTo>
                <a:lnTo>
                  <a:pt x="47" y="929"/>
                </a:lnTo>
                <a:cubicBezTo>
                  <a:pt x="40" y="929"/>
                  <a:pt x="35" y="927"/>
                  <a:pt x="29" y="922"/>
                </a:cubicBezTo>
                <a:cubicBezTo>
                  <a:pt x="23" y="918"/>
                  <a:pt x="18" y="911"/>
                  <a:pt x="14" y="902"/>
                </a:cubicBezTo>
                <a:cubicBezTo>
                  <a:pt x="9" y="894"/>
                  <a:pt x="6" y="884"/>
                  <a:pt x="4" y="871"/>
                </a:cubicBezTo>
                <a:cubicBezTo>
                  <a:pt x="1" y="860"/>
                  <a:pt x="0" y="848"/>
                  <a:pt x="0" y="836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Полилиния: фигура 188"/>
          <p:cNvSpPr/>
          <p:nvPr/>
        </p:nvSpPr>
        <p:spPr>
          <a:xfrm>
            <a:off x="401040" y="386064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Полилиния: фигура 189"/>
          <p:cNvSpPr/>
          <p:nvPr/>
        </p:nvSpPr>
        <p:spPr>
          <a:xfrm>
            <a:off x="417600" y="4261680"/>
            <a:ext cx="4830480" cy="334800"/>
          </a:xfrm>
          <a:custGeom>
            <a:avLst/>
            <a:gdLst/>
            <a:ahLst/>
            <a:cxnLst/>
            <a:rect l="0" t="0" r="r" b="b"/>
            <a:pathLst>
              <a:path w="13418" h="930">
                <a:moveTo>
                  <a:pt x="0" y="837"/>
                </a:moveTo>
                <a:lnTo>
                  <a:pt x="0" y="93"/>
                </a:lnTo>
                <a:cubicBezTo>
                  <a:pt x="0" y="81"/>
                  <a:pt x="1" y="69"/>
                  <a:pt x="4" y="57"/>
                </a:cubicBezTo>
                <a:cubicBezTo>
                  <a:pt x="6" y="46"/>
                  <a:pt x="9" y="36"/>
                  <a:pt x="14" y="27"/>
                </a:cubicBezTo>
                <a:cubicBezTo>
                  <a:pt x="18" y="19"/>
                  <a:pt x="23" y="12"/>
                  <a:pt x="29" y="7"/>
                </a:cubicBezTo>
                <a:cubicBezTo>
                  <a:pt x="35" y="3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3"/>
                  <a:pt x="13361" y="7"/>
                </a:cubicBezTo>
                <a:cubicBezTo>
                  <a:pt x="13372" y="12"/>
                  <a:pt x="13382" y="19"/>
                  <a:pt x="13391" y="27"/>
                </a:cubicBezTo>
                <a:cubicBezTo>
                  <a:pt x="13400" y="36"/>
                  <a:pt x="13407" y="46"/>
                  <a:pt x="13411" y="57"/>
                </a:cubicBezTo>
                <a:cubicBezTo>
                  <a:pt x="13416" y="69"/>
                  <a:pt x="13418" y="81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7" y="884"/>
                  <a:pt x="13400" y="894"/>
                  <a:pt x="13391" y="902"/>
                </a:cubicBezTo>
                <a:cubicBezTo>
                  <a:pt x="13382" y="911"/>
                  <a:pt x="13372" y="918"/>
                  <a:pt x="13361" y="923"/>
                </a:cubicBezTo>
                <a:cubicBezTo>
                  <a:pt x="13350" y="927"/>
                  <a:pt x="13338" y="930"/>
                  <a:pt x="13325" y="930"/>
                </a:cubicBezTo>
                <a:lnTo>
                  <a:pt x="47" y="930"/>
                </a:lnTo>
                <a:cubicBezTo>
                  <a:pt x="40" y="930"/>
                  <a:pt x="35" y="927"/>
                  <a:pt x="29" y="923"/>
                </a:cubicBezTo>
                <a:cubicBezTo>
                  <a:pt x="23" y="918"/>
                  <a:pt x="18" y="911"/>
                  <a:pt x="14" y="902"/>
                </a:cubicBezTo>
                <a:cubicBezTo>
                  <a:pt x="9" y="894"/>
                  <a:pt x="6" y="884"/>
                  <a:pt x="4" y="872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Полилиния: фигура 190"/>
          <p:cNvSpPr/>
          <p:nvPr/>
        </p:nvSpPr>
        <p:spPr>
          <a:xfrm>
            <a:off x="401040" y="4261680"/>
            <a:ext cx="33840" cy="334800"/>
          </a:xfrm>
          <a:custGeom>
            <a:avLst/>
            <a:gdLst/>
            <a:ahLst/>
            <a:cxnLst/>
            <a:rect l="0" t="0" r="r" b="b"/>
            <a:pathLst>
              <a:path w="94" h="930">
                <a:moveTo>
                  <a:pt x="0" y="0"/>
                </a:moveTo>
                <a:lnTo>
                  <a:pt x="94" y="0"/>
                </a:lnTo>
                <a:lnTo>
                  <a:pt x="94" y="930"/>
                </a:lnTo>
                <a:lnTo>
                  <a:pt x="0" y="930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Полилиния: фигура 191"/>
          <p:cNvSpPr/>
          <p:nvPr/>
        </p:nvSpPr>
        <p:spPr>
          <a:xfrm>
            <a:off x="417600" y="4662720"/>
            <a:ext cx="4830480" cy="334800"/>
          </a:xfrm>
          <a:custGeom>
            <a:avLst/>
            <a:gdLst/>
            <a:ahLst/>
            <a:cxnLst/>
            <a:rect l="0" t="0" r="r" b="b"/>
            <a:pathLst>
              <a:path w="13418" h="930">
                <a:moveTo>
                  <a:pt x="0" y="837"/>
                </a:moveTo>
                <a:lnTo>
                  <a:pt x="0" y="93"/>
                </a:lnTo>
                <a:cubicBezTo>
                  <a:pt x="0" y="81"/>
                  <a:pt x="1" y="69"/>
                  <a:pt x="4" y="58"/>
                </a:cubicBezTo>
                <a:cubicBezTo>
                  <a:pt x="6" y="46"/>
                  <a:pt x="9" y="36"/>
                  <a:pt x="14" y="28"/>
                </a:cubicBezTo>
                <a:cubicBezTo>
                  <a:pt x="18" y="19"/>
                  <a:pt x="23" y="12"/>
                  <a:pt x="29" y="7"/>
                </a:cubicBezTo>
                <a:cubicBezTo>
                  <a:pt x="35" y="3"/>
                  <a:pt x="40" y="0"/>
                  <a:pt x="47" y="0"/>
                </a:cubicBezTo>
                <a:lnTo>
                  <a:pt x="13325" y="0"/>
                </a:lnTo>
                <a:cubicBezTo>
                  <a:pt x="13338" y="0"/>
                  <a:pt x="13350" y="3"/>
                  <a:pt x="13361" y="7"/>
                </a:cubicBezTo>
                <a:cubicBezTo>
                  <a:pt x="13372" y="12"/>
                  <a:pt x="13382" y="19"/>
                  <a:pt x="13391" y="28"/>
                </a:cubicBezTo>
                <a:cubicBezTo>
                  <a:pt x="13400" y="36"/>
                  <a:pt x="13407" y="46"/>
                  <a:pt x="13411" y="58"/>
                </a:cubicBezTo>
                <a:cubicBezTo>
                  <a:pt x="13416" y="69"/>
                  <a:pt x="13418" y="81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3"/>
                </a:cubicBezTo>
                <a:cubicBezTo>
                  <a:pt x="13407" y="884"/>
                  <a:pt x="13400" y="894"/>
                  <a:pt x="13391" y="903"/>
                </a:cubicBezTo>
                <a:cubicBezTo>
                  <a:pt x="13382" y="911"/>
                  <a:pt x="13372" y="918"/>
                  <a:pt x="13361" y="923"/>
                </a:cubicBezTo>
                <a:cubicBezTo>
                  <a:pt x="13350" y="928"/>
                  <a:pt x="13338" y="930"/>
                  <a:pt x="13325" y="930"/>
                </a:cubicBezTo>
                <a:lnTo>
                  <a:pt x="47" y="930"/>
                </a:lnTo>
                <a:cubicBezTo>
                  <a:pt x="40" y="930"/>
                  <a:pt x="35" y="928"/>
                  <a:pt x="29" y="923"/>
                </a:cubicBezTo>
                <a:cubicBezTo>
                  <a:pt x="23" y="918"/>
                  <a:pt x="18" y="911"/>
                  <a:pt x="14" y="903"/>
                </a:cubicBezTo>
                <a:cubicBezTo>
                  <a:pt x="9" y="894"/>
                  <a:pt x="6" y="884"/>
                  <a:pt x="4" y="873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Полилиния: фигура 192"/>
          <p:cNvSpPr/>
          <p:nvPr/>
        </p:nvSpPr>
        <p:spPr>
          <a:xfrm>
            <a:off x="401040" y="4662720"/>
            <a:ext cx="33840" cy="334800"/>
          </a:xfrm>
          <a:custGeom>
            <a:avLst/>
            <a:gdLst/>
            <a:ahLst/>
            <a:cxnLst/>
            <a:rect l="0" t="0" r="r" b="b"/>
            <a:pathLst>
              <a:path w="94" h="930">
                <a:moveTo>
                  <a:pt x="0" y="0"/>
                </a:moveTo>
                <a:lnTo>
                  <a:pt x="94" y="0"/>
                </a:lnTo>
                <a:lnTo>
                  <a:pt x="94" y="930"/>
                </a:lnTo>
                <a:lnTo>
                  <a:pt x="0" y="930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4" name="Рисунок 193"/>
          <p:cNvPicPr/>
          <p:nvPr/>
        </p:nvPicPr>
        <p:blipFill>
          <a:blip r:embed="rId7"/>
          <a:stretch/>
        </p:blipFill>
        <p:spPr>
          <a:xfrm>
            <a:off x="401040" y="144576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5" name="TextBox 194"/>
          <p:cNvSpPr txBox="1"/>
          <p:nvPr/>
        </p:nvSpPr>
        <p:spPr>
          <a:xfrm>
            <a:off x="4160520" y="1013760"/>
            <a:ext cx="47462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Участники: действующие и бывшие члены Комитета КСОЗ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6" name="Рисунок 195"/>
          <p:cNvPicPr/>
          <p:nvPr/>
        </p:nvPicPr>
        <p:blipFill>
          <a:blip r:embed="rId8"/>
          <a:stretch/>
        </p:blipFill>
        <p:spPr>
          <a:xfrm>
            <a:off x="401040" y="18216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TextBox 196"/>
          <p:cNvSpPr txBox="1"/>
          <p:nvPr/>
        </p:nvSpPr>
        <p:spPr>
          <a:xfrm>
            <a:off x="718560" y="1434960"/>
            <a:ext cx="27100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По статусу участников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8" name="Рисунок 197"/>
          <p:cNvPicPr/>
          <p:nvPr/>
        </p:nvPicPr>
        <p:blipFill>
          <a:blip r:embed="rId9"/>
          <a:stretch/>
        </p:blipFill>
        <p:spPr>
          <a:xfrm>
            <a:off x="501480" y="2189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TextBox 198"/>
          <p:cNvSpPr txBox="1"/>
          <p:nvPr/>
        </p:nvSpPr>
        <p:spPr>
          <a:xfrm>
            <a:off x="676800" y="1808640"/>
            <a:ext cx="19004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93C5FD"/>
                </a:solidFill>
                <a:effectLst/>
                <a:uFillTx/>
                <a:latin typeface="DejaVuSans"/>
                <a:ea typeface="DejaVuSans"/>
              </a:rPr>
              <a:t> Действующие члены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02000" y="2174040"/>
            <a:ext cx="4251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Необходимость доработки Положения о Комитете (кворум,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1" name="Рисунок 200"/>
          <p:cNvPicPr/>
          <p:nvPr/>
        </p:nvPicPr>
        <p:blipFill>
          <a:blip r:embed="rId9"/>
          <a:stretch/>
        </p:blipFill>
        <p:spPr>
          <a:xfrm>
            <a:off x="501480" y="2791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2" name="TextBox 201"/>
          <p:cNvSpPr txBox="1"/>
          <p:nvPr/>
        </p:nvSpPr>
        <p:spPr>
          <a:xfrm>
            <a:off x="702000" y="2374560"/>
            <a:ext cx="20386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порядок принятия решений)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3" name="Рисунок 202"/>
          <p:cNvPicPr/>
          <p:nvPr/>
        </p:nvPicPr>
        <p:blipFill>
          <a:blip r:embed="rId9"/>
          <a:stretch/>
        </p:blipFill>
        <p:spPr>
          <a:xfrm>
            <a:off x="501480" y="3192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4" name="TextBox 203"/>
          <p:cNvSpPr txBox="1"/>
          <p:nvPr/>
        </p:nvSpPr>
        <p:spPr>
          <a:xfrm>
            <a:off x="702000" y="2775600"/>
            <a:ext cx="43113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электронного голосования и цифровых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5" name="Рисунок 204"/>
          <p:cNvPicPr/>
          <p:nvPr/>
        </p:nvPicPr>
        <p:blipFill>
          <a:blip r:embed="rId10"/>
          <a:stretch/>
        </p:blipFill>
        <p:spPr>
          <a:xfrm>
            <a:off x="401040" y="359352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6" name="TextBox 205"/>
          <p:cNvSpPr txBox="1"/>
          <p:nvPr/>
        </p:nvSpPr>
        <p:spPr>
          <a:xfrm>
            <a:off x="702000" y="3176640"/>
            <a:ext cx="3283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регулирования онлайн-заседаний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7" name="Рисунок 206"/>
          <p:cNvPicPr/>
          <p:nvPr/>
        </p:nvPicPr>
        <p:blipFill>
          <a:blip r:embed="rId9"/>
          <a:stretch/>
        </p:blipFill>
        <p:spPr>
          <a:xfrm>
            <a:off x="501480" y="3961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8" name="TextBox 207"/>
          <p:cNvSpPr txBox="1"/>
          <p:nvPr/>
        </p:nvSpPr>
        <p:spPr>
          <a:xfrm>
            <a:off x="676800" y="3580200"/>
            <a:ext cx="13701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93C5FD"/>
                </a:solidFill>
                <a:effectLst/>
                <a:uFillTx/>
                <a:latin typeface="DejaVuSans"/>
                <a:ea typeface="DejaVuSans"/>
              </a:rPr>
              <a:t> Бывшие члены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09" name="Рисунок 208"/>
          <p:cNvPicPr/>
          <p:nvPr/>
        </p:nvPicPr>
        <p:blipFill>
          <a:blip r:embed="rId9"/>
          <a:stretch/>
        </p:blipFill>
        <p:spPr>
          <a:xfrm>
            <a:off x="501480" y="43621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0" name="TextBox 209"/>
          <p:cNvSpPr txBox="1"/>
          <p:nvPr/>
        </p:nvSpPr>
        <p:spPr>
          <a:xfrm>
            <a:off x="702000" y="3945600"/>
            <a:ext cx="4466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Изменение пропорции представительства секторов (40/40/20)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11" name="Рисунок 210"/>
          <p:cNvPicPr/>
          <p:nvPr/>
        </p:nvPicPr>
        <p:blipFill>
          <a:blip r:embed="rId9"/>
          <a:stretch/>
        </p:blipFill>
        <p:spPr>
          <a:xfrm>
            <a:off x="501480" y="47631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2" name="TextBox 211"/>
          <p:cNvSpPr txBox="1"/>
          <p:nvPr/>
        </p:nvSpPr>
        <p:spPr>
          <a:xfrm>
            <a:off x="702000" y="4346640"/>
            <a:ext cx="4174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Введение ограничений на переизбрание членов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Полилиния: фигура 212"/>
          <p:cNvSpPr/>
          <p:nvPr/>
        </p:nvSpPr>
        <p:spPr>
          <a:xfrm>
            <a:off x="5465160" y="208908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6"/>
                </a:moveTo>
                <a:lnTo>
                  <a:pt x="0" y="93"/>
                </a:lnTo>
                <a:cubicBezTo>
                  <a:pt x="0" y="80"/>
                  <a:pt x="1" y="68"/>
                  <a:pt x="3" y="57"/>
                </a:cubicBezTo>
                <a:cubicBezTo>
                  <a:pt x="6" y="46"/>
                  <a:pt x="9" y="36"/>
                  <a:pt x="13" y="27"/>
                </a:cubicBezTo>
                <a:cubicBezTo>
                  <a:pt x="18" y="18"/>
                  <a:pt x="23" y="12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399" y="36"/>
                  <a:pt x="13406" y="46"/>
                  <a:pt x="13411" y="57"/>
                </a:cubicBezTo>
                <a:cubicBezTo>
                  <a:pt x="13416" y="68"/>
                  <a:pt x="13418" y="80"/>
                  <a:pt x="13418" y="93"/>
                </a:cubicBezTo>
                <a:lnTo>
                  <a:pt x="13418" y="836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3"/>
                  <a:pt x="13399" y="893"/>
                  <a:pt x="13391" y="902"/>
                </a:cubicBezTo>
                <a:cubicBezTo>
                  <a:pt x="13382" y="911"/>
                  <a:pt x="13372" y="918"/>
                  <a:pt x="13361" y="922"/>
                </a:cubicBezTo>
                <a:cubicBezTo>
                  <a:pt x="13349" y="927"/>
                  <a:pt x="13337" y="929"/>
                  <a:pt x="13325" y="929"/>
                </a:cubicBezTo>
                <a:lnTo>
                  <a:pt x="46" y="929"/>
                </a:lnTo>
                <a:cubicBezTo>
                  <a:pt x="40" y="929"/>
                  <a:pt x="34" y="927"/>
                  <a:pt x="28" y="922"/>
                </a:cubicBezTo>
                <a:cubicBezTo>
                  <a:pt x="23" y="918"/>
                  <a:pt x="18" y="911"/>
                  <a:pt x="13" y="902"/>
                </a:cubicBezTo>
                <a:cubicBezTo>
                  <a:pt x="9" y="893"/>
                  <a:pt x="6" y="883"/>
                  <a:pt x="3" y="872"/>
                </a:cubicBezTo>
                <a:cubicBezTo>
                  <a:pt x="1" y="861"/>
                  <a:pt x="0" y="849"/>
                  <a:pt x="0" y="836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Полилиния: фигура 213"/>
          <p:cNvSpPr/>
          <p:nvPr/>
        </p:nvSpPr>
        <p:spPr>
          <a:xfrm>
            <a:off x="5448240" y="208908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Полилиния: фигура 214"/>
          <p:cNvSpPr/>
          <p:nvPr/>
        </p:nvSpPr>
        <p:spPr>
          <a:xfrm>
            <a:off x="5465160" y="2490120"/>
            <a:ext cx="4830480" cy="334800"/>
          </a:xfrm>
          <a:custGeom>
            <a:avLst/>
            <a:gdLst/>
            <a:ahLst/>
            <a:cxnLst/>
            <a:rect l="0" t="0" r="r" b="b"/>
            <a:pathLst>
              <a:path w="13418" h="930">
                <a:moveTo>
                  <a:pt x="0" y="837"/>
                </a:moveTo>
                <a:lnTo>
                  <a:pt x="0" y="94"/>
                </a:lnTo>
                <a:cubicBezTo>
                  <a:pt x="0" y="82"/>
                  <a:pt x="1" y="70"/>
                  <a:pt x="3" y="58"/>
                </a:cubicBezTo>
                <a:cubicBezTo>
                  <a:pt x="6" y="47"/>
                  <a:pt x="9" y="36"/>
                  <a:pt x="13" y="27"/>
                </a:cubicBezTo>
                <a:cubicBezTo>
                  <a:pt x="18" y="18"/>
                  <a:pt x="23" y="12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399" y="36"/>
                  <a:pt x="13406" y="47"/>
                  <a:pt x="13411" y="58"/>
                </a:cubicBezTo>
                <a:cubicBezTo>
                  <a:pt x="13416" y="70"/>
                  <a:pt x="13418" y="82"/>
                  <a:pt x="13418" y="94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4"/>
                  <a:pt x="13399" y="894"/>
                  <a:pt x="13391" y="902"/>
                </a:cubicBezTo>
                <a:cubicBezTo>
                  <a:pt x="13382" y="911"/>
                  <a:pt x="13372" y="918"/>
                  <a:pt x="13361" y="922"/>
                </a:cubicBezTo>
                <a:cubicBezTo>
                  <a:pt x="13349" y="927"/>
                  <a:pt x="13337" y="930"/>
                  <a:pt x="13325" y="930"/>
                </a:cubicBezTo>
                <a:lnTo>
                  <a:pt x="46" y="930"/>
                </a:lnTo>
                <a:cubicBezTo>
                  <a:pt x="40" y="930"/>
                  <a:pt x="34" y="927"/>
                  <a:pt x="28" y="922"/>
                </a:cubicBezTo>
                <a:cubicBezTo>
                  <a:pt x="23" y="918"/>
                  <a:pt x="18" y="911"/>
                  <a:pt x="13" y="902"/>
                </a:cubicBezTo>
                <a:cubicBezTo>
                  <a:pt x="9" y="894"/>
                  <a:pt x="6" y="884"/>
                  <a:pt x="3" y="872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Полилиния: фигура 215"/>
          <p:cNvSpPr/>
          <p:nvPr/>
        </p:nvSpPr>
        <p:spPr>
          <a:xfrm>
            <a:off x="5448240" y="2490120"/>
            <a:ext cx="33840" cy="334800"/>
          </a:xfrm>
          <a:custGeom>
            <a:avLst/>
            <a:gdLst/>
            <a:ahLst/>
            <a:cxnLst/>
            <a:rect l="0" t="0" r="r" b="b"/>
            <a:pathLst>
              <a:path w="94" h="930">
                <a:moveTo>
                  <a:pt x="0" y="0"/>
                </a:moveTo>
                <a:lnTo>
                  <a:pt x="94" y="0"/>
                </a:lnTo>
                <a:lnTo>
                  <a:pt x="94" y="930"/>
                </a:lnTo>
                <a:lnTo>
                  <a:pt x="0" y="930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Полилиния: фигура 216"/>
          <p:cNvSpPr/>
          <p:nvPr/>
        </p:nvSpPr>
        <p:spPr>
          <a:xfrm>
            <a:off x="5465160" y="322560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6"/>
                </a:moveTo>
                <a:lnTo>
                  <a:pt x="0" y="93"/>
                </a:lnTo>
                <a:cubicBezTo>
                  <a:pt x="0" y="80"/>
                  <a:pt x="1" y="68"/>
                  <a:pt x="3" y="57"/>
                </a:cubicBezTo>
                <a:cubicBezTo>
                  <a:pt x="6" y="46"/>
                  <a:pt x="9" y="36"/>
                  <a:pt x="13" y="27"/>
                </a:cubicBezTo>
                <a:cubicBezTo>
                  <a:pt x="18" y="18"/>
                  <a:pt x="23" y="12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399" y="36"/>
                  <a:pt x="13406" y="46"/>
                  <a:pt x="13411" y="57"/>
                </a:cubicBezTo>
                <a:cubicBezTo>
                  <a:pt x="13416" y="68"/>
                  <a:pt x="13418" y="80"/>
                  <a:pt x="13418" y="93"/>
                </a:cubicBezTo>
                <a:lnTo>
                  <a:pt x="13418" y="836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3"/>
                  <a:pt x="13399" y="893"/>
                  <a:pt x="13391" y="902"/>
                </a:cubicBezTo>
                <a:cubicBezTo>
                  <a:pt x="13382" y="911"/>
                  <a:pt x="13372" y="917"/>
                  <a:pt x="13361" y="922"/>
                </a:cubicBezTo>
                <a:cubicBezTo>
                  <a:pt x="13349" y="927"/>
                  <a:pt x="13337" y="929"/>
                  <a:pt x="13325" y="929"/>
                </a:cubicBezTo>
                <a:lnTo>
                  <a:pt x="46" y="929"/>
                </a:lnTo>
                <a:cubicBezTo>
                  <a:pt x="40" y="929"/>
                  <a:pt x="34" y="927"/>
                  <a:pt x="28" y="922"/>
                </a:cubicBezTo>
                <a:cubicBezTo>
                  <a:pt x="23" y="917"/>
                  <a:pt x="18" y="911"/>
                  <a:pt x="13" y="902"/>
                </a:cubicBezTo>
                <a:cubicBezTo>
                  <a:pt x="9" y="893"/>
                  <a:pt x="6" y="883"/>
                  <a:pt x="3" y="872"/>
                </a:cubicBezTo>
                <a:cubicBezTo>
                  <a:pt x="1" y="861"/>
                  <a:pt x="0" y="849"/>
                  <a:pt x="0" y="836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Полилиния: фигура 217"/>
          <p:cNvSpPr/>
          <p:nvPr/>
        </p:nvSpPr>
        <p:spPr>
          <a:xfrm>
            <a:off x="5448240" y="322560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Полилиния: фигура 218"/>
          <p:cNvSpPr/>
          <p:nvPr/>
        </p:nvSpPr>
        <p:spPr>
          <a:xfrm>
            <a:off x="5465160" y="362664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7"/>
                </a:moveTo>
                <a:lnTo>
                  <a:pt x="0" y="93"/>
                </a:lnTo>
                <a:cubicBezTo>
                  <a:pt x="0" y="81"/>
                  <a:pt x="1" y="69"/>
                  <a:pt x="3" y="57"/>
                </a:cubicBezTo>
                <a:cubicBezTo>
                  <a:pt x="6" y="46"/>
                  <a:pt x="9" y="36"/>
                  <a:pt x="13" y="27"/>
                </a:cubicBezTo>
                <a:cubicBezTo>
                  <a:pt x="18" y="18"/>
                  <a:pt x="23" y="12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399" y="36"/>
                  <a:pt x="13406" y="46"/>
                  <a:pt x="13411" y="57"/>
                </a:cubicBezTo>
                <a:cubicBezTo>
                  <a:pt x="13416" y="69"/>
                  <a:pt x="13418" y="81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4"/>
                  <a:pt x="13399" y="894"/>
                  <a:pt x="13391" y="902"/>
                </a:cubicBezTo>
                <a:cubicBezTo>
                  <a:pt x="13382" y="911"/>
                  <a:pt x="13372" y="918"/>
                  <a:pt x="13361" y="922"/>
                </a:cubicBezTo>
                <a:cubicBezTo>
                  <a:pt x="13349" y="927"/>
                  <a:pt x="13337" y="929"/>
                  <a:pt x="13325" y="929"/>
                </a:cubicBezTo>
                <a:lnTo>
                  <a:pt x="46" y="929"/>
                </a:lnTo>
                <a:cubicBezTo>
                  <a:pt x="40" y="929"/>
                  <a:pt x="34" y="927"/>
                  <a:pt x="28" y="922"/>
                </a:cubicBezTo>
                <a:cubicBezTo>
                  <a:pt x="23" y="918"/>
                  <a:pt x="18" y="911"/>
                  <a:pt x="13" y="902"/>
                </a:cubicBezTo>
                <a:cubicBezTo>
                  <a:pt x="9" y="894"/>
                  <a:pt x="6" y="884"/>
                  <a:pt x="3" y="872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Полилиния: фигура 219"/>
          <p:cNvSpPr/>
          <p:nvPr/>
        </p:nvSpPr>
        <p:spPr>
          <a:xfrm>
            <a:off x="5448240" y="362664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Полилиния: фигура 220"/>
          <p:cNvSpPr/>
          <p:nvPr/>
        </p:nvSpPr>
        <p:spPr>
          <a:xfrm>
            <a:off x="5465160" y="436212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6"/>
                </a:moveTo>
                <a:lnTo>
                  <a:pt x="0" y="93"/>
                </a:lnTo>
                <a:cubicBezTo>
                  <a:pt x="0" y="80"/>
                  <a:pt x="1" y="68"/>
                  <a:pt x="3" y="57"/>
                </a:cubicBezTo>
                <a:cubicBezTo>
                  <a:pt x="6" y="46"/>
                  <a:pt x="9" y="36"/>
                  <a:pt x="13" y="27"/>
                </a:cubicBezTo>
                <a:cubicBezTo>
                  <a:pt x="18" y="18"/>
                  <a:pt x="23" y="11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1"/>
                  <a:pt x="13382" y="18"/>
                  <a:pt x="13391" y="27"/>
                </a:cubicBezTo>
                <a:cubicBezTo>
                  <a:pt x="13399" y="36"/>
                  <a:pt x="13406" y="46"/>
                  <a:pt x="13411" y="57"/>
                </a:cubicBezTo>
                <a:cubicBezTo>
                  <a:pt x="13416" y="68"/>
                  <a:pt x="13418" y="80"/>
                  <a:pt x="13418" y="93"/>
                </a:cubicBezTo>
                <a:lnTo>
                  <a:pt x="13418" y="836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3"/>
                  <a:pt x="13399" y="893"/>
                  <a:pt x="13391" y="902"/>
                </a:cubicBezTo>
                <a:cubicBezTo>
                  <a:pt x="13382" y="911"/>
                  <a:pt x="13372" y="917"/>
                  <a:pt x="13361" y="922"/>
                </a:cubicBezTo>
                <a:cubicBezTo>
                  <a:pt x="13349" y="927"/>
                  <a:pt x="13337" y="929"/>
                  <a:pt x="13325" y="929"/>
                </a:cubicBezTo>
                <a:lnTo>
                  <a:pt x="46" y="929"/>
                </a:lnTo>
                <a:cubicBezTo>
                  <a:pt x="40" y="929"/>
                  <a:pt x="34" y="927"/>
                  <a:pt x="28" y="922"/>
                </a:cubicBezTo>
                <a:cubicBezTo>
                  <a:pt x="23" y="917"/>
                  <a:pt x="18" y="911"/>
                  <a:pt x="13" y="902"/>
                </a:cubicBezTo>
                <a:cubicBezTo>
                  <a:pt x="9" y="893"/>
                  <a:pt x="6" y="883"/>
                  <a:pt x="3" y="872"/>
                </a:cubicBezTo>
                <a:cubicBezTo>
                  <a:pt x="1" y="861"/>
                  <a:pt x="0" y="849"/>
                  <a:pt x="0" y="836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Полилиния: фигура 221"/>
          <p:cNvSpPr/>
          <p:nvPr/>
        </p:nvSpPr>
        <p:spPr>
          <a:xfrm>
            <a:off x="5448240" y="436212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Полилиния: фигура 222"/>
          <p:cNvSpPr/>
          <p:nvPr/>
        </p:nvSpPr>
        <p:spPr>
          <a:xfrm>
            <a:off x="5465160" y="4763160"/>
            <a:ext cx="4830480" cy="334440"/>
          </a:xfrm>
          <a:custGeom>
            <a:avLst/>
            <a:gdLst/>
            <a:ahLst/>
            <a:cxnLst/>
            <a:rect l="0" t="0" r="r" b="b"/>
            <a:pathLst>
              <a:path w="13418" h="929">
                <a:moveTo>
                  <a:pt x="0" y="837"/>
                </a:moveTo>
                <a:lnTo>
                  <a:pt x="0" y="93"/>
                </a:lnTo>
                <a:cubicBezTo>
                  <a:pt x="0" y="80"/>
                  <a:pt x="1" y="69"/>
                  <a:pt x="3" y="57"/>
                </a:cubicBezTo>
                <a:cubicBezTo>
                  <a:pt x="6" y="46"/>
                  <a:pt x="9" y="36"/>
                  <a:pt x="13" y="27"/>
                </a:cubicBezTo>
                <a:cubicBezTo>
                  <a:pt x="18" y="18"/>
                  <a:pt x="23" y="12"/>
                  <a:pt x="28" y="7"/>
                </a:cubicBezTo>
                <a:cubicBezTo>
                  <a:pt x="34" y="2"/>
                  <a:pt x="40" y="0"/>
                  <a:pt x="46" y="0"/>
                </a:cubicBezTo>
                <a:lnTo>
                  <a:pt x="13325" y="0"/>
                </a:lnTo>
                <a:cubicBezTo>
                  <a:pt x="13337" y="0"/>
                  <a:pt x="13349" y="2"/>
                  <a:pt x="13361" y="7"/>
                </a:cubicBezTo>
                <a:cubicBezTo>
                  <a:pt x="13372" y="12"/>
                  <a:pt x="13382" y="18"/>
                  <a:pt x="13391" y="27"/>
                </a:cubicBezTo>
                <a:cubicBezTo>
                  <a:pt x="13399" y="36"/>
                  <a:pt x="13406" y="46"/>
                  <a:pt x="13411" y="57"/>
                </a:cubicBezTo>
                <a:cubicBezTo>
                  <a:pt x="13416" y="69"/>
                  <a:pt x="13418" y="80"/>
                  <a:pt x="13418" y="93"/>
                </a:cubicBezTo>
                <a:lnTo>
                  <a:pt x="13418" y="837"/>
                </a:lnTo>
                <a:cubicBezTo>
                  <a:pt x="13418" y="849"/>
                  <a:pt x="13416" y="861"/>
                  <a:pt x="13411" y="872"/>
                </a:cubicBezTo>
                <a:cubicBezTo>
                  <a:pt x="13406" y="884"/>
                  <a:pt x="13399" y="894"/>
                  <a:pt x="13391" y="902"/>
                </a:cubicBezTo>
                <a:cubicBezTo>
                  <a:pt x="13382" y="911"/>
                  <a:pt x="13372" y="918"/>
                  <a:pt x="13361" y="922"/>
                </a:cubicBezTo>
                <a:cubicBezTo>
                  <a:pt x="13349" y="927"/>
                  <a:pt x="13337" y="929"/>
                  <a:pt x="13325" y="929"/>
                </a:cubicBezTo>
                <a:lnTo>
                  <a:pt x="46" y="929"/>
                </a:lnTo>
                <a:cubicBezTo>
                  <a:pt x="40" y="929"/>
                  <a:pt x="34" y="927"/>
                  <a:pt x="28" y="922"/>
                </a:cubicBezTo>
                <a:cubicBezTo>
                  <a:pt x="23" y="918"/>
                  <a:pt x="18" y="911"/>
                  <a:pt x="13" y="902"/>
                </a:cubicBezTo>
                <a:cubicBezTo>
                  <a:pt x="9" y="894"/>
                  <a:pt x="6" y="884"/>
                  <a:pt x="3" y="872"/>
                </a:cubicBezTo>
                <a:cubicBezTo>
                  <a:pt x="1" y="861"/>
                  <a:pt x="0" y="849"/>
                  <a:pt x="0" y="837"/>
                </a:cubicBezTo>
                <a:close/>
              </a:path>
            </a:pathLst>
          </a:custGeom>
          <a:solidFill>
            <a:srgbClr val="2C5282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Полилиния: фигура 223"/>
          <p:cNvSpPr/>
          <p:nvPr/>
        </p:nvSpPr>
        <p:spPr>
          <a:xfrm>
            <a:off x="5448240" y="4763160"/>
            <a:ext cx="33840" cy="334440"/>
          </a:xfrm>
          <a:custGeom>
            <a:avLst/>
            <a:gdLst/>
            <a:ahLst/>
            <a:cxnLst/>
            <a:rect l="0" t="0" r="r" b="b"/>
            <a:pathLst>
              <a:path w="94" h="929">
                <a:moveTo>
                  <a:pt x="0" y="0"/>
                </a:moveTo>
                <a:lnTo>
                  <a:pt x="94" y="0"/>
                </a:lnTo>
                <a:lnTo>
                  <a:pt x="94" y="929"/>
                </a:lnTo>
                <a:lnTo>
                  <a:pt x="0" y="929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5" name="Рисунок 224"/>
          <p:cNvPicPr/>
          <p:nvPr/>
        </p:nvPicPr>
        <p:blipFill>
          <a:blip r:embed="rId11"/>
          <a:stretch/>
        </p:blipFill>
        <p:spPr>
          <a:xfrm>
            <a:off x="5448600" y="1445760"/>
            <a:ext cx="2253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6" name="TextBox 225"/>
          <p:cNvSpPr txBox="1"/>
          <p:nvPr/>
        </p:nvSpPr>
        <p:spPr>
          <a:xfrm>
            <a:off x="702000" y="4748040"/>
            <a:ext cx="4299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Восстановление Комитета по этике как постоянного органа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7" name="Рисунок 226"/>
          <p:cNvPicPr/>
          <p:nvPr/>
        </p:nvPicPr>
        <p:blipFill>
          <a:blip r:embed="rId12"/>
          <a:stretch/>
        </p:blipFill>
        <p:spPr>
          <a:xfrm>
            <a:off x="5448600" y="182160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8" name="TextBox 227"/>
          <p:cNvSpPr txBox="1"/>
          <p:nvPr/>
        </p:nvSpPr>
        <p:spPr>
          <a:xfrm>
            <a:off x="5740920" y="1434960"/>
            <a:ext cx="153864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 По секторам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9" name="Рисунок 228"/>
          <p:cNvPicPr/>
          <p:nvPr/>
        </p:nvPicPr>
        <p:blipFill>
          <a:blip r:embed="rId9"/>
          <a:stretch/>
        </p:blipFill>
        <p:spPr>
          <a:xfrm>
            <a:off x="5548680" y="218952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0" name="TextBox 229"/>
          <p:cNvSpPr txBox="1"/>
          <p:nvPr/>
        </p:nvSpPr>
        <p:spPr>
          <a:xfrm>
            <a:off x="5682600" y="1808640"/>
            <a:ext cx="22838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93C5FD"/>
                </a:solidFill>
                <a:effectLst/>
                <a:uFillTx/>
                <a:latin typeface="DejaVuSans"/>
                <a:ea typeface="DejaVuSans"/>
              </a:rPr>
              <a:t> Государственный сектор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1" name="Рисунок 230"/>
          <p:cNvPicPr/>
          <p:nvPr/>
        </p:nvPicPr>
        <p:blipFill>
          <a:blip r:embed="rId9"/>
          <a:stretch/>
        </p:blipFill>
        <p:spPr>
          <a:xfrm>
            <a:off x="5548680" y="2590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2" name="TextBox 231"/>
          <p:cNvSpPr txBox="1"/>
          <p:nvPr/>
        </p:nvSpPr>
        <p:spPr>
          <a:xfrm>
            <a:off x="5749560" y="2174040"/>
            <a:ext cx="4386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Механизм согласования решений с руководством госорганов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3" name="Рисунок 232"/>
          <p:cNvPicPr/>
          <p:nvPr/>
        </p:nvPicPr>
        <p:blipFill>
          <a:blip r:embed="rId13"/>
          <a:stretch/>
        </p:blipFill>
        <p:spPr>
          <a:xfrm>
            <a:off x="5448600" y="295812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4" name="TextBox 233"/>
          <p:cNvSpPr txBox="1"/>
          <p:nvPr/>
        </p:nvSpPr>
        <p:spPr>
          <a:xfrm>
            <a:off x="5749560" y="2575080"/>
            <a:ext cx="3097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Установление четкого тайминга заседаний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5" name="Рисунок 234"/>
          <p:cNvPicPr/>
          <p:nvPr/>
        </p:nvPicPr>
        <p:blipFill>
          <a:blip r:embed="rId9"/>
          <a:stretch/>
        </p:blipFill>
        <p:spPr>
          <a:xfrm>
            <a:off x="5548680" y="332604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TextBox 235"/>
          <p:cNvSpPr txBox="1"/>
          <p:nvPr/>
        </p:nvSpPr>
        <p:spPr>
          <a:xfrm>
            <a:off x="5724360" y="2945160"/>
            <a:ext cx="19123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93C5FD"/>
                </a:solidFill>
                <a:effectLst/>
                <a:uFillTx/>
                <a:latin typeface="DejaVuSans"/>
                <a:ea typeface="DejaVuSans"/>
              </a:rPr>
              <a:t> Гражданский сектор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7" name="Рисунок 236"/>
          <p:cNvPicPr/>
          <p:nvPr/>
        </p:nvPicPr>
        <p:blipFill>
          <a:blip r:embed="rId9"/>
          <a:stretch/>
        </p:blipFill>
        <p:spPr>
          <a:xfrm>
            <a:off x="5548680" y="372708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TextBox 237"/>
          <p:cNvSpPr txBox="1"/>
          <p:nvPr/>
        </p:nvSpPr>
        <p:spPr>
          <a:xfrm>
            <a:off x="5749560" y="3310560"/>
            <a:ext cx="3355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Обеспечение доступа к документам и архивам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9" name="Рисунок 238"/>
          <p:cNvPicPr/>
          <p:nvPr/>
        </p:nvPicPr>
        <p:blipFill>
          <a:blip r:embed="rId14"/>
          <a:stretch/>
        </p:blipFill>
        <p:spPr>
          <a:xfrm>
            <a:off x="5448600" y="409464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0" name="TextBox 239"/>
          <p:cNvSpPr txBox="1"/>
          <p:nvPr/>
        </p:nvSpPr>
        <p:spPr>
          <a:xfrm>
            <a:off x="5749560" y="3711600"/>
            <a:ext cx="3919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Регламентация процедур урегулирования конфликтов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1" name="Рисунок 240"/>
          <p:cNvPicPr/>
          <p:nvPr/>
        </p:nvPicPr>
        <p:blipFill>
          <a:blip r:embed="rId9"/>
          <a:stretch/>
        </p:blipFill>
        <p:spPr>
          <a:xfrm>
            <a:off x="5548680" y="4462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2" name="TextBox 241"/>
          <p:cNvSpPr txBox="1"/>
          <p:nvPr/>
        </p:nvSpPr>
        <p:spPr>
          <a:xfrm>
            <a:off x="5682600" y="4081680"/>
            <a:ext cx="22125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93C5FD"/>
                </a:solidFill>
                <a:effectLst/>
                <a:uFillTx/>
                <a:latin typeface="DejaVuSans"/>
                <a:ea typeface="DejaVuSans"/>
              </a:rPr>
              <a:t> Международный сектор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3" name="Рисунок 242"/>
          <p:cNvPicPr/>
          <p:nvPr/>
        </p:nvPicPr>
        <p:blipFill>
          <a:blip r:embed="rId9"/>
          <a:stretch/>
        </p:blipFill>
        <p:spPr>
          <a:xfrm>
            <a:off x="5548680" y="486360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TextBox 243"/>
          <p:cNvSpPr txBox="1"/>
          <p:nvPr/>
        </p:nvSpPr>
        <p:spPr>
          <a:xfrm>
            <a:off x="5749560" y="4447080"/>
            <a:ext cx="3641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Гармонизация с требованиями Глобального фонда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Полилиния: фигура 244"/>
          <p:cNvSpPr/>
          <p:nvPr/>
        </p:nvSpPr>
        <p:spPr>
          <a:xfrm>
            <a:off x="401040" y="5231160"/>
            <a:ext cx="9894600" cy="535320"/>
          </a:xfrm>
          <a:custGeom>
            <a:avLst/>
            <a:gdLst/>
            <a:ahLst/>
            <a:cxnLst/>
            <a:rect l="0" t="0" r="r" b="b"/>
            <a:pathLst>
              <a:path w="27485" h="1487">
                <a:moveTo>
                  <a:pt x="0" y="1301"/>
                </a:moveTo>
                <a:lnTo>
                  <a:pt x="0" y="186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5"/>
                </a:cubicBezTo>
                <a:cubicBezTo>
                  <a:pt x="19" y="103"/>
                  <a:pt x="24" y="93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6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9"/>
                  <a:pt x="27392" y="24"/>
                  <a:pt x="27402" y="31"/>
                </a:cubicBezTo>
                <a:cubicBezTo>
                  <a:pt x="27413" y="38"/>
                  <a:pt x="27422" y="46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3"/>
                  <a:pt x="27466" y="103"/>
                  <a:pt x="27471" y="115"/>
                </a:cubicBezTo>
                <a:cubicBezTo>
                  <a:pt x="27476" y="126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6"/>
                </a:cubicBezTo>
                <a:lnTo>
                  <a:pt x="27485" y="1301"/>
                </a:lnTo>
                <a:cubicBezTo>
                  <a:pt x="27485" y="1313"/>
                  <a:pt x="27484" y="1325"/>
                  <a:pt x="27481" y="1337"/>
                </a:cubicBezTo>
                <a:cubicBezTo>
                  <a:pt x="27479" y="1349"/>
                  <a:pt x="27476" y="1361"/>
                  <a:pt x="27471" y="1372"/>
                </a:cubicBezTo>
                <a:cubicBezTo>
                  <a:pt x="27466" y="1383"/>
                  <a:pt x="27460" y="1394"/>
                  <a:pt x="27454" y="1404"/>
                </a:cubicBezTo>
                <a:cubicBezTo>
                  <a:pt x="27447" y="1414"/>
                  <a:pt x="27439" y="1423"/>
                  <a:pt x="27431" y="1432"/>
                </a:cubicBezTo>
                <a:cubicBezTo>
                  <a:pt x="27422" y="1441"/>
                  <a:pt x="27413" y="1448"/>
                  <a:pt x="27402" y="1455"/>
                </a:cubicBezTo>
                <a:cubicBezTo>
                  <a:pt x="27392" y="1462"/>
                  <a:pt x="27382" y="1468"/>
                  <a:pt x="27370" y="1472"/>
                </a:cubicBezTo>
                <a:cubicBezTo>
                  <a:pt x="27359" y="1477"/>
                  <a:pt x="27347" y="1481"/>
                  <a:pt x="27336" y="1483"/>
                </a:cubicBezTo>
                <a:cubicBezTo>
                  <a:pt x="27324" y="1485"/>
                  <a:pt x="27311" y="1487"/>
                  <a:pt x="27299" y="1487"/>
                </a:cubicBezTo>
                <a:lnTo>
                  <a:pt x="185" y="1487"/>
                </a:lnTo>
                <a:cubicBezTo>
                  <a:pt x="173" y="1487"/>
                  <a:pt x="161" y="1485"/>
                  <a:pt x="149" y="1483"/>
                </a:cubicBezTo>
                <a:cubicBezTo>
                  <a:pt x="137" y="1481"/>
                  <a:pt x="126" y="1477"/>
                  <a:pt x="114" y="1472"/>
                </a:cubicBezTo>
                <a:cubicBezTo>
                  <a:pt x="103" y="1468"/>
                  <a:pt x="92" y="1462"/>
                  <a:pt x="82" y="1455"/>
                </a:cubicBezTo>
                <a:cubicBezTo>
                  <a:pt x="72" y="1448"/>
                  <a:pt x="63" y="1441"/>
                  <a:pt x="54" y="1432"/>
                </a:cubicBezTo>
                <a:cubicBezTo>
                  <a:pt x="45" y="1423"/>
                  <a:pt x="38" y="1414"/>
                  <a:pt x="31" y="1404"/>
                </a:cubicBezTo>
                <a:cubicBezTo>
                  <a:pt x="24" y="1394"/>
                  <a:pt x="19" y="1383"/>
                  <a:pt x="14" y="1372"/>
                </a:cubicBezTo>
                <a:cubicBezTo>
                  <a:pt x="9" y="1361"/>
                  <a:pt x="6" y="1349"/>
                  <a:pt x="3" y="1337"/>
                </a:cubicBezTo>
                <a:cubicBezTo>
                  <a:pt x="1" y="1325"/>
                  <a:pt x="0" y="1313"/>
                  <a:pt x="0" y="1301"/>
                </a:cubicBezTo>
                <a:close/>
              </a:path>
            </a:pathLst>
          </a:custGeom>
          <a:solidFill>
            <a:srgbClr val="1E40AF">
              <a:alpha val="5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46" name="Рисунок 245"/>
          <p:cNvPicPr/>
          <p:nvPr/>
        </p:nvPicPr>
        <p:blipFill>
          <a:blip r:embed="rId15"/>
          <a:stretch/>
        </p:blipFill>
        <p:spPr>
          <a:xfrm>
            <a:off x="501480" y="541512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7" name="TextBox 246"/>
          <p:cNvSpPr txBox="1"/>
          <p:nvPr/>
        </p:nvSpPr>
        <p:spPr>
          <a:xfrm>
            <a:off x="5749560" y="4848120"/>
            <a:ext cx="3126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Усиление процедур мониторинга и надзора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68960" y="5348520"/>
            <a:ext cx="929052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Период проведения интервью: 4-9 июня 2025 г. В анализе участвовали представители всех ключевых секторов: государственного, гражданского и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68960" y="5515560"/>
            <a:ext cx="524844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международного. Всего проведено 14 интервью и получено 12 заполненных анкет.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Полилиния: фигура 249"/>
          <p:cNvSpPr/>
          <p:nvPr/>
        </p:nvSpPr>
        <p:spPr>
          <a:xfrm>
            <a:off x="0" y="0"/>
            <a:ext cx="10704600" cy="6806520"/>
          </a:xfrm>
          <a:custGeom>
            <a:avLst/>
            <a:gdLst/>
            <a:ahLst/>
            <a:cxnLst/>
            <a:rect l="0" t="0" r="r" b="b"/>
            <a:pathLst>
              <a:path w="29735" h="18907">
                <a:moveTo>
                  <a:pt x="0" y="0"/>
                </a:moveTo>
                <a:lnTo>
                  <a:pt x="29735" y="0"/>
                </a:lnTo>
                <a:lnTo>
                  <a:pt x="29735" y="18907"/>
                </a:lnTo>
                <a:lnTo>
                  <a:pt x="0" y="18907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2"/>
          <a:stretch/>
        </p:blipFill>
        <p:spPr>
          <a:xfrm>
            <a:off x="0" y="0"/>
            <a:ext cx="10696320" cy="64342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3"/>
          <a:stretch/>
        </p:blipFill>
        <p:spPr>
          <a:xfrm>
            <a:off x="0" y="0"/>
            <a:ext cx="10696320" cy="6434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Полилиния: фигура 252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4" name="Рисунок 253"/>
          <p:cNvPicPr/>
          <p:nvPr/>
        </p:nvPicPr>
        <p:blipFill>
          <a:blip r:embed="rId4"/>
          <a:stretch/>
        </p:blipFill>
        <p:spPr>
          <a:xfrm>
            <a:off x="401040" y="409320"/>
            <a:ext cx="30060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5" name="TextBox 254"/>
          <p:cNvSpPr txBox="1"/>
          <p:nvPr/>
        </p:nvSpPr>
        <p:spPr>
          <a:xfrm>
            <a:off x="835560" y="389520"/>
            <a:ext cx="516528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Проблемы нормативной базы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6" name="Полилиния: фигура 255"/>
          <p:cNvSpPr/>
          <p:nvPr/>
        </p:nvSpPr>
        <p:spPr>
          <a:xfrm>
            <a:off x="417600" y="1554120"/>
            <a:ext cx="4830480" cy="1237320"/>
          </a:xfrm>
          <a:custGeom>
            <a:avLst/>
            <a:gdLst/>
            <a:ahLst/>
            <a:cxnLst/>
            <a:rect l="0" t="0" r="r" b="b"/>
            <a:pathLst>
              <a:path w="13418" h="3437">
                <a:moveTo>
                  <a:pt x="0" y="325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3" y="0"/>
                </a:lnTo>
                <a:cubicBezTo>
                  <a:pt x="13245" y="0"/>
                  <a:pt x="13257" y="1"/>
                  <a:pt x="13269" y="4"/>
                </a:cubicBezTo>
                <a:cubicBezTo>
                  <a:pt x="13281" y="6"/>
                  <a:pt x="13292" y="10"/>
                  <a:pt x="13304" y="14"/>
                </a:cubicBezTo>
                <a:cubicBezTo>
                  <a:pt x="13315" y="19"/>
                  <a:pt x="13326" y="25"/>
                  <a:pt x="13336" y="31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3" y="63"/>
                  <a:pt x="13380" y="73"/>
                  <a:pt x="13387" y="83"/>
                </a:cubicBezTo>
                <a:cubicBezTo>
                  <a:pt x="13394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5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3251"/>
                </a:lnTo>
                <a:cubicBezTo>
                  <a:pt x="13418" y="3263"/>
                  <a:pt x="13417" y="3275"/>
                  <a:pt x="13415" y="3287"/>
                </a:cubicBezTo>
                <a:cubicBezTo>
                  <a:pt x="13412" y="3299"/>
                  <a:pt x="13409" y="3311"/>
                  <a:pt x="13404" y="3322"/>
                </a:cubicBezTo>
                <a:cubicBezTo>
                  <a:pt x="13399" y="3333"/>
                  <a:pt x="13394" y="3344"/>
                  <a:pt x="13387" y="3354"/>
                </a:cubicBezTo>
                <a:cubicBezTo>
                  <a:pt x="13380" y="3364"/>
                  <a:pt x="13373" y="3374"/>
                  <a:pt x="13364" y="3382"/>
                </a:cubicBezTo>
                <a:cubicBezTo>
                  <a:pt x="13355" y="3391"/>
                  <a:pt x="13346" y="3399"/>
                  <a:pt x="13336" y="3405"/>
                </a:cubicBezTo>
                <a:cubicBezTo>
                  <a:pt x="13326" y="3412"/>
                  <a:pt x="13315" y="3418"/>
                  <a:pt x="13304" y="3423"/>
                </a:cubicBezTo>
                <a:cubicBezTo>
                  <a:pt x="13292" y="3427"/>
                  <a:pt x="13281" y="3431"/>
                  <a:pt x="13269" y="3433"/>
                </a:cubicBezTo>
                <a:cubicBezTo>
                  <a:pt x="13257" y="3435"/>
                  <a:pt x="13245" y="3437"/>
                  <a:pt x="13233" y="3437"/>
                </a:cubicBezTo>
                <a:lnTo>
                  <a:pt x="139" y="3437"/>
                </a:lnTo>
                <a:cubicBezTo>
                  <a:pt x="130" y="3437"/>
                  <a:pt x="121" y="3435"/>
                  <a:pt x="112" y="3433"/>
                </a:cubicBezTo>
                <a:cubicBezTo>
                  <a:pt x="103" y="3431"/>
                  <a:pt x="95" y="3427"/>
                  <a:pt x="86" y="3423"/>
                </a:cubicBezTo>
                <a:cubicBezTo>
                  <a:pt x="78" y="3418"/>
                  <a:pt x="70" y="3412"/>
                  <a:pt x="62" y="3405"/>
                </a:cubicBezTo>
                <a:cubicBezTo>
                  <a:pt x="54" y="3399"/>
                  <a:pt x="47" y="3391"/>
                  <a:pt x="41" y="3382"/>
                </a:cubicBezTo>
                <a:cubicBezTo>
                  <a:pt x="34" y="3374"/>
                  <a:pt x="29" y="3364"/>
                  <a:pt x="24" y="3354"/>
                </a:cubicBezTo>
                <a:cubicBezTo>
                  <a:pt x="19" y="3344"/>
                  <a:pt x="14" y="3333"/>
                  <a:pt x="11" y="3322"/>
                </a:cubicBezTo>
                <a:cubicBezTo>
                  <a:pt x="7" y="3311"/>
                  <a:pt x="5" y="3299"/>
                  <a:pt x="3" y="3287"/>
                </a:cubicBezTo>
                <a:cubicBezTo>
                  <a:pt x="1" y="3275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Полилиния: фигура 256"/>
          <p:cNvSpPr/>
          <p:nvPr/>
        </p:nvSpPr>
        <p:spPr>
          <a:xfrm>
            <a:off x="401040" y="1554120"/>
            <a:ext cx="66960" cy="1237320"/>
          </a:xfrm>
          <a:custGeom>
            <a:avLst/>
            <a:gdLst/>
            <a:ahLst/>
            <a:cxnLst/>
            <a:rect l="0" t="0" r="r" b="b"/>
            <a:pathLst>
              <a:path w="186" h="3437">
                <a:moveTo>
                  <a:pt x="0" y="0"/>
                </a:moveTo>
                <a:lnTo>
                  <a:pt x="186" y="0"/>
                </a:lnTo>
                <a:lnTo>
                  <a:pt x="186" y="3437"/>
                </a:lnTo>
                <a:lnTo>
                  <a:pt x="0" y="3437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8" name="Рисунок 257"/>
          <p:cNvPicPr/>
          <p:nvPr/>
        </p:nvPicPr>
        <p:blipFill>
          <a:blip r:embed="rId5"/>
          <a:stretch/>
        </p:blipFill>
        <p:spPr>
          <a:xfrm>
            <a:off x="601560" y="17550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9" name="TextBox 258"/>
          <p:cNvSpPr txBox="1"/>
          <p:nvPr/>
        </p:nvSpPr>
        <p:spPr>
          <a:xfrm>
            <a:off x="401040" y="1140120"/>
            <a:ext cx="79905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Анализ действующего Положения о Комитете выявил следующие ключевые недостатки: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944280" y="1742040"/>
            <a:ext cx="18525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Проблема кворума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944280" y="2040480"/>
            <a:ext cx="4089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Отсутствует требование о репрезентативности секторов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TextBox 261"/>
          <p:cNvSpPr txBox="1"/>
          <p:nvPr/>
        </p:nvSpPr>
        <p:spPr>
          <a:xfrm>
            <a:off x="944280" y="2241000"/>
            <a:ext cx="3655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 формировании кворума, что может привести к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Полилиния: фигура 262"/>
          <p:cNvSpPr/>
          <p:nvPr/>
        </p:nvSpPr>
        <p:spPr>
          <a:xfrm>
            <a:off x="5465160" y="1554120"/>
            <a:ext cx="4830480" cy="1237320"/>
          </a:xfrm>
          <a:custGeom>
            <a:avLst/>
            <a:gdLst/>
            <a:ahLst/>
            <a:cxnLst/>
            <a:rect l="0" t="0" r="r" b="b"/>
            <a:pathLst>
              <a:path w="13418" h="3437">
                <a:moveTo>
                  <a:pt x="0" y="325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1" y="55"/>
                </a:cubicBezTo>
                <a:cubicBezTo>
                  <a:pt x="47" y="46"/>
                  <a:pt x="54" y="38"/>
                  <a:pt x="62" y="31"/>
                </a:cubicBezTo>
                <a:cubicBezTo>
                  <a:pt x="69" y="25"/>
                  <a:pt x="77" y="19"/>
                  <a:pt x="86" y="14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13232" y="0"/>
                </a:lnTo>
                <a:cubicBezTo>
                  <a:pt x="13244" y="0"/>
                  <a:pt x="13257" y="1"/>
                  <a:pt x="13269" y="4"/>
                </a:cubicBezTo>
                <a:cubicBezTo>
                  <a:pt x="13280" y="6"/>
                  <a:pt x="13292" y="10"/>
                  <a:pt x="13303" y="14"/>
                </a:cubicBezTo>
                <a:cubicBezTo>
                  <a:pt x="13315" y="19"/>
                  <a:pt x="13325" y="25"/>
                  <a:pt x="13335" y="31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2" y="63"/>
                  <a:pt x="13380" y="73"/>
                  <a:pt x="13387" y="83"/>
                </a:cubicBezTo>
                <a:cubicBezTo>
                  <a:pt x="13393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4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3251"/>
                </a:lnTo>
                <a:cubicBezTo>
                  <a:pt x="13418" y="3263"/>
                  <a:pt x="13417" y="3275"/>
                  <a:pt x="13414" y="3287"/>
                </a:cubicBezTo>
                <a:cubicBezTo>
                  <a:pt x="13412" y="3299"/>
                  <a:pt x="13409" y="3311"/>
                  <a:pt x="13404" y="3322"/>
                </a:cubicBezTo>
                <a:cubicBezTo>
                  <a:pt x="13399" y="3333"/>
                  <a:pt x="13393" y="3344"/>
                  <a:pt x="13387" y="3354"/>
                </a:cubicBezTo>
                <a:cubicBezTo>
                  <a:pt x="13380" y="3364"/>
                  <a:pt x="13372" y="3374"/>
                  <a:pt x="13364" y="3382"/>
                </a:cubicBezTo>
                <a:cubicBezTo>
                  <a:pt x="13355" y="3391"/>
                  <a:pt x="13346" y="3399"/>
                  <a:pt x="13335" y="3405"/>
                </a:cubicBezTo>
                <a:cubicBezTo>
                  <a:pt x="13325" y="3412"/>
                  <a:pt x="13315" y="3418"/>
                  <a:pt x="13303" y="3423"/>
                </a:cubicBezTo>
                <a:cubicBezTo>
                  <a:pt x="13292" y="3427"/>
                  <a:pt x="13280" y="3431"/>
                  <a:pt x="13269" y="3433"/>
                </a:cubicBezTo>
                <a:cubicBezTo>
                  <a:pt x="13257" y="3435"/>
                  <a:pt x="13244" y="3437"/>
                  <a:pt x="13232" y="3437"/>
                </a:cubicBezTo>
                <a:lnTo>
                  <a:pt x="139" y="3437"/>
                </a:lnTo>
                <a:cubicBezTo>
                  <a:pt x="130" y="3437"/>
                  <a:pt x="121" y="3435"/>
                  <a:pt x="112" y="3433"/>
                </a:cubicBezTo>
                <a:cubicBezTo>
                  <a:pt x="103" y="3431"/>
                  <a:pt x="94" y="3427"/>
                  <a:pt x="86" y="3423"/>
                </a:cubicBezTo>
                <a:cubicBezTo>
                  <a:pt x="77" y="3418"/>
                  <a:pt x="69" y="3412"/>
                  <a:pt x="62" y="3405"/>
                </a:cubicBezTo>
                <a:cubicBezTo>
                  <a:pt x="54" y="3399"/>
                  <a:pt x="47" y="3391"/>
                  <a:pt x="41" y="3382"/>
                </a:cubicBezTo>
                <a:cubicBezTo>
                  <a:pt x="34" y="3374"/>
                  <a:pt x="28" y="3364"/>
                  <a:pt x="23" y="3354"/>
                </a:cubicBezTo>
                <a:cubicBezTo>
                  <a:pt x="18" y="3344"/>
                  <a:pt x="14" y="3333"/>
                  <a:pt x="10" y="3322"/>
                </a:cubicBezTo>
                <a:cubicBezTo>
                  <a:pt x="7" y="3311"/>
                  <a:pt x="4" y="3299"/>
                  <a:pt x="3" y="3287"/>
                </a:cubicBezTo>
                <a:cubicBezTo>
                  <a:pt x="1" y="3275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Полилиния: фигура 263"/>
          <p:cNvSpPr/>
          <p:nvPr/>
        </p:nvSpPr>
        <p:spPr>
          <a:xfrm>
            <a:off x="5448240" y="1554120"/>
            <a:ext cx="67320" cy="1237320"/>
          </a:xfrm>
          <a:custGeom>
            <a:avLst/>
            <a:gdLst/>
            <a:ahLst/>
            <a:cxnLst/>
            <a:rect l="0" t="0" r="r" b="b"/>
            <a:pathLst>
              <a:path w="187" h="3437">
                <a:moveTo>
                  <a:pt x="0" y="0"/>
                </a:moveTo>
                <a:lnTo>
                  <a:pt x="187" y="0"/>
                </a:lnTo>
                <a:lnTo>
                  <a:pt x="187" y="3437"/>
                </a:lnTo>
                <a:lnTo>
                  <a:pt x="0" y="3437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5" name="Рисунок 264"/>
          <p:cNvPicPr/>
          <p:nvPr/>
        </p:nvPicPr>
        <p:blipFill>
          <a:blip r:embed="rId6"/>
          <a:stretch/>
        </p:blipFill>
        <p:spPr>
          <a:xfrm>
            <a:off x="5649120" y="175500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6" name="TextBox 265"/>
          <p:cNvSpPr txBox="1"/>
          <p:nvPr/>
        </p:nvSpPr>
        <p:spPr>
          <a:xfrm>
            <a:off x="944280" y="2441520"/>
            <a:ext cx="3860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принятию решений ограниченным кругом участников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5974920" y="1742040"/>
            <a:ext cx="27399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Порядок принятия решений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8" name="TextBox 267"/>
          <p:cNvSpPr txBox="1"/>
          <p:nvPr/>
        </p:nvSpPr>
        <p:spPr>
          <a:xfrm>
            <a:off x="5974920" y="2040480"/>
            <a:ext cx="3257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 установлена норма о квалифицированном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5974920" y="2241000"/>
            <a:ext cx="4042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большинстве при принятии решений по стратегическим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0" name="Полилиния: фигура 269"/>
          <p:cNvSpPr/>
          <p:nvPr/>
        </p:nvSpPr>
        <p:spPr>
          <a:xfrm>
            <a:off x="417600" y="2991600"/>
            <a:ext cx="4830480" cy="1236960"/>
          </a:xfrm>
          <a:custGeom>
            <a:avLst/>
            <a:gdLst/>
            <a:ahLst/>
            <a:cxnLst/>
            <a:rect l="0" t="0" r="r" b="b"/>
            <a:pathLst>
              <a:path w="13418" h="3436">
                <a:moveTo>
                  <a:pt x="0" y="3251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5" y="137"/>
                  <a:pt x="7" y="126"/>
                  <a:pt x="11" y="114"/>
                </a:cubicBezTo>
                <a:cubicBezTo>
                  <a:pt x="14" y="103"/>
                  <a:pt x="19" y="92"/>
                  <a:pt x="24" y="82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4"/>
                  <a:pt x="78" y="19"/>
                  <a:pt x="86" y="14"/>
                </a:cubicBezTo>
                <a:cubicBezTo>
                  <a:pt x="95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13233" y="0"/>
                </a:lnTo>
                <a:cubicBezTo>
                  <a:pt x="13245" y="0"/>
                  <a:pt x="13257" y="1"/>
                  <a:pt x="13269" y="3"/>
                </a:cubicBezTo>
                <a:cubicBezTo>
                  <a:pt x="13281" y="6"/>
                  <a:pt x="13292" y="9"/>
                  <a:pt x="13304" y="14"/>
                </a:cubicBezTo>
                <a:cubicBezTo>
                  <a:pt x="13315" y="19"/>
                  <a:pt x="13326" y="24"/>
                  <a:pt x="13336" y="31"/>
                </a:cubicBezTo>
                <a:cubicBezTo>
                  <a:pt x="13346" y="38"/>
                  <a:pt x="13355" y="46"/>
                  <a:pt x="13364" y="54"/>
                </a:cubicBezTo>
                <a:cubicBezTo>
                  <a:pt x="13373" y="63"/>
                  <a:pt x="13380" y="72"/>
                  <a:pt x="13387" y="82"/>
                </a:cubicBezTo>
                <a:cubicBezTo>
                  <a:pt x="13394" y="92"/>
                  <a:pt x="13399" y="103"/>
                  <a:pt x="13404" y="114"/>
                </a:cubicBezTo>
                <a:cubicBezTo>
                  <a:pt x="13409" y="126"/>
                  <a:pt x="13412" y="137"/>
                  <a:pt x="13415" y="149"/>
                </a:cubicBezTo>
                <a:cubicBezTo>
                  <a:pt x="13417" y="161"/>
                  <a:pt x="13418" y="173"/>
                  <a:pt x="13418" y="185"/>
                </a:cubicBezTo>
                <a:lnTo>
                  <a:pt x="13418" y="3251"/>
                </a:lnTo>
                <a:cubicBezTo>
                  <a:pt x="13418" y="3263"/>
                  <a:pt x="13417" y="3275"/>
                  <a:pt x="13415" y="3287"/>
                </a:cubicBezTo>
                <a:cubicBezTo>
                  <a:pt x="13412" y="3299"/>
                  <a:pt x="13409" y="3310"/>
                  <a:pt x="13404" y="3322"/>
                </a:cubicBezTo>
                <a:cubicBezTo>
                  <a:pt x="13399" y="3333"/>
                  <a:pt x="13394" y="3344"/>
                  <a:pt x="13387" y="3354"/>
                </a:cubicBezTo>
                <a:cubicBezTo>
                  <a:pt x="13380" y="3364"/>
                  <a:pt x="13373" y="3373"/>
                  <a:pt x="13364" y="3382"/>
                </a:cubicBezTo>
                <a:cubicBezTo>
                  <a:pt x="13355" y="3391"/>
                  <a:pt x="13346" y="3398"/>
                  <a:pt x="13336" y="3405"/>
                </a:cubicBezTo>
                <a:cubicBezTo>
                  <a:pt x="13326" y="3412"/>
                  <a:pt x="13315" y="3418"/>
                  <a:pt x="13304" y="3422"/>
                </a:cubicBezTo>
                <a:cubicBezTo>
                  <a:pt x="13292" y="3427"/>
                  <a:pt x="13281" y="3430"/>
                  <a:pt x="13269" y="3433"/>
                </a:cubicBezTo>
                <a:cubicBezTo>
                  <a:pt x="13257" y="3435"/>
                  <a:pt x="13245" y="3436"/>
                  <a:pt x="13233" y="3436"/>
                </a:cubicBezTo>
                <a:lnTo>
                  <a:pt x="139" y="3436"/>
                </a:lnTo>
                <a:cubicBezTo>
                  <a:pt x="130" y="3436"/>
                  <a:pt x="121" y="3435"/>
                  <a:pt x="112" y="3433"/>
                </a:cubicBezTo>
                <a:cubicBezTo>
                  <a:pt x="103" y="3430"/>
                  <a:pt x="95" y="3427"/>
                  <a:pt x="86" y="3422"/>
                </a:cubicBezTo>
                <a:cubicBezTo>
                  <a:pt x="78" y="3418"/>
                  <a:pt x="70" y="3412"/>
                  <a:pt x="62" y="3405"/>
                </a:cubicBezTo>
                <a:cubicBezTo>
                  <a:pt x="54" y="3398"/>
                  <a:pt x="47" y="3391"/>
                  <a:pt x="41" y="3382"/>
                </a:cubicBezTo>
                <a:cubicBezTo>
                  <a:pt x="34" y="3373"/>
                  <a:pt x="29" y="3364"/>
                  <a:pt x="24" y="3354"/>
                </a:cubicBezTo>
                <a:cubicBezTo>
                  <a:pt x="19" y="3344"/>
                  <a:pt x="14" y="3333"/>
                  <a:pt x="11" y="3322"/>
                </a:cubicBezTo>
                <a:cubicBezTo>
                  <a:pt x="7" y="3310"/>
                  <a:pt x="5" y="3299"/>
                  <a:pt x="3" y="3287"/>
                </a:cubicBezTo>
                <a:cubicBezTo>
                  <a:pt x="1" y="3275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Полилиния: фигура 270"/>
          <p:cNvSpPr/>
          <p:nvPr/>
        </p:nvSpPr>
        <p:spPr>
          <a:xfrm>
            <a:off x="401040" y="2991600"/>
            <a:ext cx="66960" cy="1236960"/>
          </a:xfrm>
          <a:custGeom>
            <a:avLst/>
            <a:gdLst/>
            <a:ahLst/>
            <a:cxnLst/>
            <a:rect l="0" t="0" r="r" b="b"/>
            <a:pathLst>
              <a:path w="186" h="3436">
                <a:moveTo>
                  <a:pt x="0" y="0"/>
                </a:moveTo>
                <a:lnTo>
                  <a:pt x="186" y="0"/>
                </a:lnTo>
                <a:lnTo>
                  <a:pt x="186" y="3436"/>
                </a:lnTo>
                <a:lnTo>
                  <a:pt x="0" y="3436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2" name="Рисунок 271"/>
          <p:cNvPicPr/>
          <p:nvPr/>
        </p:nvPicPr>
        <p:blipFill>
          <a:blip r:embed="rId7"/>
          <a:stretch/>
        </p:blipFill>
        <p:spPr>
          <a:xfrm>
            <a:off x="601560" y="319212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73" name="TextBox 272"/>
          <p:cNvSpPr txBox="1"/>
          <p:nvPr/>
        </p:nvSpPr>
        <p:spPr>
          <a:xfrm>
            <a:off x="5974920" y="2441520"/>
            <a:ext cx="1469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 спорным вопросам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944280" y="3179160"/>
            <a:ext cx="26359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Электронные инструменты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944280" y="3477600"/>
            <a:ext cx="4083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системы электронного голосования и других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944280" y="3678120"/>
            <a:ext cx="3716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цифровых решений для повышения прозрачности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Полилиния: фигура 276"/>
          <p:cNvSpPr/>
          <p:nvPr/>
        </p:nvSpPr>
        <p:spPr>
          <a:xfrm>
            <a:off x="5465160" y="2991600"/>
            <a:ext cx="4830480" cy="1236960"/>
          </a:xfrm>
          <a:custGeom>
            <a:avLst/>
            <a:gdLst/>
            <a:ahLst/>
            <a:cxnLst/>
            <a:rect l="0" t="0" r="r" b="b"/>
            <a:pathLst>
              <a:path w="13418" h="3436">
                <a:moveTo>
                  <a:pt x="0" y="3251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4" y="137"/>
                  <a:pt x="7" y="126"/>
                  <a:pt x="10" y="114"/>
                </a:cubicBezTo>
                <a:cubicBezTo>
                  <a:pt x="14" y="103"/>
                  <a:pt x="18" y="92"/>
                  <a:pt x="23" y="82"/>
                </a:cubicBezTo>
                <a:cubicBezTo>
                  <a:pt x="28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69" y="24"/>
                  <a:pt x="77" y="19"/>
                  <a:pt x="86" y="14"/>
                </a:cubicBezTo>
                <a:cubicBezTo>
                  <a:pt x="94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13232" y="0"/>
                </a:lnTo>
                <a:cubicBezTo>
                  <a:pt x="13244" y="0"/>
                  <a:pt x="13257" y="1"/>
                  <a:pt x="13269" y="3"/>
                </a:cubicBezTo>
                <a:cubicBezTo>
                  <a:pt x="13280" y="6"/>
                  <a:pt x="13292" y="9"/>
                  <a:pt x="13303" y="14"/>
                </a:cubicBezTo>
                <a:cubicBezTo>
                  <a:pt x="13315" y="19"/>
                  <a:pt x="13325" y="24"/>
                  <a:pt x="13335" y="31"/>
                </a:cubicBezTo>
                <a:cubicBezTo>
                  <a:pt x="13346" y="38"/>
                  <a:pt x="13355" y="46"/>
                  <a:pt x="13364" y="54"/>
                </a:cubicBezTo>
                <a:cubicBezTo>
                  <a:pt x="13372" y="63"/>
                  <a:pt x="13380" y="72"/>
                  <a:pt x="13387" y="82"/>
                </a:cubicBezTo>
                <a:cubicBezTo>
                  <a:pt x="13393" y="92"/>
                  <a:pt x="13399" y="103"/>
                  <a:pt x="13404" y="114"/>
                </a:cubicBezTo>
                <a:cubicBezTo>
                  <a:pt x="13409" y="126"/>
                  <a:pt x="13412" y="137"/>
                  <a:pt x="13414" y="149"/>
                </a:cubicBezTo>
                <a:cubicBezTo>
                  <a:pt x="13417" y="161"/>
                  <a:pt x="13418" y="173"/>
                  <a:pt x="13418" y="185"/>
                </a:cubicBezTo>
                <a:lnTo>
                  <a:pt x="13418" y="3251"/>
                </a:lnTo>
                <a:cubicBezTo>
                  <a:pt x="13418" y="3263"/>
                  <a:pt x="13417" y="3275"/>
                  <a:pt x="13414" y="3287"/>
                </a:cubicBezTo>
                <a:cubicBezTo>
                  <a:pt x="13412" y="3299"/>
                  <a:pt x="13409" y="3310"/>
                  <a:pt x="13404" y="3322"/>
                </a:cubicBezTo>
                <a:cubicBezTo>
                  <a:pt x="13399" y="3333"/>
                  <a:pt x="13393" y="3344"/>
                  <a:pt x="13387" y="3354"/>
                </a:cubicBezTo>
                <a:cubicBezTo>
                  <a:pt x="13380" y="3364"/>
                  <a:pt x="13372" y="3373"/>
                  <a:pt x="13364" y="3382"/>
                </a:cubicBezTo>
                <a:cubicBezTo>
                  <a:pt x="13355" y="3391"/>
                  <a:pt x="13346" y="3398"/>
                  <a:pt x="13335" y="3405"/>
                </a:cubicBezTo>
                <a:cubicBezTo>
                  <a:pt x="13325" y="3412"/>
                  <a:pt x="13315" y="3418"/>
                  <a:pt x="13303" y="3422"/>
                </a:cubicBezTo>
                <a:cubicBezTo>
                  <a:pt x="13292" y="3427"/>
                  <a:pt x="13280" y="3430"/>
                  <a:pt x="13269" y="3433"/>
                </a:cubicBezTo>
                <a:cubicBezTo>
                  <a:pt x="13257" y="3435"/>
                  <a:pt x="13244" y="3436"/>
                  <a:pt x="13232" y="3436"/>
                </a:cubicBezTo>
                <a:lnTo>
                  <a:pt x="139" y="3436"/>
                </a:lnTo>
                <a:cubicBezTo>
                  <a:pt x="130" y="3436"/>
                  <a:pt x="121" y="3435"/>
                  <a:pt x="112" y="3433"/>
                </a:cubicBezTo>
                <a:cubicBezTo>
                  <a:pt x="103" y="3430"/>
                  <a:pt x="94" y="3427"/>
                  <a:pt x="86" y="3422"/>
                </a:cubicBezTo>
                <a:cubicBezTo>
                  <a:pt x="77" y="3418"/>
                  <a:pt x="69" y="3412"/>
                  <a:pt x="62" y="3405"/>
                </a:cubicBezTo>
                <a:cubicBezTo>
                  <a:pt x="54" y="3398"/>
                  <a:pt x="47" y="3391"/>
                  <a:pt x="41" y="3382"/>
                </a:cubicBezTo>
                <a:cubicBezTo>
                  <a:pt x="34" y="3373"/>
                  <a:pt x="28" y="3364"/>
                  <a:pt x="23" y="3354"/>
                </a:cubicBezTo>
                <a:cubicBezTo>
                  <a:pt x="18" y="3344"/>
                  <a:pt x="14" y="3333"/>
                  <a:pt x="10" y="3322"/>
                </a:cubicBezTo>
                <a:cubicBezTo>
                  <a:pt x="7" y="3310"/>
                  <a:pt x="4" y="3299"/>
                  <a:pt x="3" y="3287"/>
                </a:cubicBezTo>
                <a:cubicBezTo>
                  <a:pt x="1" y="3275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Полилиния: фигура 277"/>
          <p:cNvSpPr/>
          <p:nvPr/>
        </p:nvSpPr>
        <p:spPr>
          <a:xfrm>
            <a:off x="5448240" y="2991600"/>
            <a:ext cx="67320" cy="1236960"/>
          </a:xfrm>
          <a:custGeom>
            <a:avLst/>
            <a:gdLst/>
            <a:ahLst/>
            <a:cxnLst/>
            <a:rect l="0" t="0" r="r" b="b"/>
            <a:pathLst>
              <a:path w="187" h="3436">
                <a:moveTo>
                  <a:pt x="0" y="0"/>
                </a:moveTo>
                <a:lnTo>
                  <a:pt x="187" y="0"/>
                </a:lnTo>
                <a:lnTo>
                  <a:pt x="187" y="3436"/>
                </a:lnTo>
                <a:lnTo>
                  <a:pt x="0" y="3436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9" name="Рисунок 278"/>
          <p:cNvPicPr/>
          <p:nvPr/>
        </p:nvPicPr>
        <p:blipFill>
          <a:blip r:embed="rId8"/>
          <a:stretch/>
        </p:blipFill>
        <p:spPr>
          <a:xfrm>
            <a:off x="5649120" y="319212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0" name="TextBox 279"/>
          <p:cNvSpPr txBox="1"/>
          <p:nvPr/>
        </p:nvSpPr>
        <p:spPr>
          <a:xfrm>
            <a:off x="944280" y="3878640"/>
            <a:ext cx="1954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отслеживаемости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974920" y="3179160"/>
            <a:ext cx="181080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Онлайн-заседания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5974920" y="3477600"/>
            <a:ext cx="3637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Правовой пробел в регулировании дистанционных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974920" y="3678120"/>
            <a:ext cx="3906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заседаний - отсутствие порядка созыва, проведения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Полилиния: фигура 283"/>
          <p:cNvSpPr/>
          <p:nvPr/>
        </p:nvSpPr>
        <p:spPr>
          <a:xfrm>
            <a:off x="417600" y="4428720"/>
            <a:ext cx="4830480" cy="1237320"/>
          </a:xfrm>
          <a:custGeom>
            <a:avLst/>
            <a:gdLst/>
            <a:ahLst/>
            <a:cxnLst/>
            <a:rect l="0" t="0" r="r" b="b"/>
            <a:pathLst>
              <a:path w="13418" h="3437">
                <a:moveTo>
                  <a:pt x="0" y="325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4"/>
                  <a:pt x="19" y="93"/>
                  <a:pt x="24" y="83"/>
                </a:cubicBezTo>
                <a:cubicBezTo>
                  <a:pt x="29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70" y="25"/>
                  <a:pt x="78" y="19"/>
                  <a:pt x="86" y="15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13233" y="0"/>
                </a:lnTo>
                <a:cubicBezTo>
                  <a:pt x="13245" y="0"/>
                  <a:pt x="13257" y="2"/>
                  <a:pt x="13269" y="4"/>
                </a:cubicBezTo>
                <a:cubicBezTo>
                  <a:pt x="13281" y="6"/>
                  <a:pt x="13292" y="10"/>
                  <a:pt x="13304" y="15"/>
                </a:cubicBezTo>
                <a:cubicBezTo>
                  <a:pt x="13315" y="19"/>
                  <a:pt x="13326" y="25"/>
                  <a:pt x="13336" y="32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3" y="63"/>
                  <a:pt x="13380" y="73"/>
                  <a:pt x="13387" y="83"/>
                </a:cubicBezTo>
                <a:cubicBezTo>
                  <a:pt x="13394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5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3251"/>
                </a:lnTo>
                <a:cubicBezTo>
                  <a:pt x="13418" y="3263"/>
                  <a:pt x="13417" y="3276"/>
                  <a:pt x="13415" y="3287"/>
                </a:cubicBezTo>
                <a:cubicBezTo>
                  <a:pt x="13412" y="3299"/>
                  <a:pt x="13409" y="3311"/>
                  <a:pt x="13404" y="3322"/>
                </a:cubicBezTo>
                <a:cubicBezTo>
                  <a:pt x="13399" y="3334"/>
                  <a:pt x="13394" y="3344"/>
                  <a:pt x="13387" y="3354"/>
                </a:cubicBezTo>
                <a:cubicBezTo>
                  <a:pt x="13380" y="3365"/>
                  <a:pt x="13373" y="3374"/>
                  <a:pt x="13364" y="3383"/>
                </a:cubicBezTo>
                <a:cubicBezTo>
                  <a:pt x="13355" y="3391"/>
                  <a:pt x="13346" y="3399"/>
                  <a:pt x="13336" y="3406"/>
                </a:cubicBezTo>
                <a:cubicBezTo>
                  <a:pt x="13326" y="3412"/>
                  <a:pt x="13315" y="3418"/>
                  <a:pt x="13304" y="3423"/>
                </a:cubicBezTo>
                <a:cubicBezTo>
                  <a:pt x="13292" y="3427"/>
                  <a:pt x="13281" y="3431"/>
                  <a:pt x="13269" y="3433"/>
                </a:cubicBezTo>
                <a:cubicBezTo>
                  <a:pt x="13257" y="3436"/>
                  <a:pt x="13245" y="3437"/>
                  <a:pt x="13233" y="3437"/>
                </a:cubicBezTo>
                <a:lnTo>
                  <a:pt x="139" y="3437"/>
                </a:lnTo>
                <a:cubicBezTo>
                  <a:pt x="130" y="3437"/>
                  <a:pt x="121" y="3436"/>
                  <a:pt x="112" y="3433"/>
                </a:cubicBezTo>
                <a:cubicBezTo>
                  <a:pt x="103" y="3431"/>
                  <a:pt x="95" y="3427"/>
                  <a:pt x="86" y="3423"/>
                </a:cubicBezTo>
                <a:cubicBezTo>
                  <a:pt x="78" y="3418"/>
                  <a:pt x="70" y="3412"/>
                  <a:pt x="62" y="3406"/>
                </a:cubicBezTo>
                <a:cubicBezTo>
                  <a:pt x="54" y="3399"/>
                  <a:pt x="47" y="3391"/>
                  <a:pt x="41" y="3383"/>
                </a:cubicBezTo>
                <a:cubicBezTo>
                  <a:pt x="34" y="3374"/>
                  <a:pt x="29" y="3365"/>
                  <a:pt x="24" y="3354"/>
                </a:cubicBezTo>
                <a:cubicBezTo>
                  <a:pt x="19" y="3344"/>
                  <a:pt x="14" y="3334"/>
                  <a:pt x="11" y="3322"/>
                </a:cubicBezTo>
                <a:cubicBezTo>
                  <a:pt x="7" y="3311"/>
                  <a:pt x="5" y="3299"/>
                  <a:pt x="3" y="3287"/>
                </a:cubicBezTo>
                <a:cubicBezTo>
                  <a:pt x="1" y="3276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Полилиния: фигура 284"/>
          <p:cNvSpPr/>
          <p:nvPr/>
        </p:nvSpPr>
        <p:spPr>
          <a:xfrm>
            <a:off x="401040" y="4428720"/>
            <a:ext cx="66960" cy="1237320"/>
          </a:xfrm>
          <a:custGeom>
            <a:avLst/>
            <a:gdLst/>
            <a:ahLst/>
            <a:cxnLst/>
            <a:rect l="0" t="0" r="r" b="b"/>
            <a:pathLst>
              <a:path w="186" h="3437">
                <a:moveTo>
                  <a:pt x="0" y="0"/>
                </a:moveTo>
                <a:lnTo>
                  <a:pt x="186" y="0"/>
                </a:lnTo>
                <a:lnTo>
                  <a:pt x="186" y="3437"/>
                </a:lnTo>
                <a:lnTo>
                  <a:pt x="0" y="3437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86" name="Рисунок 285"/>
          <p:cNvPicPr/>
          <p:nvPr/>
        </p:nvPicPr>
        <p:blipFill>
          <a:blip r:embed="rId9"/>
          <a:stretch/>
        </p:blipFill>
        <p:spPr>
          <a:xfrm>
            <a:off x="601560" y="462960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7" name="TextBox 286"/>
          <p:cNvSpPr txBox="1"/>
          <p:nvPr/>
        </p:nvSpPr>
        <p:spPr>
          <a:xfrm>
            <a:off x="5974920" y="3878640"/>
            <a:ext cx="13564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документирования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860760" y="4616640"/>
            <a:ext cx="261252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Процедуры подачи заявок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860760" y="4915080"/>
            <a:ext cx="3350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Нечеткость существующих процедур подачи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Полилиния: фигура 289"/>
          <p:cNvSpPr/>
          <p:nvPr/>
        </p:nvSpPr>
        <p:spPr>
          <a:xfrm>
            <a:off x="5465160" y="4428720"/>
            <a:ext cx="4830480" cy="1237320"/>
          </a:xfrm>
          <a:custGeom>
            <a:avLst/>
            <a:gdLst/>
            <a:ahLst/>
            <a:cxnLst/>
            <a:rect l="0" t="0" r="r" b="b"/>
            <a:pathLst>
              <a:path w="13418" h="3437">
                <a:moveTo>
                  <a:pt x="0" y="3251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4" y="138"/>
                  <a:pt x="7" y="126"/>
                  <a:pt x="10" y="115"/>
                </a:cubicBezTo>
                <a:cubicBezTo>
                  <a:pt x="14" y="104"/>
                  <a:pt x="18" y="93"/>
                  <a:pt x="23" y="83"/>
                </a:cubicBezTo>
                <a:cubicBezTo>
                  <a:pt x="28" y="73"/>
                  <a:pt x="34" y="63"/>
                  <a:pt x="41" y="55"/>
                </a:cubicBezTo>
                <a:cubicBezTo>
                  <a:pt x="47" y="46"/>
                  <a:pt x="54" y="38"/>
                  <a:pt x="62" y="32"/>
                </a:cubicBezTo>
                <a:cubicBezTo>
                  <a:pt x="69" y="25"/>
                  <a:pt x="77" y="19"/>
                  <a:pt x="86" y="15"/>
                </a:cubicBezTo>
                <a:cubicBezTo>
                  <a:pt x="94" y="10"/>
                  <a:pt x="103" y="6"/>
                  <a:pt x="112" y="4"/>
                </a:cubicBezTo>
                <a:cubicBezTo>
                  <a:pt x="121" y="2"/>
                  <a:pt x="130" y="0"/>
                  <a:pt x="139" y="0"/>
                </a:cubicBezTo>
                <a:lnTo>
                  <a:pt x="13232" y="0"/>
                </a:lnTo>
                <a:cubicBezTo>
                  <a:pt x="13244" y="0"/>
                  <a:pt x="13257" y="2"/>
                  <a:pt x="13269" y="4"/>
                </a:cubicBezTo>
                <a:cubicBezTo>
                  <a:pt x="13280" y="6"/>
                  <a:pt x="13292" y="10"/>
                  <a:pt x="13303" y="15"/>
                </a:cubicBezTo>
                <a:cubicBezTo>
                  <a:pt x="13315" y="19"/>
                  <a:pt x="13325" y="25"/>
                  <a:pt x="13335" y="32"/>
                </a:cubicBezTo>
                <a:cubicBezTo>
                  <a:pt x="13346" y="38"/>
                  <a:pt x="13355" y="46"/>
                  <a:pt x="13364" y="55"/>
                </a:cubicBezTo>
                <a:cubicBezTo>
                  <a:pt x="13372" y="63"/>
                  <a:pt x="13380" y="73"/>
                  <a:pt x="13387" y="83"/>
                </a:cubicBezTo>
                <a:cubicBezTo>
                  <a:pt x="13393" y="93"/>
                  <a:pt x="13399" y="104"/>
                  <a:pt x="13404" y="115"/>
                </a:cubicBezTo>
                <a:cubicBezTo>
                  <a:pt x="13409" y="126"/>
                  <a:pt x="13412" y="138"/>
                  <a:pt x="13414" y="150"/>
                </a:cubicBezTo>
                <a:cubicBezTo>
                  <a:pt x="13417" y="162"/>
                  <a:pt x="13418" y="174"/>
                  <a:pt x="13418" y="186"/>
                </a:cubicBezTo>
                <a:lnTo>
                  <a:pt x="13418" y="3251"/>
                </a:lnTo>
                <a:cubicBezTo>
                  <a:pt x="13418" y="3263"/>
                  <a:pt x="13417" y="3276"/>
                  <a:pt x="13414" y="3287"/>
                </a:cubicBezTo>
                <a:cubicBezTo>
                  <a:pt x="13412" y="3299"/>
                  <a:pt x="13409" y="3311"/>
                  <a:pt x="13404" y="3322"/>
                </a:cubicBezTo>
                <a:cubicBezTo>
                  <a:pt x="13399" y="3334"/>
                  <a:pt x="13393" y="3344"/>
                  <a:pt x="13387" y="3354"/>
                </a:cubicBezTo>
                <a:cubicBezTo>
                  <a:pt x="13380" y="3365"/>
                  <a:pt x="13372" y="3374"/>
                  <a:pt x="13364" y="3383"/>
                </a:cubicBezTo>
                <a:cubicBezTo>
                  <a:pt x="13355" y="3391"/>
                  <a:pt x="13346" y="3399"/>
                  <a:pt x="13335" y="3406"/>
                </a:cubicBezTo>
                <a:cubicBezTo>
                  <a:pt x="13325" y="3412"/>
                  <a:pt x="13315" y="3418"/>
                  <a:pt x="13303" y="3423"/>
                </a:cubicBezTo>
                <a:cubicBezTo>
                  <a:pt x="13292" y="3427"/>
                  <a:pt x="13280" y="3431"/>
                  <a:pt x="13269" y="3433"/>
                </a:cubicBezTo>
                <a:cubicBezTo>
                  <a:pt x="13257" y="3436"/>
                  <a:pt x="13244" y="3437"/>
                  <a:pt x="13232" y="3437"/>
                </a:cubicBezTo>
                <a:lnTo>
                  <a:pt x="139" y="3437"/>
                </a:lnTo>
                <a:cubicBezTo>
                  <a:pt x="130" y="3437"/>
                  <a:pt x="121" y="3436"/>
                  <a:pt x="112" y="3433"/>
                </a:cubicBezTo>
                <a:cubicBezTo>
                  <a:pt x="103" y="3431"/>
                  <a:pt x="94" y="3427"/>
                  <a:pt x="86" y="3423"/>
                </a:cubicBezTo>
                <a:cubicBezTo>
                  <a:pt x="77" y="3418"/>
                  <a:pt x="69" y="3412"/>
                  <a:pt x="62" y="3406"/>
                </a:cubicBezTo>
                <a:cubicBezTo>
                  <a:pt x="54" y="3399"/>
                  <a:pt x="47" y="3391"/>
                  <a:pt x="41" y="3383"/>
                </a:cubicBezTo>
                <a:cubicBezTo>
                  <a:pt x="34" y="3374"/>
                  <a:pt x="28" y="3365"/>
                  <a:pt x="23" y="3354"/>
                </a:cubicBezTo>
                <a:cubicBezTo>
                  <a:pt x="18" y="3344"/>
                  <a:pt x="14" y="3334"/>
                  <a:pt x="10" y="3322"/>
                </a:cubicBezTo>
                <a:cubicBezTo>
                  <a:pt x="7" y="3311"/>
                  <a:pt x="4" y="3299"/>
                  <a:pt x="3" y="3287"/>
                </a:cubicBezTo>
                <a:cubicBezTo>
                  <a:pt x="1" y="3276"/>
                  <a:pt x="0" y="3263"/>
                  <a:pt x="0" y="3251"/>
                </a:cubicBezTo>
                <a:close/>
              </a:path>
            </a:pathLst>
          </a:custGeom>
          <a:solidFill>
            <a:srgbClr val="1D4ED8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Полилиния: фигура 290"/>
          <p:cNvSpPr/>
          <p:nvPr/>
        </p:nvSpPr>
        <p:spPr>
          <a:xfrm>
            <a:off x="5448240" y="4428720"/>
            <a:ext cx="67320" cy="1237320"/>
          </a:xfrm>
          <a:custGeom>
            <a:avLst/>
            <a:gdLst/>
            <a:ahLst/>
            <a:cxnLst/>
            <a:rect l="0" t="0" r="r" b="b"/>
            <a:pathLst>
              <a:path w="187" h="3437">
                <a:moveTo>
                  <a:pt x="0" y="0"/>
                </a:moveTo>
                <a:lnTo>
                  <a:pt x="187" y="0"/>
                </a:lnTo>
                <a:lnTo>
                  <a:pt x="187" y="3437"/>
                </a:lnTo>
                <a:lnTo>
                  <a:pt x="0" y="3437"/>
                </a:lnTo>
                <a:lnTo>
                  <a:pt x="0" y="0"/>
                </a:lnTo>
                <a:close/>
              </a:path>
            </a:pathLst>
          </a:custGeom>
          <a:solidFill>
            <a:srgbClr val="FBBF24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2" name="Рисунок 291"/>
          <p:cNvPicPr/>
          <p:nvPr/>
        </p:nvPicPr>
        <p:blipFill>
          <a:blip r:embed="rId10"/>
          <a:stretch/>
        </p:blipFill>
        <p:spPr>
          <a:xfrm>
            <a:off x="5649120" y="462960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3" name="TextBox 292"/>
          <p:cNvSpPr txBox="1"/>
          <p:nvPr/>
        </p:nvSpPr>
        <p:spPr>
          <a:xfrm>
            <a:off x="860760" y="5115600"/>
            <a:ext cx="40435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рассмотрения заявок, а также механизмов мониторинга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TextBox 293"/>
          <p:cNvSpPr txBox="1"/>
          <p:nvPr/>
        </p:nvSpPr>
        <p:spPr>
          <a:xfrm>
            <a:off x="5950080" y="4616640"/>
            <a:ext cx="188496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Тайминг заседаний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5950080" y="4915080"/>
            <a:ext cx="3408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регламента по продолжительности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5950080" y="5115600"/>
            <a:ext cx="3418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заседаний, временных рамок для выступлений,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7" name="Рисунок 296"/>
          <p:cNvPicPr/>
          <p:nvPr/>
        </p:nvPicPr>
        <p:blipFill>
          <a:blip r:embed="rId11"/>
          <a:stretch/>
        </p:blipFill>
        <p:spPr>
          <a:xfrm>
            <a:off x="401040" y="5866560"/>
            <a:ext cx="13320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8" name="TextBox 297"/>
          <p:cNvSpPr txBox="1"/>
          <p:nvPr/>
        </p:nvSpPr>
        <p:spPr>
          <a:xfrm>
            <a:off x="5950080" y="5316120"/>
            <a:ext cx="2400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обсуждений и принятия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635040" y="5851080"/>
            <a:ext cx="8880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Указанные проблемы требуют системного пересмотра нормативной базы для повышения эффективности работы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Полилиния: фигура 299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01" name="Рисунок 300"/>
          <p:cNvPicPr/>
          <p:nvPr/>
        </p:nvPicPr>
        <p:blipFill>
          <a:blip r:embed="rId2"/>
          <a:stretch/>
        </p:blipFill>
        <p:spPr>
          <a:xfrm>
            <a:off x="0" y="0"/>
            <a:ext cx="10696320" cy="7704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02" name="Рисунок 301"/>
          <p:cNvPicPr/>
          <p:nvPr/>
        </p:nvPicPr>
        <p:blipFill>
          <a:blip r:embed="rId3"/>
          <a:stretch/>
        </p:blipFill>
        <p:spPr>
          <a:xfrm>
            <a:off x="0" y="0"/>
            <a:ext cx="10696320" cy="7704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3" name="Полилиния: фигура 302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4" name="Рисунок 303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05" name="TextBox 304"/>
          <p:cNvSpPr txBox="1"/>
          <p:nvPr/>
        </p:nvSpPr>
        <p:spPr>
          <a:xfrm>
            <a:off x="910800" y="389520"/>
            <a:ext cx="454788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Этическое регулирование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401040" y="1073160"/>
            <a:ext cx="912024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 результатам анализа выявлены существенные пробелы в этическом регулировании деятельности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Полилиния: фигура 306"/>
          <p:cNvSpPr/>
          <p:nvPr/>
        </p:nvSpPr>
        <p:spPr>
          <a:xfrm>
            <a:off x="417600" y="1788120"/>
            <a:ext cx="9878040" cy="1437840"/>
          </a:xfrm>
          <a:custGeom>
            <a:avLst/>
            <a:gdLst/>
            <a:ahLst/>
            <a:cxnLst/>
            <a:rect l="0" t="0" r="r" b="b"/>
            <a:pathLst>
              <a:path w="27439" h="3994">
                <a:moveTo>
                  <a:pt x="0" y="3808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5" y="138"/>
                  <a:pt x="7" y="126"/>
                  <a:pt x="11" y="115"/>
                </a:cubicBezTo>
                <a:cubicBezTo>
                  <a:pt x="14" y="103"/>
                  <a:pt x="19" y="93"/>
                  <a:pt x="24" y="83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5"/>
                  <a:pt x="78" y="19"/>
                  <a:pt x="86" y="14"/>
                </a:cubicBezTo>
                <a:cubicBezTo>
                  <a:pt x="95" y="10"/>
                  <a:pt x="103" y="6"/>
                  <a:pt x="112" y="4"/>
                </a:cubicBezTo>
                <a:cubicBezTo>
                  <a:pt x="121" y="1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1"/>
                  <a:pt x="27290" y="4"/>
                </a:cubicBezTo>
                <a:cubicBezTo>
                  <a:pt x="27301" y="6"/>
                  <a:pt x="27313" y="10"/>
                  <a:pt x="27324" y="14"/>
                </a:cubicBezTo>
                <a:cubicBezTo>
                  <a:pt x="27336" y="19"/>
                  <a:pt x="27346" y="25"/>
                  <a:pt x="27356" y="31"/>
                </a:cubicBezTo>
                <a:cubicBezTo>
                  <a:pt x="27367" y="38"/>
                  <a:pt x="27376" y="46"/>
                  <a:pt x="27385" y="54"/>
                </a:cubicBezTo>
                <a:cubicBezTo>
                  <a:pt x="27393" y="63"/>
                  <a:pt x="27401" y="72"/>
                  <a:pt x="27408" y="83"/>
                </a:cubicBezTo>
                <a:cubicBezTo>
                  <a:pt x="27414" y="93"/>
                  <a:pt x="27420" y="103"/>
                  <a:pt x="27425" y="115"/>
                </a:cubicBezTo>
                <a:cubicBezTo>
                  <a:pt x="27430" y="126"/>
                  <a:pt x="27433" y="138"/>
                  <a:pt x="27435" y="150"/>
                </a:cubicBezTo>
                <a:cubicBezTo>
                  <a:pt x="27438" y="162"/>
                  <a:pt x="27439" y="174"/>
                  <a:pt x="27439" y="186"/>
                </a:cubicBezTo>
                <a:lnTo>
                  <a:pt x="27439" y="3808"/>
                </a:lnTo>
                <a:cubicBezTo>
                  <a:pt x="27439" y="3820"/>
                  <a:pt x="27438" y="3832"/>
                  <a:pt x="27435" y="3844"/>
                </a:cubicBezTo>
                <a:cubicBezTo>
                  <a:pt x="27433" y="3856"/>
                  <a:pt x="27430" y="3868"/>
                  <a:pt x="27425" y="3879"/>
                </a:cubicBezTo>
                <a:cubicBezTo>
                  <a:pt x="27420" y="3890"/>
                  <a:pt x="27414" y="3901"/>
                  <a:pt x="27408" y="3911"/>
                </a:cubicBezTo>
                <a:cubicBezTo>
                  <a:pt x="27401" y="3921"/>
                  <a:pt x="27393" y="3931"/>
                  <a:pt x="27385" y="3939"/>
                </a:cubicBezTo>
                <a:cubicBezTo>
                  <a:pt x="27376" y="3948"/>
                  <a:pt x="27367" y="3956"/>
                  <a:pt x="27356" y="3962"/>
                </a:cubicBezTo>
                <a:cubicBezTo>
                  <a:pt x="27346" y="3969"/>
                  <a:pt x="27336" y="3975"/>
                  <a:pt x="27324" y="3980"/>
                </a:cubicBezTo>
                <a:cubicBezTo>
                  <a:pt x="27313" y="3984"/>
                  <a:pt x="27301" y="3988"/>
                  <a:pt x="27290" y="3990"/>
                </a:cubicBezTo>
                <a:cubicBezTo>
                  <a:pt x="27278" y="3993"/>
                  <a:pt x="27265" y="3994"/>
                  <a:pt x="27253" y="3994"/>
                </a:cubicBezTo>
                <a:lnTo>
                  <a:pt x="139" y="3994"/>
                </a:lnTo>
                <a:cubicBezTo>
                  <a:pt x="130" y="3994"/>
                  <a:pt x="121" y="3993"/>
                  <a:pt x="112" y="3990"/>
                </a:cubicBezTo>
                <a:cubicBezTo>
                  <a:pt x="103" y="3988"/>
                  <a:pt x="95" y="3984"/>
                  <a:pt x="86" y="3980"/>
                </a:cubicBezTo>
                <a:cubicBezTo>
                  <a:pt x="78" y="3975"/>
                  <a:pt x="70" y="3969"/>
                  <a:pt x="62" y="3962"/>
                </a:cubicBezTo>
                <a:cubicBezTo>
                  <a:pt x="54" y="3956"/>
                  <a:pt x="47" y="3948"/>
                  <a:pt x="41" y="3939"/>
                </a:cubicBezTo>
                <a:cubicBezTo>
                  <a:pt x="34" y="3931"/>
                  <a:pt x="29" y="3921"/>
                  <a:pt x="24" y="3911"/>
                </a:cubicBezTo>
                <a:cubicBezTo>
                  <a:pt x="19" y="3901"/>
                  <a:pt x="14" y="3890"/>
                  <a:pt x="11" y="3879"/>
                </a:cubicBezTo>
                <a:cubicBezTo>
                  <a:pt x="7" y="3868"/>
                  <a:pt x="5" y="3856"/>
                  <a:pt x="3" y="3844"/>
                </a:cubicBezTo>
                <a:cubicBezTo>
                  <a:pt x="1" y="3832"/>
                  <a:pt x="0" y="3820"/>
                  <a:pt x="0" y="3808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Полилиния: фигура 307"/>
          <p:cNvSpPr/>
          <p:nvPr/>
        </p:nvSpPr>
        <p:spPr>
          <a:xfrm>
            <a:off x="401040" y="1788120"/>
            <a:ext cx="66960" cy="1437840"/>
          </a:xfrm>
          <a:custGeom>
            <a:avLst/>
            <a:gdLst/>
            <a:ahLst/>
            <a:cxnLst/>
            <a:rect l="0" t="0" r="r" b="b"/>
            <a:pathLst>
              <a:path w="186" h="3994">
                <a:moveTo>
                  <a:pt x="0" y="0"/>
                </a:moveTo>
                <a:lnTo>
                  <a:pt x="186" y="0"/>
                </a:lnTo>
                <a:lnTo>
                  <a:pt x="186" y="3994"/>
                </a:lnTo>
                <a:lnTo>
                  <a:pt x="0" y="399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09" name="Рисунок 308"/>
          <p:cNvPicPr/>
          <p:nvPr/>
        </p:nvPicPr>
        <p:blipFill>
          <a:blip r:embed="rId5"/>
          <a:stretch/>
        </p:blipFill>
        <p:spPr>
          <a:xfrm>
            <a:off x="601560" y="1955520"/>
            <a:ext cx="191880" cy="25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0" name="TextBox 309"/>
          <p:cNvSpPr txBox="1"/>
          <p:nvPr/>
        </p:nvSpPr>
        <p:spPr>
          <a:xfrm>
            <a:off x="401040" y="1307160"/>
            <a:ext cx="4954680" cy="1954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3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Комитета, требующие системного подхода к решению:</a:t>
            </a:r>
            <a:endParaRPr lang="en-US" sz="13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961200" y="1969920"/>
            <a:ext cx="3082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CA5A5"/>
                </a:solidFill>
                <a:effectLst/>
                <a:uFillTx/>
                <a:latin typeface="DejaVuSans"/>
                <a:ea typeface="DejaVuSans"/>
              </a:rPr>
              <a:t>Устаревший Кодекс этики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961200" y="2317320"/>
            <a:ext cx="8502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Существующая редакция Кодекса имеет декларативный характер, в ней отсутствуют четкие механизмы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3" name="Рисунок 312"/>
          <p:cNvPicPr/>
          <p:nvPr/>
        </p:nvPicPr>
        <p:blipFill>
          <a:blip r:embed="rId6"/>
          <a:stretch/>
        </p:blipFill>
        <p:spPr>
          <a:xfrm>
            <a:off x="961200" y="289152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4" name="TextBox 313"/>
          <p:cNvSpPr txBox="1"/>
          <p:nvPr/>
        </p:nvSpPr>
        <p:spPr>
          <a:xfrm>
            <a:off x="961200" y="2551320"/>
            <a:ext cx="66193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реализации, а также институциональные инструменты надзора и подотчетности.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Полилиния: фигура 314"/>
          <p:cNvSpPr/>
          <p:nvPr/>
        </p:nvSpPr>
        <p:spPr>
          <a:xfrm>
            <a:off x="417600" y="3426120"/>
            <a:ext cx="9878040" cy="1437480"/>
          </a:xfrm>
          <a:custGeom>
            <a:avLst/>
            <a:gdLst/>
            <a:ahLst/>
            <a:cxnLst/>
            <a:rect l="0" t="0" r="r" b="b"/>
            <a:pathLst>
              <a:path w="27439" h="3993">
                <a:moveTo>
                  <a:pt x="0" y="3808"/>
                </a:moveTo>
                <a:lnTo>
                  <a:pt x="0" y="186"/>
                </a:lnTo>
                <a:cubicBezTo>
                  <a:pt x="0" y="173"/>
                  <a:pt x="1" y="161"/>
                  <a:pt x="3" y="149"/>
                </a:cubicBezTo>
                <a:cubicBezTo>
                  <a:pt x="5" y="137"/>
                  <a:pt x="7" y="126"/>
                  <a:pt x="11" y="114"/>
                </a:cubicBezTo>
                <a:cubicBezTo>
                  <a:pt x="14" y="103"/>
                  <a:pt x="19" y="93"/>
                  <a:pt x="24" y="82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6"/>
                  <a:pt x="54" y="38"/>
                  <a:pt x="62" y="31"/>
                </a:cubicBezTo>
                <a:cubicBezTo>
                  <a:pt x="70" y="24"/>
                  <a:pt x="78" y="19"/>
                  <a:pt x="86" y="14"/>
                </a:cubicBezTo>
                <a:cubicBezTo>
                  <a:pt x="95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1"/>
                  <a:pt x="27290" y="3"/>
                </a:cubicBezTo>
                <a:cubicBezTo>
                  <a:pt x="27301" y="6"/>
                  <a:pt x="27313" y="9"/>
                  <a:pt x="27324" y="14"/>
                </a:cubicBezTo>
                <a:cubicBezTo>
                  <a:pt x="27336" y="19"/>
                  <a:pt x="27346" y="24"/>
                  <a:pt x="27356" y="31"/>
                </a:cubicBezTo>
                <a:cubicBezTo>
                  <a:pt x="27367" y="38"/>
                  <a:pt x="27376" y="46"/>
                  <a:pt x="27385" y="54"/>
                </a:cubicBezTo>
                <a:cubicBezTo>
                  <a:pt x="27393" y="63"/>
                  <a:pt x="27401" y="72"/>
                  <a:pt x="27408" y="82"/>
                </a:cubicBezTo>
                <a:cubicBezTo>
                  <a:pt x="27414" y="93"/>
                  <a:pt x="27420" y="103"/>
                  <a:pt x="27425" y="114"/>
                </a:cubicBezTo>
                <a:cubicBezTo>
                  <a:pt x="27430" y="126"/>
                  <a:pt x="27433" y="137"/>
                  <a:pt x="27435" y="149"/>
                </a:cubicBezTo>
                <a:cubicBezTo>
                  <a:pt x="27438" y="161"/>
                  <a:pt x="27439" y="173"/>
                  <a:pt x="27439" y="186"/>
                </a:cubicBezTo>
                <a:lnTo>
                  <a:pt x="27439" y="3808"/>
                </a:lnTo>
                <a:cubicBezTo>
                  <a:pt x="27439" y="3820"/>
                  <a:pt x="27438" y="3832"/>
                  <a:pt x="27435" y="3844"/>
                </a:cubicBezTo>
                <a:cubicBezTo>
                  <a:pt x="27433" y="3856"/>
                  <a:pt x="27430" y="3868"/>
                  <a:pt x="27425" y="3879"/>
                </a:cubicBezTo>
                <a:cubicBezTo>
                  <a:pt x="27420" y="3890"/>
                  <a:pt x="27414" y="3901"/>
                  <a:pt x="27408" y="3911"/>
                </a:cubicBezTo>
                <a:cubicBezTo>
                  <a:pt x="27401" y="3921"/>
                  <a:pt x="27393" y="3930"/>
                  <a:pt x="27385" y="3939"/>
                </a:cubicBezTo>
                <a:cubicBezTo>
                  <a:pt x="27376" y="3948"/>
                  <a:pt x="27367" y="3955"/>
                  <a:pt x="27356" y="3962"/>
                </a:cubicBezTo>
                <a:cubicBezTo>
                  <a:pt x="27346" y="3969"/>
                  <a:pt x="27336" y="3975"/>
                  <a:pt x="27324" y="3979"/>
                </a:cubicBezTo>
                <a:cubicBezTo>
                  <a:pt x="27313" y="3984"/>
                  <a:pt x="27301" y="3988"/>
                  <a:pt x="27290" y="3990"/>
                </a:cubicBezTo>
                <a:cubicBezTo>
                  <a:pt x="27278" y="3992"/>
                  <a:pt x="27265" y="3993"/>
                  <a:pt x="27253" y="3993"/>
                </a:cubicBezTo>
                <a:lnTo>
                  <a:pt x="139" y="3993"/>
                </a:lnTo>
                <a:cubicBezTo>
                  <a:pt x="130" y="3993"/>
                  <a:pt x="121" y="3992"/>
                  <a:pt x="112" y="3990"/>
                </a:cubicBezTo>
                <a:cubicBezTo>
                  <a:pt x="103" y="3988"/>
                  <a:pt x="95" y="3984"/>
                  <a:pt x="86" y="3979"/>
                </a:cubicBezTo>
                <a:cubicBezTo>
                  <a:pt x="78" y="3975"/>
                  <a:pt x="70" y="3969"/>
                  <a:pt x="62" y="3962"/>
                </a:cubicBezTo>
                <a:cubicBezTo>
                  <a:pt x="54" y="3955"/>
                  <a:pt x="47" y="3948"/>
                  <a:pt x="41" y="3939"/>
                </a:cubicBezTo>
                <a:cubicBezTo>
                  <a:pt x="34" y="3930"/>
                  <a:pt x="29" y="3921"/>
                  <a:pt x="24" y="3911"/>
                </a:cubicBezTo>
                <a:cubicBezTo>
                  <a:pt x="19" y="3901"/>
                  <a:pt x="14" y="3890"/>
                  <a:pt x="11" y="3879"/>
                </a:cubicBezTo>
                <a:cubicBezTo>
                  <a:pt x="7" y="3868"/>
                  <a:pt x="5" y="3856"/>
                  <a:pt x="3" y="3844"/>
                </a:cubicBezTo>
                <a:cubicBezTo>
                  <a:pt x="1" y="3832"/>
                  <a:pt x="0" y="3820"/>
                  <a:pt x="0" y="3808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Полилиния: фигура 315"/>
          <p:cNvSpPr/>
          <p:nvPr/>
        </p:nvSpPr>
        <p:spPr>
          <a:xfrm>
            <a:off x="401040" y="3426120"/>
            <a:ext cx="66960" cy="1437480"/>
          </a:xfrm>
          <a:custGeom>
            <a:avLst/>
            <a:gdLst/>
            <a:ahLst/>
            <a:cxnLst/>
            <a:rect l="0" t="0" r="r" b="b"/>
            <a:pathLst>
              <a:path w="186" h="3993">
                <a:moveTo>
                  <a:pt x="0" y="0"/>
                </a:moveTo>
                <a:lnTo>
                  <a:pt x="186" y="0"/>
                </a:lnTo>
                <a:lnTo>
                  <a:pt x="186" y="3993"/>
                </a:lnTo>
                <a:lnTo>
                  <a:pt x="0" y="39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17" name="Рисунок 316"/>
          <p:cNvPicPr/>
          <p:nvPr/>
        </p:nvPicPr>
        <p:blipFill>
          <a:blip r:embed="rId7"/>
          <a:stretch/>
        </p:blipFill>
        <p:spPr>
          <a:xfrm>
            <a:off x="601560" y="3593520"/>
            <a:ext cx="317160" cy="25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8" name="TextBox 317"/>
          <p:cNvSpPr txBox="1"/>
          <p:nvPr/>
        </p:nvSpPr>
        <p:spPr>
          <a:xfrm>
            <a:off x="1144800" y="2876040"/>
            <a:ext cx="61902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Требуется полная переработка с учетом современных стандартов Глобального фонда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1086480" y="3607920"/>
            <a:ext cx="5845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CD34D"/>
                </a:solidFill>
                <a:effectLst/>
                <a:uFillTx/>
                <a:latin typeface="DejaVuSans"/>
                <a:ea typeface="DejaVuSans"/>
              </a:rPr>
              <a:t>Отсутствие функционирующего Сектора по этике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086480" y="3955320"/>
            <a:ext cx="83030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Необходимо восстановление Сектора по этике как постоянно действующего органа для рассмотрения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1" name="Рисунок 320"/>
          <p:cNvPicPr/>
          <p:nvPr/>
        </p:nvPicPr>
        <p:blipFill>
          <a:blip r:embed="rId6"/>
          <a:stretch/>
        </p:blipFill>
        <p:spPr>
          <a:xfrm>
            <a:off x="1086480" y="452916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2" name="TextBox 321"/>
          <p:cNvSpPr txBox="1"/>
          <p:nvPr/>
        </p:nvSpPr>
        <p:spPr>
          <a:xfrm>
            <a:off x="1086480" y="4189320"/>
            <a:ext cx="51879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этических споров, жалоб и случаев нарушения норм поведения.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Полилиния: фигура 322"/>
          <p:cNvSpPr/>
          <p:nvPr/>
        </p:nvSpPr>
        <p:spPr>
          <a:xfrm>
            <a:off x="417600" y="5064120"/>
            <a:ext cx="9878040" cy="1437480"/>
          </a:xfrm>
          <a:custGeom>
            <a:avLst/>
            <a:gdLst/>
            <a:ahLst/>
            <a:cxnLst/>
            <a:rect l="0" t="0" r="r" b="b"/>
            <a:pathLst>
              <a:path w="27439" h="3993">
                <a:moveTo>
                  <a:pt x="0" y="3807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5" y="137"/>
                  <a:pt x="7" y="126"/>
                  <a:pt x="11" y="114"/>
                </a:cubicBezTo>
                <a:cubicBezTo>
                  <a:pt x="14" y="103"/>
                  <a:pt x="19" y="92"/>
                  <a:pt x="24" y="82"/>
                </a:cubicBezTo>
                <a:cubicBezTo>
                  <a:pt x="29" y="72"/>
                  <a:pt x="34" y="63"/>
                  <a:pt x="41" y="54"/>
                </a:cubicBezTo>
                <a:cubicBezTo>
                  <a:pt x="47" y="45"/>
                  <a:pt x="54" y="38"/>
                  <a:pt x="62" y="31"/>
                </a:cubicBezTo>
                <a:cubicBezTo>
                  <a:pt x="70" y="24"/>
                  <a:pt x="78" y="18"/>
                  <a:pt x="86" y="14"/>
                </a:cubicBezTo>
                <a:cubicBezTo>
                  <a:pt x="95" y="9"/>
                  <a:pt x="103" y="6"/>
                  <a:pt x="112" y="3"/>
                </a:cubicBezTo>
                <a:cubicBezTo>
                  <a:pt x="121" y="1"/>
                  <a:pt x="130" y="0"/>
                  <a:pt x="139" y="0"/>
                </a:cubicBezTo>
                <a:lnTo>
                  <a:pt x="27253" y="0"/>
                </a:lnTo>
                <a:cubicBezTo>
                  <a:pt x="27265" y="0"/>
                  <a:pt x="27278" y="1"/>
                  <a:pt x="27290" y="3"/>
                </a:cubicBezTo>
                <a:cubicBezTo>
                  <a:pt x="27301" y="6"/>
                  <a:pt x="27313" y="9"/>
                  <a:pt x="27324" y="14"/>
                </a:cubicBezTo>
                <a:cubicBezTo>
                  <a:pt x="27336" y="18"/>
                  <a:pt x="27346" y="24"/>
                  <a:pt x="27356" y="31"/>
                </a:cubicBezTo>
                <a:cubicBezTo>
                  <a:pt x="27367" y="38"/>
                  <a:pt x="27376" y="45"/>
                  <a:pt x="27385" y="54"/>
                </a:cubicBezTo>
                <a:cubicBezTo>
                  <a:pt x="27393" y="63"/>
                  <a:pt x="27401" y="72"/>
                  <a:pt x="27408" y="82"/>
                </a:cubicBezTo>
                <a:cubicBezTo>
                  <a:pt x="27414" y="92"/>
                  <a:pt x="27420" y="103"/>
                  <a:pt x="27425" y="114"/>
                </a:cubicBezTo>
                <a:cubicBezTo>
                  <a:pt x="27430" y="126"/>
                  <a:pt x="27433" y="137"/>
                  <a:pt x="27435" y="149"/>
                </a:cubicBezTo>
                <a:cubicBezTo>
                  <a:pt x="27438" y="161"/>
                  <a:pt x="27439" y="173"/>
                  <a:pt x="27439" y="185"/>
                </a:cubicBezTo>
                <a:lnTo>
                  <a:pt x="27439" y="3807"/>
                </a:lnTo>
                <a:cubicBezTo>
                  <a:pt x="27439" y="3819"/>
                  <a:pt x="27438" y="3831"/>
                  <a:pt x="27435" y="3843"/>
                </a:cubicBezTo>
                <a:cubicBezTo>
                  <a:pt x="27433" y="3855"/>
                  <a:pt x="27430" y="3866"/>
                  <a:pt x="27425" y="3878"/>
                </a:cubicBezTo>
                <a:cubicBezTo>
                  <a:pt x="27420" y="3889"/>
                  <a:pt x="27414" y="3901"/>
                  <a:pt x="27408" y="3911"/>
                </a:cubicBezTo>
                <a:cubicBezTo>
                  <a:pt x="27401" y="3921"/>
                  <a:pt x="27393" y="3930"/>
                  <a:pt x="27385" y="3939"/>
                </a:cubicBezTo>
                <a:cubicBezTo>
                  <a:pt x="27376" y="3947"/>
                  <a:pt x="27367" y="3955"/>
                  <a:pt x="27356" y="3962"/>
                </a:cubicBezTo>
                <a:cubicBezTo>
                  <a:pt x="27346" y="3969"/>
                  <a:pt x="27336" y="3974"/>
                  <a:pt x="27324" y="3979"/>
                </a:cubicBezTo>
                <a:cubicBezTo>
                  <a:pt x="27313" y="3984"/>
                  <a:pt x="27301" y="3987"/>
                  <a:pt x="27290" y="3990"/>
                </a:cubicBezTo>
                <a:cubicBezTo>
                  <a:pt x="27278" y="3992"/>
                  <a:pt x="27265" y="3993"/>
                  <a:pt x="27253" y="3993"/>
                </a:cubicBezTo>
                <a:lnTo>
                  <a:pt x="139" y="3993"/>
                </a:lnTo>
                <a:cubicBezTo>
                  <a:pt x="130" y="3993"/>
                  <a:pt x="121" y="3992"/>
                  <a:pt x="112" y="3990"/>
                </a:cubicBezTo>
                <a:cubicBezTo>
                  <a:pt x="103" y="3987"/>
                  <a:pt x="95" y="3984"/>
                  <a:pt x="86" y="3979"/>
                </a:cubicBezTo>
                <a:cubicBezTo>
                  <a:pt x="78" y="3974"/>
                  <a:pt x="70" y="3969"/>
                  <a:pt x="62" y="3962"/>
                </a:cubicBezTo>
                <a:cubicBezTo>
                  <a:pt x="54" y="3955"/>
                  <a:pt x="47" y="3947"/>
                  <a:pt x="41" y="3939"/>
                </a:cubicBezTo>
                <a:cubicBezTo>
                  <a:pt x="34" y="3930"/>
                  <a:pt x="29" y="3921"/>
                  <a:pt x="24" y="3911"/>
                </a:cubicBezTo>
                <a:cubicBezTo>
                  <a:pt x="19" y="3901"/>
                  <a:pt x="14" y="3889"/>
                  <a:pt x="11" y="3878"/>
                </a:cubicBezTo>
                <a:cubicBezTo>
                  <a:pt x="7" y="3866"/>
                  <a:pt x="5" y="3855"/>
                  <a:pt x="3" y="3843"/>
                </a:cubicBezTo>
                <a:cubicBezTo>
                  <a:pt x="1" y="3831"/>
                  <a:pt x="0" y="3819"/>
                  <a:pt x="0" y="3807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Полилиния: фигура 323"/>
          <p:cNvSpPr/>
          <p:nvPr/>
        </p:nvSpPr>
        <p:spPr>
          <a:xfrm>
            <a:off x="401040" y="5064120"/>
            <a:ext cx="66960" cy="1437480"/>
          </a:xfrm>
          <a:custGeom>
            <a:avLst/>
            <a:gdLst/>
            <a:ahLst/>
            <a:cxnLst/>
            <a:rect l="0" t="0" r="r" b="b"/>
            <a:pathLst>
              <a:path w="186" h="3993">
                <a:moveTo>
                  <a:pt x="0" y="0"/>
                </a:moveTo>
                <a:lnTo>
                  <a:pt x="186" y="0"/>
                </a:lnTo>
                <a:lnTo>
                  <a:pt x="186" y="3993"/>
                </a:lnTo>
                <a:lnTo>
                  <a:pt x="0" y="39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5" name="Рисунок 324"/>
          <p:cNvPicPr/>
          <p:nvPr/>
        </p:nvPicPr>
        <p:blipFill>
          <a:blip r:embed="rId8"/>
          <a:stretch/>
        </p:blipFill>
        <p:spPr>
          <a:xfrm>
            <a:off x="601560" y="5231160"/>
            <a:ext cx="250200" cy="250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26" name="TextBox 325"/>
          <p:cNvSpPr txBox="1"/>
          <p:nvPr/>
        </p:nvSpPr>
        <p:spPr>
          <a:xfrm>
            <a:off x="1270080" y="4514040"/>
            <a:ext cx="7624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Рекомендуется создать устойчивый состав с четким регламентом работы и процедурной независимостью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TextBox 326"/>
          <p:cNvSpPr txBox="1"/>
          <p:nvPr/>
        </p:nvSpPr>
        <p:spPr>
          <a:xfrm>
            <a:off x="1019520" y="5245560"/>
            <a:ext cx="734832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6EE7B7"/>
                </a:solidFill>
                <a:effectLst/>
                <a:uFillTx/>
                <a:latin typeface="DejaVuSans"/>
                <a:ea typeface="DejaVuSans"/>
              </a:rPr>
              <a:t>Отсутствие механизмов урегулирования конфликта интересов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8" name="TextBox 327"/>
          <p:cNvSpPr txBox="1"/>
          <p:nvPr/>
        </p:nvSpPr>
        <p:spPr>
          <a:xfrm>
            <a:off x="1019520" y="5592960"/>
            <a:ext cx="84531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Существующая система охватывает ограниченный круг случаев, отсутствует четкое регулирование для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29" name="Рисунок 328"/>
          <p:cNvPicPr/>
          <p:nvPr/>
        </p:nvPicPr>
        <p:blipFill>
          <a:blip r:embed="rId6"/>
          <a:stretch/>
        </p:blipFill>
        <p:spPr>
          <a:xfrm>
            <a:off x="1019520" y="6167160"/>
            <a:ext cx="116640" cy="133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0" name="TextBox 329"/>
          <p:cNvSpPr txBox="1"/>
          <p:nvPr/>
        </p:nvSpPr>
        <p:spPr>
          <a:xfrm>
            <a:off x="1019520" y="5826960"/>
            <a:ext cx="6750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различных категорий участников, нет процедуры декларирования и рассмотрения.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1" name="Полилиния: фигура 330"/>
          <p:cNvSpPr/>
          <p:nvPr/>
        </p:nvSpPr>
        <p:spPr>
          <a:xfrm>
            <a:off x="401040" y="6635160"/>
            <a:ext cx="9894600" cy="668880"/>
          </a:xfrm>
          <a:custGeom>
            <a:avLst/>
            <a:gdLst/>
            <a:ahLst/>
            <a:cxnLst/>
            <a:rect l="0" t="0" r="r" b="b"/>
            <a:pathLst>
              <a:path w="27485" h="1858">
                <a:moveTo>
                  <a:pt x="0" y="1672"/>
                </a:moveTo>
                <a:lnTo>
                  <a:pt x="0" y="185"/>
                </a:lnTo>
                <a:cubicBezTo>
                  <a:pt x="0" y="173"/>
                  <a:pt x="1" y="161"/>
                  <a:pt x="3" y="149"/>
                </a:cubicBezTo>
                <a:cubicBezTo>
                  <a:pt x="6" y="137"/>
                  <a:pt x="9" y="126"/>
                  <a:pt x="14" y="114"/>
                </a:cubicBezTo>
                <a:cubicBezTo>
                  <a:pt x="19" y="103"/>
                  <a:pt x="24" y="92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2" y="24"/>
                  <a:pt x="103" y="18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8"/>
                  <a:pt x="27392" y="24"/>
                  <a:pt x="27402" y="31"/>
                </a:cubicBezTo>
                <a:cubicBezTo>
                  <a:pt x="27413" y="38"/>
                  <a:pt x="27422" y="45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2"/>
                  <a:pt x="27466" y="103"/>
                  <a:pt x="27471" y="114"/>
                </a:cubicBezTo>
                <a:cubicBezTo>
                  <a:pt x="27476" y="126"/>
                  <a:pt x="27479" y="137"/>
                  <a:pt x="27481" y="149"/>
                </a:cubicBezTo>
                <a:cubicBezTo>
                  <a:pt x="27484" y="161"/>
                  <a:pt x="27485" y="173"/>
                  <a:pt x="27485" y="185"/>
                </a:cubicBezTo>
                <a:lnTo>
                  <a:pt x="27485" y="1672"/>
                </a:lnTo>
                <a:cubicBezTo>
                  <a:pt x="27485" y="1684"/>
                  <a:pt x="27484" y="1696"/>
                  <a:pt x="27481" y="1708"/>
                </a:cubicBezTo>
                <a:cubicBezTo>
                  <a:pt x="27479" y="1720"/>
                  <a:pt x="27476" y="1732"/>
                  <a:pt x="27471" y="1743"/>
                </a:cubicBezTo>
                <a:cubicBezTo>
                  <a:pt x="27466" y="1754"/>
                  <a:pt x="27460" y="1765"/>
                  <a:pt x="27454" y="1775"/>
                </a:cubicBezTo>
                <a:cubicBezTo>
                  <a:pt x="27447" y="1785"/>
                  <a:pt x="27439" y="1795"/>
                  <a:pt x="27431" y="1803"/>
                </a:cubicBezTo>
                <a:cubicBezTo>
                  <a:pt x="27422" y="1812"/>
                  <a:pt x="27413" y="1820"/>
                  <a:pt x="27402" y="1826"/>
                </a:cubicBezTo>
                <a:cubicBezTo>
                  <a:pt x="27392" y="1833"/>
                  <a:pt x="27382" y="1839"/>
                  <a:pt x="27370" y="1844"/>
                </a:cubicBezTo>
                <a:cubicBezTo>
                  <a:pt x="27359" y="1848"/>
                  <a:pt x="27347" y="1852"/>
                  <a:pt x="27336" y="1854"/>
                </a:cubicBezTo>
                <a:cubicBezTo>
                  <a:pt x="27324" y="1857"/>
                  <a:pt x="27311" y="1858"/>
                  <a:pt x="27299" y="1858"/>
                </a:cubicBezTo>
                <a:lnTo>
                  <a:pt x="185" y="1858"/>
                </a:lnTo>
                <a:cubicBezTo>
                  <a:pt x="173" y="1858"/>
                  <a:pt x="161" y="1857"/>
                  <a:pt x="149" y="1854"/>
                </a:cubicBezTo>
                <a:cubicBezTo>
                  <a:pt x="137" y="1852"/>
                  <a:pt x="126" y="1848"/>
                  <a:pt x="114" y="1844"/>
                </a:cubicBezTo>
                <a:cubicBezTo>
                  <a:pt x="103" y="1839"/>
                  <a:pt x="92" y="1833"/>
                  <a:pt x="82" y="1826"/>
                </a:cubicBezTo>
                <a:cubicBezTo>
                  <a:pt x="72" y="1820"/>
                  <a:pt x="63" y="1812"/>
                  <a:pt x="54" y="1803"/>
                </a:cubicBezTo>
                <a:cubicBezTo>
                  <a:pt x="45" y="1795"/>
                  <a:pt x="38" y="1785"/>
                  <a:pt x="31" y="1775"/>
                </a:cubicBezTo>
                <a:cubicBezTo>
                  <a:pt x="24" y="1765"/>
                  <a:pt x="19" y="1754"/>
                  <a:pt x="14" y="1743"/>
                </a:cubicBezTo>
                <a:cubicBezTo>
                  <a:pt x="9" y="1732"/>
                  <a:pt x="6" y="1720"/>
                  <a:pt x="3" y="1708"/>
                </a:cubicBezTo>
                <a:cubicBezTo>
                  <a:pt x="1" y="1696"/>
                  <a:pt x="0" y="1684"/>
                  <a:pt x="0" y="1672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32" name="Рисунок 331"/>
          <p:cNvPicPr/>
          <p:nvPr/>
        </p:nvPicPr>
        <p:blipFill>
          <a:blip r:embed="rId9"/>
          <a:stretch/>
        </p:blipFill>
        <p:spPr>
          <a:xfrm>
            <a:off x="501480" y="688608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3" name="TextBox 332"/>
          <p:cNvSpPr txBox="1"/>
          <p:nvPr/>
        </p:nvSpPr>
        <p:spPr>
          <a:xfrm>
            <a:off x="1203480" y="6151680"/>
            <a:ext cx="84319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Необходимо разработать и внедрить формальную процедуру декларирования и управления конфликтами интересов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768960" y="6762960"/>
            <a:ext cx="93063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Решение этих вопросов критически важно для соответствия Комитета требованиям Глобального фонда по этике и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5" name="TextBox 334"/>
          <p:cNvSpPr txBox="1"/>
          <p:nvPr/>
        </p:nvSpPr>
        <p:spPr>
          <a:xfrm>
            <a:off x="768960" y="6996960"/>
            <a:ext cx="37328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надзору (Ethics and Governance Guidance Note)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Полилиния: фигура 335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37" name="Рисунок 336"/>
          <p:cNvPicPr/>
          <p:nvPr/>
        </p:nvPicPr>
        <p:blipFill>
          <a:blip r:embed="rId2"/>
          <a:stretch/>
        </p:blipFill>
        <p:spPr>
          <a:xfrm>
            <a:off x="0" y="0"/>
            <a:ext cx="10696320" cy="6066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38" name="Рисунок 337"/>
          <p:cNvPicPr/>
          <p:nvPr/>
        </p:nvPicPr>
        <p:blipFill>
          <a:blip r:embed="rId3"/>
          <a:stretch/>
        </p:blipFill>
        <p:spPr>
          <a:xfrm>
            <a:off x="0" y="0"/>
            <a:ext cx="10696320" cy="606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39" name="Полилиния: фигура 338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0" name="Рисунок 339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1" name="Полилиния: фигура 340"/>
          <p:cNvSpPr/>
          <p:nvPr/>
        </p:nvSpPr>
        <p:spPr>
          <a:xfrm>
            <a:off x="417600" y="152064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40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8" y="41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40"/>
                </a:cubicBezTo>
                <a:lnTo>
                  <a:pt x="13418" y="2369"/>
                </a:lnTo>
                <a:cubicBezTo>
                  <a:pt x="13418" y="2387"/>
                  <a:pt x="13415" y="2405"/>
                  <a:pt x="13408" y="2422"/>
                </a:cubicBezTo>
                <a:cubicBezTo>
                  <a:pt x="13401" y="2439"/>
                  <a:pt x="13391" y="2454"/>
                  <a:pt x="13378" y="2467"/>
                </a:cubicBezTo>
                <a:cubicBezTo>
                  <a:pt x="13364" y="2481"/>
                  <a:pt x="13349" y="2491"/>
                  <a:pt x="13332" y="2498"/>
                </a:cubicBezTo>
                <a:cubicBezTo>
                  <a:pt x="13315" y="2505"/>
                  <a:pt x="13297" y="2508"/>
                  <a:pt x="13279" y="2508"/>
                </a:cubicBezTo>
                <a:lnTo>
                  <a:pt x="93" y="2508"/>
                </a:lnTo>
                <a:cubicBezTo>
                  <a:pt x="81" y="2508"/>
                  <a:pt x="69" y="2505"/>
                  <a:pt x="57" y="2498"/>
                </a:cubicBezTo>
                <a:cubicBezTo>
                  <a:pt x="46" y="2491"/>
                  <a:pt x="36" y="2481"/>
                  <a:pt x="27" y="2467"/>
                </a:cubicBezTo>
                <a:cubicBezTo>
                  <a:pt x="19" y="2454"/>
                  <a:pt x="12" y="2439"/>
                  <a:pt x="7" y="2422"/>
                </a:cubicBezTo>
                <a:cubicBezTo>
                  <a:pt x="3" y="2405"/>
                  <a:pt x="0" y="2387"/>
                  <a:pt x="0" y="2369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Полилиния: фигура 341"/>
          <p:cNvSpPr/>
          <p:nvPr/>
        </p:nvSpPr>
        <p:spPr>
          <a:xfrm>
            <a:off x="401040" y="1520640"/>
            <a:ext cx="50400" cy="902880"/>
          </a:xfrm>
          <a:custGeom>
            <a:avLst/>
            <a:gdLst/>
            <a:ahLst/>
            <a:cxnLst/>
            <a:rect l="0" t="0" r="r" b="b"/>
            <a:pathLst>
              <a:path w="140" h="2508">
                <a:moveTo>
                  <a:pt x="0" y="0"/>
                </a:moveTo>
                <a:lnTo>
                  <a:pt x="140" y="0"/>
                </a:lnTo>
                <a:lnTo>
                  <a:pt x="140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Полилиния: фигура 342"/>
          <p:cNvSpPr/>
          <p:nvPr/>
        </p:nvSpPr>
        <p:spPr>
          <a:xfrm>
            <a:off x="417600" y="255708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8"/>
                </a:moveTo>
                <a:lnTo>
                  <a:pt x="0" y="139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0"/>
                </a:cubicBezTo>
                <a:cubicBezTo>
                  <a:pt x="36" y="27"/>
                  <a:pt x="46" y="17"/>
                  <a:pt x="57" y="10"/>
                </a:cubicBezTo>
                <a:cubicBezTo>
                  <a:pt x="69" y="3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3"/>
                  <a:pt x="13332" y="10"/>
                </a:cubicBezTo>
                <a:cubicBezTo>
                  <a:pt x="13349" y="17"/>
                  <a:pt x="13364" y="27"/>
                  <a:pt x="13378" y="40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39"/>
                </a:cubicBezTo>
                <a:lnTo>
                  <a:pt x="13418" y="2368"/>
                </a:lnTo>
                <a:cubicBezTo>
                  <a:pt x="13418" y="2387"/>
                  <a:pt x="13415" y="2405"/>
                  <a:pt x="13408" y="2422"/>
                </a:cubicBezTo>
                <a:cubicBezTo>
                  <a:pt x="13401" y="2439"/>
                  <a:pt x="13391" y="2454"/>
                  <a:pt x="13378" y="2467"/>
                </a:cubicBezTo>
                <a:cubicBezTo>
                  <a:pt x="13364" y="2480"/>
                  <a:pt x="13349" y="2490"/>
                  <a:pt x="13332" y="2497"/>
                </a:cubicBezTo>
                <a:cubicBezTo>
                  <a:pt x="13315" y="2504"/>
                  <a:pt x="13297" y="2508"/>
                  <a:pt x="13279" y="2508"/>
                </a:cubicBezTo>
                <a:lnTo>
                  <a:pt x="93" y="2508"/>
                </a:lnTo>
                <a:cubicBezTo>
                  <a:pt x="81" y="2508"/>
                  <a:pt x="69" y="2504"/>
                  <a:pt x="57" y="2497"/>
                </a:cubicBezTo>
                <a:cubicBezTo>
                  <a:pt x="46" y="2490"/>
                  <a:pt x="36" y="2480"/>
                  <a:pt x="27" y="2467"/>
                </a:cubicBezTo>
                <a:cubicBezTo>
                  <a:pt x="19" y="2454"/>
                  <a:pt x="12" y="2439"/>
                  <a:pt x="7" y="2422"/>
                </a:cubicBezTo>
                <a:cubicBezTo>
                  <a:pt x="3" y="2405"/>
                  <a:pt x="0" y="2387"/>
                  <a:pt x="0" y="2368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Полилиния: фигура 343"/>
          <p:cNvSpPr/>
          <p:nvPr/>
        </p:nvSpPr>
        <p:spPr>
          <a:xfrm>
            <a:off x="401040" y="2557080"/>
            <a:ext cx="50400" cy="902880"/>
          </a:xfrm>
          <a:custGeom>
            <a:avLst/>
            <a:gdLst/>
            <a:ahLst/>
            <a:cxnLst/>
            <a:rect l="0" t="0" r="r" b="b"/>
            <a:pathLst>
              <a:path w="140" h="2508">
                <a:moveTo>
                  <a:pt x="0" y="0"/>
                </a:moveTo>
                <a:lnTo>
                  <a:pt x="140" y="0"/>
                </a:lnTo>
                <a:lnTo>
                  <a:pt x="140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Полилиния: фигура 344"/>
          <p:cNvSpPr/>
          <p:nvPr/>
        </p:nvSpPr>
        <p:spPr>
          <a:xfrm>
            <a:off x="417600" y="3593160"/>
            <a:ext cx="4830480" cy="1103400"/>
          </a:xfrm>
          <a:custGeom>
            <a:avLst/>
            <a:gdLst/>
            <a:ahLst/>
            <a:cxnLst/>
            <a:rect l="0" t="0" r="r" b="b"/>
            <a:pathLst>
              <a:path w="13418" h="3065">
                <a:moveTo>
                  <a:pt x="0" y="2926"/>
                </a:moveTo>
                <a:lnTo>
                  <a:pt x="0" y="139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8" y="41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39"/>
                </a:cubicBezTo>
                <a:lnTo>
                  <a:pt x="13418" y="2926"/>
                </a:lnTo>
                <a:cubicBezTo>
                  <a:pt x="13418" y="2944"/>
                  <a:pt x="13415" y="2962"/>
                  <a:pt x="13408" y="2979"/>
                </a:cubicBezTo>
                <a:cubicBezTo>
                  <a:pt x="13401" y="2996"/>
                  <a:pt x="13391" y="3011"/>
                  <a:pt x="13378" y="3024"/>
                </a:cubicBezTo>
                <a:cubicBezTo>
                  <a:pt x="13364" y="3038"/>
                  <a:pt x="13349" y="3048"/>
                  <a:pt x="13332" y="3055"/>
                </a:cubicBezTo>
                <a:cubicBezTo>
                  <a:pt x="13315" y="3062"/>
                  <a:pt x="13297" y="3065"/>
                  <a:pt x="13279" y="3065"/>
                </a:cubicBezTo>
                <a:lnTo>
                  <a:pt x="93" y="3065"/>
                </a:lnTo>
                <a:cubicBezTo>
                  <a:pt x="81" y="3065"/>
                  <a:pt x="69" y="3062"/>
                  <a:pt x="57" y="3055"/>
                </a:cubicBezTo>
                <a:cubicBezTo>
                  <a:pt x="46" y="3048"/>
                  <a:pt x="36" y="3038"/>
                  <a:pt x="27" y="3024"/>
                </a:cubicBezTo>
                <a:cubicBezTo>
                  <a:pt x="19" y="3011"/>
                  <a:pt x="12" y="2996"/>
                  <a:pt x="7" y="2979"/>
                </a:cubicBezTo>
                <a:cubicBezTo>
                  <a:pt x="3" y="2962"/>
                  <a:pt x="0" y="2944"/>
                  <a:pt x="0" y="2926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Полилиния: фигура 345"/>
          <p:cNvSpPr/>
          <p:nvPr/>
        </p:nvSpPr>
        <p:spPr>
          <a:xfrm>
            <a:off x="401040" y="3593160"/>
            <a:ext cx="50400" cy="1103400"/>
          </a:xfrm>
          <a:custGeom>
            <a:avLst/>
            <a:gdLst/>
            <a:ahLst/>
            <a:cxnLst/>
            <a:rect l="0" t="0" r="r" b="b"/>
            <a:pathLst>
              <a:path w="140" h="3065">
                <a:moveTo>
                  <a:pt x="0" y="0"/>
                </a:moveTo>
                <a:lnTo>
                  <a:pt x="140" y="0"/>
                </a:lnTo>
                <a:lnTo>
                  <a:pt x="140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7" name="Рисунок 346"/>
          <p:cNvPicPr/>
          <p:nvPr/>
        </p:nvPicPr>
        <p:blipFill>
          <a:blip r:embed="rId5"/>
          <a:stretch/>
        </p:blipFill>
        <p:spPr>
          <a:xfrm>
            <a:off x="401040" y="11530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8" name="TextBox 347"/>
          <p:cNvSpPr txBox="1"/>
          <p:nvPr/>
        </p:nvSpPr>
        <p:spPr>
          <a:xfrm>
            <a:off x="910800" y="389520"/>
            <a:ext cx="646236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Процедуры участия и цифровизация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49" name="Рисунок 348"/>
          <p:cNvPicPr/>
          <p:nvPr/>
        </p:nvPicPr>
        <p:blipFill>
          <a:blip r:embed="rId6"/>
          <a:stretch/>
        </p:blipFill>
        <p:spPr>
          <a:xfrm>
            <a:off x="568080" y="168804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0" name="TextBox 349"/>
          <p:cNvSpPr txBox="1"/>
          <p:nvPr/>
        </p:nvSpPr>
        <p:spPr>
          <a:xfrm>
            <a:off x="702000" y="1134360"/>
            <a:ext cx="27342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Выявленные проблемы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860760" y="1672560"/>
            <a:ext cx="30520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Недостатки в процедурах голосования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860760" y="1906560"/>
            <a:ext cx="4209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четкого регламента и прозрачных механизмов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53" name="Рисунок 352"/>
          <p:cNvPicPr/>
          <p:nvPr/>
        </p:nvPicPr>
        <p:blipFill>
          <a:blip r:embed="rId7"/>
          <a:stretch/>
        </p:blipFill>
        <p:spPr>
          <a:xfrm>
            <a:off x="568080" y="272412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4" name="TextBox 353"/>
          <p:cNvSpPr txBox="1"/>
          <p:nvPr/>
        </p:nvSpPr>
        <p:spPr>
          <a:xfrm>
            <a:off x="860760" y="2107080"/>
            <a:ext cx="3987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голосования, особенно при принятии спорных решений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835560" y="2709000"/>
            <a:ext cx="1818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Проблемы с таймингом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TextBox 355"/>
          <p:cNvSpPr txBox="1"/>
          <p:nvPr/>
        </p:nvSpPr>
        <p:spPr>
          <a:xfrm>
            <a:off x="835560" y="2943000"/>
            <a:ext cx="4188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Затягивание заседаний, неструктурированные дискуссии,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57" name="Рисунок 356"/>
          <p:cNvPicPr/>
          <p:nvPr/>
        </p:nvPicPr>
        <p:blipFill>
          <a:blip r:embed="rId8"/>
          <a:stretch/>
        </p:blipFill>
        <p:spPr>
          <a:xfrm>
            <a:off x="568080" y="3760560"/>
            <a:ext cx="1249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8" name="TextBox 357"/>
          <p:cNvSpPr txBox="1"/>
          <p:nvPr/>
        </p:nvSpPr>
        <p:spPr>
          <a:xfrm>
            <a:off x="835560" y="3143520"/>
            <a:ext cx="3378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временных рамок для выступлений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793800" y="3745080"/>
            <a:ext cx="2850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Недостатки в подготовке заседаний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793800" y="3979080"/>
            <a:ext cx="3842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Несвоевременная рассылка материалов, сложности 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TextBox 360"/>
          <p:cNvSpPr txBox="1"/>
          <p:nvPr/>
        </p:nvSpPr>
        <p:spPr>
          <a:xfrm>
            <a:off x="793800" y="4179600"/>
            <a:ext cx="31431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внесением вопросов в повестку, отсутствие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Полилиния: фигура 361"/>
          <p:cNvSpPr/>
          <p:nvPr/>
        </p:nvSpPr>
        <p:spPr>
          <a:xfrm>
            <a:off x="5465160" y="1520640"/>
            <a:ext cx="4830480" cy="1103400"/>
          </a:xfrm>
          <a:custGeom>
            <a:avLst/>
            <a:gdLst/>
            <a:ahLst/>
            <a:cxnLst/>
            <a:rect l="0" t="0" r="r" b="b"/>
            <a:pathLst>
              <a:path w="13418" h="3065">
                <a:moveTo>
                  <a:pt x="0" y="2926"/>
                </a:moveTo>
                <a:lnTo>
                  <a:pt x="0" y="140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40"/>
                </a:cubicBezTo>
                <a:lnTo>
                  <a:pt x="13418" y="2926"/>
                </a:lnTo>
                <a:cubicBezTo>
                  <a:pt x="13418" y="2945"/>
                  <a:pt x="13414" y="2962"/>
                  <a:pt x="13407" y="2979"/>
                </a:cubicBezTo>
                <a:cubicBezTo>
                  <a:pt x="13400" y="2996"/>
                  <a:pt x="13390" y="3012"/>
                  <a:pt x="13377" y="3025"/>
                </a:cubicBezTo>
                <a:cubicBezTo>
                  <a:pt x="13364" y="3038"/>
                  <a:pt x="13349" y="3048"/>
                  <a:pt x="13332" y="3055"/>
                </a:cubicBezTo>
                <a:cubicBezTo>
                  <a:pt x="13315" y="3062"/>
                  <a:pt x="13297" y="3065"/>
                  <a:pt x="13279" y="3065"/>
                </a:cubicBezTo>
                <a:lnTo>
                  <a:pt x="93" y="3065"/>
                </a:lnTo>
                <a:cubicBezTo>
                  <a:pt x="80" y="3065"/>
                  <a:pt x="69" y="3062"/>
                  <a:pt x="57" y="3055"/>
                </a:cubicBezTo>
                <a:cubicBezTo>
                  <a:pt x="46" y="3048"/>
                  <a:pt x="36" y="3038"/>
                  <a:pt x="27" y="3025"/>
                </a:cubicBezTo>
                <a:cubicBezTo>
                  <a:pt x="18" y="3012"/>
                  <a:pt x="12" y="2996"/>
                  <a:pt x="7" y="2979"/>
                </a:cubicBezTo>
                <a:cubicBezTo>
                  <a:pt x="2" y="2962"/>
                  <a:pt x="0" y="2945"/>
                  <a:pt x="0" y="2926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Полилиния: фигура 362"/>
          <p:cNvSpPr/>
          <p:nvPr/>
        </p:nvSpPr>
        <p:spPr>
          <a:xfrm>
            <a:off x="5448240" y="1520640"/>
            <a:ext cx="50760" cy="1103400"/>
          </a:xfrm>
          <a:custGeom>
            <a:avLst/>
            <a:gdLst/>
            <a:ahLst/>
            <a:cxnLst/>
            <a:rect l="0" t="0" r="r" b="b"/>
            <a:pathLst>
              <a:path w="141" h="3065">
                <a:moveTo>
                  <a:pt x="0" y="0"/>
                </a:moveTo>
                <a:lnTo>
                  <a:pt x="141" y="0"/>
                </a:lnTo>
                <a:lnTo>
                  <a:pt x="141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Полилиния: фигура 363"/>
          <p:cNvSpPr/>
          <p:nvPr/>
        </p:nvSpPr>
        <p:spPr>
          <a:xfrm>
            <a:off x="5465160" y="2757600"/>
            <a:ext cx="4830480" cy="1103400"/>
          </a:xfrm>
          <a:custGeom>
            <a:avLst/>
            <a:gdLst/>
            <a:ahLst/>
            <a:cxnLst/>
            <a:rect l="0" t="0" r="r" b="b"/>
            <a:pathLst>
              <a:path w="13418" h="3065">
                <a:moveTo>
                  <a:pt x="0" y="2925"/>
                </a:moveTo>
                <a:lnTo>
                  <a:pt x="0" y="139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7"/>
                  <a:pt x="57" y="10"/>
                </a:cubicBezTo>
                <a:cubicBezTo>
                  <a:pt x="69" y="3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3"/>
                  <a:pt x="13332" y="10"/>
                </a:cubicBezTo>
                <a:cubicBezTo>
                  <a:pt x="13349" y="17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39"/>
                </a:cubicBezTo>
                <a:lnTo>
                  <a:pt x="13418" y="2925"/>
                </a:lnTo>
                <a:cubicBezTo>
                  <a:pt x="13418" y="2943"/>
                  <a:pt x="13414" y="2961"/>
                  <a:pt x="13407" y="2978"/>
                </a:cubicBezTo>
                <a:cubicBezTo>
                  <a:pt x="13400" y="2995"/>
                  <a:pt x="13390" y="3010"/>
                  <a:pt x="13377" y="3023"/>
                </a:cubicBezTo>
                <a:cubicBezTo>
                  <a:pt x="13364" y="3036"/>
                  <a:pt x="13349" y="3046"/>
                  <a:pt x="13332" y="3053"/>
                </a:cubicBezTo>
                <a:cubicBezTo>
                  <a:pt x="13315" y="3060"/>
                  <a:pt x="13297" y="3065"/>
                  <a:pt x="13279" y="3065"/>
                </a:cubicBezTo>
                <a:lnTo>
                  <a:pt x="93" y="3065"/>
                </a:lnTo>
                <a:cubicBezTo>
                  <a:pt x="80" y="3065"/>
                  <a:pt x="69" y="3060"/>
                  <a:pt x="57" y="3053"/>
                </a:cubicBezTo>
                <a:cubicBezTo>
                  <a:pt x="46" y="3046"/>
                  <a:pt x="36" y="3036"/>
                  <a:pt x="27" y="3023"/>
                </a:cubicBezTo>
                <a:cubicBezTo>
                  <a:pt x="18" y="3010"/>
                  <a:pt x="12" y="2995"/>
                  <a:pt x="7" y="2978"/>
                </a:cubicBezTo>
                <a:cubicBezTo>
                  <a:pt x="2" y="2961"/>
                  <a:pt x="0" y="2943"/>
                  <a:pt x="0" y="2925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Полилиния: фигура 364"/>
          <p:cNvSpPr/>
          <p:nvPr/>
        </p:nvSpPr>
        <p:spPr>
          <a:xfrm>
            <a:off x="5448240" y="2757600"/>
            <a:ext cx="50760" cy="1103400"/>
          </a:xfrm>
          <a:custGeom>
            <a:avLst/>
            <a:gdLst/>
            <a:ahLst/>
            <a:cxnLst/>
            <a:rect l="0" t="0" r="r" b="b"/>
            <a:pathLst>
              <a:path w="141" h="3065">
                <a:moveTo>
                  <a:pt x="0" y="0"/>
                </a:moveTo>
                <a:lnTo>
                  <a:pt x="141" y="0"/>
                </a:lnTo>
                <a:lnTo>
                  <a:pt x="141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Полилиния: фигура 365"/>
          <p:cNvSpPr/>
          <p:nvPr/>
        </p:nvSpPr>
        <p:spPr>
          <a:xfrm>
            <a:off x="5465160" y="3994200"/>
            <a:ext cx="4830480" cy="1103400"/>
          </a:xfrm>
          <a:custGeom>
            <a:avLst/>
            <a:gdLst/>
            <a:ahLst/>
            <a:cxnLst/>
            <a:rect l="0" t="0" r="r" b="b"/>
            <a:pathLst>
              <a:path w="13418" h="3065">
                <a:moveTo>
                  <a:pt x="0" y="2926"/>
                </a:moveTo>
                <a:lnTo>
                  <a:pt x="0" y="140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40"/>
                </a:cubicBezTo>
                <a:lnTo>
                  <a:pt x="13418" y="2926"/>
                </a:lnTo>
                <a:cubicBezTo>
                  <a:pt x="13418" y="2945"/>
                  <a:pt x="13414" y="2962"/>
                  <a:pt x="13407" y="2979"/>
                </a:cubicBezTo>
                <a:cubicBezTo>
                  <a:pt x="13400" y="2997"/>
                  <a:pt x="13390" y="3012"/>
                  <a:pt x="13377" y="3025"/>
                </a:cubicBezTo>
                <a:cubicBezTo>
                  <a:pt x="13364" y="3038"/>
                  <a:pt x="13349" y="3048"/>
                  <a:pt x="13332" y="3055"/>
                </a:cubicBezTo>
                <a:cubicBezTo>
                  <a:pt x="13315" y="3062"/>
                  <a:pt x="13297" y="3065"/>
                  <a:pt x="13279" y="3065"/>
                </a:cubicBezTo>
                <a:lnTo>
                  <a:pt x="93" y="3065"/>
                </a:lnTo>
                <a:cubicBezTo>
                  <a:pt x="80" y="3065"/>
                  <a:pt x="69" y="3062"/>
                  <a:pt x="57" y="3055"/>
                </a:cubicBezTo>
                <a:cubicBezTo>
                  <a:pt x="46" y="3048"/>
                  <a:pt x="36" y="3038"/>
                  <a:pt x="27" y="3025"/>
                </a:cubicBezTo>
                <a:cubicBezTo>
                  <a:pt x="18" y="3012"/>
                  <a:pt x="12" y="2997"/>
                  <a:pt x="7" y="2979"/>
                </a:cubicBezTo>
                <a:cubicBezTo>
                  <a:pt x="2" y="2962"/>
                  <a:pt x="0" y="2945"/>
                  <a:pt x="0" y="2926"/>
                </a:cubicBezTo>
                <a:close/>
              </a:path>
            </a:pathLst>
          </a:custGeom>
          <a:solidFill>
            <a:srgbClr val="2C5282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Полилиния: фигура 366"/>
          <p:cNvSpPr/>
          <p:nvPr/>
        </p:nvSpPr>
        <p:spPr>
          <a:xfrm>
            <a:off x="5448240" y="3994200"/>
            <a:ext cx="50760" cy="1103400"/>
          </a:xfrm>
          <a:custGeom>
            <a:avLst/>
            <a:gdLst/>
            <a:ahLst/>
            <a:cxnLst/>
            <a:rect l="0" t="0" r="r" b="b"/>
            <a:pathLst>
              <a:path w="141" h="3065">
                <a:moveTo>
                  <a:pt x="0" y="0"/>
                </a:moveTo>
                <a:lnTo>
                  <a:pt x="141" y="0"/>
                </a:lnTo>
                <a:lnTo>
                  <a:pt x="141" y="3065"/>
                </a:lnTo>
                <a:lnTo>
                  <a:pt x="0" y="3065"/>
                </a:lnTo>
                <a:lnTo>
                  <a:pt x="0" y="0"/>
                </a:lnTo>
                <a:close/>
              </a:path>
            </a:pathLst>
          </a:custGeom>
          <a:solidFill>
            <a:srgbClr val="63B3ED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68" name="Рисунок 367"/>
          <p:cNvPicPr/>
          <p:nvPr/>
        </p:nvPicPr>
        <p:blipFill>
          <a:blip r:embed="rId9"/>
          <a:stretch/>
        </p:blipFill>
        <p:spPr>
          <a:xfrm>
            <a:off x="5448600" y="1153080"/>
            <a:ext cx="25020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9" name="TextBox 368"/>
          <p:cNvSpPr txBox="1"/>
          <p:nvPr/>
        </p:nvSpPr>
        <p:spPr>
          <a:xfrm>
            <a:off x="793800" y="4380120"/>
            <a:ext cx="2021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стандартизированных форм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TextBox 369"/>
          <p:cNvSpPr txBox="1"/>
          <p:nvPr/>
        </p:nvSpPr>
        <p:spPr>
          <a:xfrm>
            <a:off x="5799600" y="1134360"/>
            <a:ext cx="329256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Потребности цифровизации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TextBox 370"/>
          <p:cNvSpPr txBox="1"/>
          <p:nvPr/>
        </p:nvSpPr>
        <p:spPr>
          <a:xfrm>
            <a:off x="5716080" y="1672560"/>
            <a:ext cx="2694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Электронная система голосования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5716080" y="1906560"/>
            <a:ext cx="4399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системы для прозрачного фиксирования позиций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5716080" y="2107080"/>
            <a:ext cx="36864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членов и обеспечения юридической силы решений,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4" name="Рисунок 373"/>
          <p:cNvPicPr/>
          <p:nvPr/>
        </p:nvPicPr>
        <p:blipFill>
          <a:blip r:embed="rId10"/>
          <a:stretch/>
        </p:blipFill>
        <p:spPr>
          <a:xfrm>
            <a:off x="5615640" y="292500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5" name="TextBox 374"/>
          <p:cNvSpPr txBox="1"/>
          <p:nvPr/>
        </p:nvSpPr>
        <p:spPr>
          <a:xfrm>
            <a:off x="5716080" y="2307600"/>
            <a:ext cx="2049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принимаемых дистанционно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5883120" y="2909520"/>
            <a:ext cx="2063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Онлайн-архив документов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5883120" y="3143520"/>
            <a:ext cx="39052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централизованного цифрового хранилища с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5883120" y="3344040"/>
            <a:ext cx="4222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удобной навигацией для доступа к протоколам, решениям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79" name="Рисунок 378"/>
          <p:cNvPicPr/>
          <p:nvPr/>
        </p:nvPicPr>
        <p:blipFill>
          <a:blip r:embed="rId11"/>
          <a:stretch/>
        </p:blipFill>
        <p:spPr>
          <a:xfrm>
            <a:off x="5615640" y="41616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0" name="TextBox 379"/>
          <p:cNvSpPr txBox="1"/>
          <p:nvPr/>
        </p:nvSpPr>
        <p:spPr>
          <a:xfrm>
            <a:off x="5883120" y="3544560"/>
            <a:ext cx="15750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и нормативным актам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5924880" y="4146120"/>
            <a:ext cx="22111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1" u="none" strike="noStrike">
                <a:solidFill>
                  <a:srgbClr val="BFDBFE"/>
                </a:solidFill>
                <a:effectLst/>
                <a:uFillTx/>
                <a:latin typeface="DejaVuSans"/>
                <a:ea typeface="DejaVuSans"/>
              </a:rPr>
              <a:t>Платформа для материалов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TextBox 381"/>
          <p:cNvSpPr txBox="1"/>
          <p:nvPr/>
        </p:nvSpPr>
        <p:spPr>
          <a:xfrm>
            <a:off x="5924880" y="4380120"/>
            <a:ext cx="3833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цифровой платформы для своевременной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5924880" y="4580640"/>
            <a:ext cx="35330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рассылки материалов, технической поддержки 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Полилиния: фигура 383"/>
          <p:cNvSpPr/>
          <p:nvPr/>
        </p:nvSpPr>
        <p:spPr>
          <a:xfrm>
            <a:off x="401040" y="5298120"/>
            <a:ext cx="9894600" cy="367920"/>
          </a:xfrm>
          <a:custGeom>
            <a:avLst/>
            <a:gdLst/>
            <a:ahLst/>
            <a:cxnLst/>
            <a:rect l="0" t="0" r="r" b="b"/>
            <a:pathLst>
              <a:path w="27485" h="1022">
                <a:moveTo>
                  <a:pt x="0" y="836"/>
                </a:moveTo>
                <a:lnTo>
                  <a:pt x="0" y="186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6"/>
                  <a:pt x="14" y="115"/>
                </a:cubicBezTo>
                <a:cubicBezTo>
                  <a:pt x="19" y="104"/>
                  <a:pt x="24" y="93"/>
                  <a:pt x="31" y="82"/>
                </a:cubicBezTo>
                <a:cubicBezTo>
                  <a:pt x="38" y="72"/>
                  <a:pt x="45" y="63"/>
                  <a:pt x="54" y="54"/>
                </a:cubicBezTo>
                <a:cubicBezTo>
                  <a:pt x="63" y="45"/>
                  <a:pt x="72" y="38"/>
                  <a:pt x="82" y="31"/>
                </a:cubicBezTo>
                <a:cubicBezTo>
                  <a:pt x="92" y="24"/>
                  <a:pt x="103" y="18"/>
                  <a:pt x="114" y="14"/>
                </a:cubicBezTo>
                <a:cubicBezTo>
                  <a:pt x="126" y="9"/>
                  <a:pt x="137" y="6"/>
                  <a:pt x="149" y="3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3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8"/>
                  <a:pt x="27392" y="24"/>
                  <a:pt x="27402" y="31"/>
                </a:cubicBezTo>
                <a:cubicBezTo>
                  <a:pt x="27413" y="38"/>
                  <a:pt x="27422" y="45"/>
                  <a:pt x="27431" y="54"/>
                </a:cubicBezTo>
                <a:cubicBezTo>
                  <a:pt x="27439" y="63"/>
                  <a:pt x="27447" y="72"/>
                  <a:pt x="27454" y="82"/>
                </a:cubicBezTo>
                <a:cubicBezTo>
                  <a:pt x="27460" y="93"/>
                  <a:pt x="27466" y="104"/>
                  <a:pt x="27471" y="115"/>
                </a:cubicBezTo>
                <a:cubicBezTo>
                  <a:pt x="27476" y="126"/>
                  <a:pt x="27479" y="138"/>
                  <a:pt x="27481" y="150"/>
                </a:cubicBezTo>
                <a:cubicBezTo>
                  <a:pt x="27484" y="162"/>
                  <a:pt x="27485" y="174"/>
                  <a:pt x="27485" y="186"/>
                </a:cubicBezTo>
                <a:lnTo>
                  <a:pt x="27485" y="836"/>
                </a:lnTo>
                <a:cubicBezTo>
                  <a:pt x="27485" y="848"/>
                  <a:pt x="27484" y="861"/>
                  <a:pt x="27481" y="872"/>
                </a:cubicBezTo>
                <a:cubicBezTo>
                  <a:pt x="27479" y="884"/>
                  <a:pt x="27476" y="896"/>
                  <a:pt x="27471" y="907"/>
                </a:cubicBezTo>
                <a:cubicBezTo>
                  <a:pt x="27466" y="919"/>
                  <a:pt x="27460" y="929"/>
                  <a:pt x="27454" y="939"/>
                </a:cubicBezTo>
                <a:cubicBezTo>
                  <a:pt x="27447" y="950"/>
                  <a:pt x="27439" y="959"/>
                  <a:pt x="27431" y="968"/>
                </a:cubicBezTo>
                <a:cubicBezTo>
                  <a:pt x="27422" y="976"/>
                  <a:pt x="27413" y="984"/>
                  <a:pt x="27402" y="991"/>
                </a:cubicBezTo>
                <a:cubicBezTo>
                  <a:pt x="27392" y="997"/>
                  <a:pt x="27382" y="1003"/>
                  <a:pt x="27370" y="1008"/>
                </a:cubicBezTo>
                <a:cubicBezTo>
                  <a:pt x="27359" y="1012"/>
                  <a:pt x="27347" y="1016"/>
                  <a:pt x="27336" y="1018"/>
                </a:cubicBezTo>
                <a:cubicBezTo>
                  <a:pt x="27324" y="1021"/>
                  <a:pt x="27311" y="1022"/>
                  <a:pt x="27299" y="1022"/>
                </a:cubicBezTo>
                <a:lnTo>
                  <a:pt x="185" y="1022"/>
                </a:lnTo>
                <a:cubicBezTo>
                  <a:pt x="173" y="1022"/>
                  <a:pt x="161" y="1021"/>
                  <a:pt x="149" y="1018"/>
                </a:cubicBezTo>
                <a:cubicBezTo>
                  <a:pt x="137" y="1016"/>
                  <a:pt x="126" y="1012"/>
                  <a:pt x="114" y="1008"/>
                </a:cubicBezTo>
                <a:cubicBezTo>
                  <a:pt x="103" y="1003"/>
                  <a:pt x="92" y="997"/>
                  <a:pt x="82" y="991"/>
                </a:cubicBezTo>
                <a:cubicBezTo>
                  <a:pt x="72" y="984"/>
                  <a:pt x="63" y="976"/>
                  <a:pt x="54" y="968"/>
                </a:cubicBezTo>
                <a:cubicBezTo>
                  <a:pt x="45" y="959"/>
                  <a:pt x="38" y="950"/>
                  <a:pt x="31" y="939"/>
                </a:cubicBezTo>
                <a:cubicBezTo>
                  <a:pt x="24" y="929"/>
                  <a:pt x="19" y="919"/>
                  <a:pt x="14" y="907"/>
                </a:cubicBezTo>
                <a:cubicBezTo>
                  <a:pt x="9" y="896"/>
                  <a:pt x="6" y="884"/>
                  <a:pt x="3" y="872"/>
                </a:cubicBezTo>
                <a:cubicBezTo>
                  <a:pt x="1" y="861"/>
                  <a:pt x="0" y="848"/>
                  <a:pt x="0" y="836"/>
                </a:cubicBezTo>
                <a:close/>
              </a:path>
            </a:pathLst>
          </a:custGeom>
          <a:solidFill>
            <a:srgbClr val="1D4ED8">
              <a:alpha val="3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85" name="Рисунок 384"/>
          <p:cNvPicPr/>
          <p:nvPr/>
        </p:nvPicPr>
        <p:blipFill>
          <a:blip r:embed="rId12"/>
          <a:stretch/>
        </p:blipFill>
        <p:spPr>
          <a:xfrm>
            <a:off x="501480" y="539856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6" name="TextBox 385"/>
          <p:cNvSpPr txBox="1"/>
          <p:nvPr/>
        </p:nvSpPr>
        <p:spPr>
          <a:xfrm>
            <a:off x="5924880" y="4781160"/>
            <a:ext cx="31028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обеспечения полноценного участия членов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7" name="TextBox 386"/>
          <p:cNvSpPr txBox="1"/>
          <p:nvPr/>
        </p:nvSpPr>
        <p:spPr>
          <a:xfrm>
            <a:off x="768960" y="5415120"/>
            <a:ext cx="9021960" cy="136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92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Внедрение цифровых решений повысит прозрачность процессов и обеспечит равный доступ к информации для всех заинтересованных сторон</a:t>
            </a:r>
            <a:endParaRPr lang="en-US" sz="92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Полилиния: фигура 387"/>
          <p:cNvSpPr/>
          <p:nvPr/>
        </p:nvSpPr>
        <p:spPr>
          <a:xfrm>
            <a:off x="0" y="0"/>
            <a:ext cx="10704600" cy="7705080"/>
          </a:xfrm>
          <a:custGeom>
            <a:avLst/>
            <a:gdLst/>
            <a:ahLst/>
            <a:cxnLst/>
            <a:rect l="0" t="0" r="r" b="b"/>
            <a:pathLst>
              <a:path w="29735" h="21403">
                <a:moveTo>
                  <a:pt x="0" y="0"/>
                </a:moveTo>
                <a:lnTo>
                  <a:pt x="29735" y="0"/>
                </a:lnTo>
                <a:lnTo>
                  <a:pt x="29735" y="21403"/>
                </a:lnTo>
                <a:lnTo>
                  <a:pt x="0" y="21403"/>
                </a:lnTo>
                <a:lnTo>
                  <a:pt x="0" y="0"/>
                </a:lnTo>
                <a:close/>
              </a:path>
            </a:pathLst>
          </a:custGeom>
          <a:solidFill>
            <a:srgbClr val="1E3A8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89" name="Рисунок 388"/>
          <p:cNvPicPr/>
          <p:nvPr/>
        </p:nvPicPr>
        <p:blipFill>
          <a:blip r:embed="rId2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0" name="Рисунок 389"/>
          <p:cNvPicPr/>
          <p:nvPr/>
        </p:nvPicPr>
        <p:blipFill>
          <a:blip r:embed="rId3"/>
          <a:stretch/>
        </p:blipFill>
        <p:spPr>
          <a:xfrm>
            <a:off x="0" y="0"/>
            <a:ext cx="10696320" cy="6016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1" name="Полилиния: фигура 390"/>
          <p:cNvSpPr/>
          <p:nvPr/>
        </p:nvSpPr>
        <p:spPr>
          <a:xfrm>
            <a:off x="401040" y="835560"/>
            <a:ext cx="9894600" cy="16920"/>
          </a:xfrm>
          <a:custGeom>
            <a:avLst/>
            <a:gdLst/>
            <a:ahLst/>
            <a:cxnLst/>
            <a:rect l="0" t="0" r="r" b="b"/>
            <a:pathLst>
              <a:path w="27485" h="47">
                <a:moveTo>
                  <a:pt x="0" y="0"/>
                </a:moveTo>
                <a:lnTo>
                  <a:pt x="27485" y="0"/>
                </a:lnTo>
                <a:lnTo>
                  <a:pt x="27485" y="47"/>
                </a:lnTo>
                <a:lnTo>
                  <a:pt x="0" y="47"/>
                </a:lnTo>
                <a:lnTo>
                  <a:pt x="0" y="0"/>
                </a:lnTo>
                <a:close/>
              </a:path>
            </a:pathLst>
          </a:custGeom>
          <a:solidFill>
            <a:srgbClr val="60A5FA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2" name="Рисунок 391"/>
          <p:cNvPicPr/>
          <p:nvPr/>
        </p:nvPicPr>
        <p:blipFill>
          <a:blip r:embed="rId4"/>
          <a:stretch/>
        </p:blipFill>
        <p:spPr>
          <a:xfrm>
            <a:off x="401040" y="409320"/>
            <a:ext cx="375840" cy="300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93" name="Рисунок 392"/>
          <p:cNvPicPr/>
          <p:nvPr/>
        </p:nvPicPr>
        <p:blipFill>
          <a:blip r:embed="rId5"/>
          <a:stretch/>
        </p:blipFill>
        <p:spPr>
          <a:xfrm>
            <a:off x="401040" y="1153080"/>
            <a:ext cx="20016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4" name="TextBox 393"/>
          <p:cNvSpPr txBox="1"/>
          <p:nvPr/>
        </p:nvSpPr>
        <p:spPr>
          <a:xfrm>
            <a:off x="910800" y="389520"/>
            <a:ext cx="5095440" cy="34956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237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Обучение и преемственность</a:t>
            </a:r>
            <a:endParaRPr lang="en-US" sz="237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5" name="Полилиния: фигура 394"/>
          <p:cNvSpPr/>
          <p:nvPr/>
        </p:nvSpPr>
        <p:spPr>
          <a:xfrm>
            <a:off x="417600" y="158760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39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8" y="41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39"/>
                </a:cubicBezTo>
                <a:lnTo>
                  <a:pt x="13418" y="2369"/>
                </a:lnTo>
                <a:cubicBezTo>
                  <a:pt x="13418" y="2387"/>
                  <a:pt x="13415" y="2405"/>
                  <a:pt x="13408" y="2422"/>
                </a:cubicBezTo>
                <a:cubicBezTo>
                  <a:pt x="13401" y="2439"/>
                  <a:pt x="13391" y="2454"/>
                  <a:pt x="13378" y="2467"/>
                </a:cubicBezTo>
                <a:cubicBezTo>
                  <a:pt x="13364" y="2480"/>
                  <a:pt x="13349" y="2490"/>
                  <a:pt x="13332" y="2497"/>
                </a:cubicBezTo>
                <a:cubicBezTo>
                  <a:pt x="13315" y="2504"/>
                  <a:pt x="13297" y="2508"/>
                  <a:pt x="13279" y="2508"/>
                </a:cubicBezTo>
                <a:lnTo>
                  <a:pt x="93" y="2508"/>
                </a:lnTo>
                <a:cubicBezTo>
                  <a:pt x="81" y="2508"/>
                  <a:pt x="69" y="2504"/>
                  <a:pt x="57" y="2497"/>
                </a:cubicBezTo>
                <a:cubicBezTo>
                  <a:pt x="46" y="2490"/>
                  <a:pt x="36" y="2480"/>
                  <a:pt x="27" y="2467"/>
                </a:cubicBezTo>
                <a:cubicBezTo>
                  <a:pt x="19" y="2454"/>
                  <a:pt x="12" y="2439"/>
                  <a:pt x="7" y="2422"/>
                </a:cubicBezTo>
                <a:cubicBezTo>
                  <a:pt x="3" y="2405"/>
                  <a:pt x="0" y="2387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396" name="Полилиния: фигура 395"/>
          <p:cNvSpPr/>
          <p:nvPr/>
        </p:nvSpPr>
        <p:spPr>
          <a:xfrm>
            <a:off x="401040" y="1587600"/>
            <a:ext cx="50400" cy="902880"/>
          </a:xfrm>
          <a:custGeom>
            <a:avLst/>
            <a:gdLst/>
            <a:ahLst/>
            <a:cxnLst/>
            <a:rect l="0" t="0" r="r" b="b"/>
            <a:pathLst>
              <a:path w="140" h="2508">
                <a:moveTo>
                  <a:pt x="0" y="0"/>
                </a:moveTo>
                <a:lnTo>
                  <a:pt x="140" y="0"/>
                </a:lnTo>
                <a:lnTo>
                  <a:pt x="140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F56565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397" name="Рисунок 396"/>
          <p:cNvPicPr/>
          <p:nvPr/>
        </p:nvPicPr>
        <p:blipFill>
          <a:blip r:embed="rId6"/>
          <a:stretch/>
        </p:blipFill>
        <p:spPr>
          <a:xfrm>
            <a:off x="568080" y="17550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8" name="TextBox 397"/>
          <p:cNvSpPr txBox="1"/>
          <p:nvPr/>
        </p:nvSpPr>
        <p:spPr>
          <a:xfrm>
            <a:off x="702000" y="1134360"/>
            <a:ext cx="273420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FCA5A5"/>
                </a:solidFill>
                <a:effectLst/>
                <a:uFillTx/>
                <a:latin typeface="DejaVuSans"/>
                <a:ea typeface="DejaVuSans"/>
              </a:rPr>
              <a:t>Выявленные проблемы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877320" y="1748880"/>
            <a:ext cx="30207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Отсутствие вводного инструктажа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0" name="TextBox 399"/>
          <p:cNvSpPr txBox="1"/>
          <p:nvPr/>
        </p:nvSpPr>
        <p:spPr>
          <a:xfrm>
            <a:off x="877320" y="1973520"/>
            <a:ext cx="39441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Новые члены Комитета не получают систематического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Полилиния: фигура 400"/>
          <p:cNvSpPr/>
          <p:nvPr/>
        </p:nvSpPr>
        <p:spPr>
          <a:xfrm>
            <a:off x="417600" y="262368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40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8" y="41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40"/>
                </a:cubicBezTo>
                <a:lnTo>
                  <a:pt x="13418" y="2369"/>
                </a:lnTo>
                <a:cubicBezTo>
                  <a:pt x="13418" y="2388"/>
                  <a:pt x="13415" y="2405"/>
                  <a:pt x="13408" y="2422"/>
                </a:cubicBezTo>
                <a:cubicBezTo>
                  <a:pt x="13401" y="2439"/>
                  <a:pt x="13391" y="2455"/>
                  <a:pt x="13378" y="2468"/>
                </a:cubicBezTo>
                <a:cubicBezTo>
                  <a:pt x="13364" y="2481"/>
                  <a:pt x="13349" y="2491"/>
                  <a:pt x="13332" y="2498"/>
                </a:cubicBezTo>
                <a:cubicBezTo>
                  <a:pt x="13315" y="2505"/>
                  <a:pt x="13297" y="2508"/>
                  <a:pt x="13279" y="2508"/>
                </a:cubicBezTo>
                <a:lnTo>
                  <a:pt x="93" y="2508"/>
                </a:lnTo>
                <a:cubicBezTo>
                  <a:pt x="81" y="2508"/>
                  <a:pt x="69" y="2505"/>
                  <a:pt x="57" y="2498"/>
                </a:cubicBezTo>
                <a:cubicBezTo>
                  <a:pt x="46" y="2491"/>
                  <a:pt x="36" y="2481"/>
                  <a:pt x="27" y="2468"/>
                </a:cubicBezTo>
                <a:cubicBezTo>
                  <a:pt x="19" y="2455"/>
                  <a:pt x="12" y="2439"/>
                  <a:pt x="7" y="2422"/>
                </a:cubicBezTo>
                <a:cubicBezTo>
                  <a:pt x="3" y="2405"/>
                  <a:pt x="0" y="2388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Полилиния: фигура 401"/>
          <p:cNvSpPr/>
          <p:nvPr/>
        </p:nvSpPr>
        <p:spPr>
          <a:xfrm>
            <a:off x="401040" y="2623680"/>
            <a:ext cx="50400" cy="902880"/>
          </a:xfrm>
          <a:custGeom>
            <a:avLst/>
            <a:gdLst/>
            <a:ahLst/>
            <a:cxnLst/>
            <a:rect l="0" t="0" r="r" b="b"/>
            <a:pathLst>
              <a:path w="140" h="2508">
                <a:moveTo>
                  <a:pt x="0" y="0"/>
                </a:moveTo>
                <a:lnTo>
                  <a:pt x="140" y="0"/>
                </a:lnTo>
                <a:lnTo>
                  <a:pt x="140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F56565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03" name="Рисунок 402"/>
          <p:cNvPicPr/>
          <p:nvPr/>
        </p:nvPicPr>
        <p:blipFill>
          <a:blip r:embed="rId7"/>
          <a:stretch/>
        </p:blipFill>
        <p:spPr>
          <a:xfrm>
            <a:off x="568080" y="279108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04" name="TextBox 403"/>
          <p:cNvSpPr txBox="1"/>
          <p:nvPr/>
        </p:nvSpPr>
        <p:spPr>
          <a:xfrm>
            <a:off x="877320" y="2174040"/>
            <a:ext cx="22899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введения в работу и процедуры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860760" y="2785320"/>
            <a:ext cx="252612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Нет системы наставничества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6" name="TextBox 405"/>
          <p:cNvSpPr txBox="1"/>
          <p:nvPr/>
        </p:nvSpPr>
        <p:spPr>
          <a:xfrm>
            <a:off x="860760" y="3009600"/>
            <a:ext cx="41857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Отсутствует формализованный механизм передачи опыта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7" name="Полилиния: фигура 406"/>
          <p:cNvSpPr/>
          <p:nvPr/>
        </p:nvSpPr>
        <p:spPr>
          <a:xfrm>
            <a:off x="417600" y="366012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39"/>
                </a:lnTo>
                <a:cubicBezTo>
                  <a:pt x="0" y="121"/>
                  <a:pt x="3" y="103"/>
                  <a:pt x="7" y="86"/>
                </a:cubicBezTo>
                <a:cubicBezTo>
                  <a:pt x="12" y="69"/>
                  <a:pt x="19" y="54"/>
                  <a:pt x="27" y="41"/>
                </a:cubicBezTo>
                <a:cubicBezTo>
                  <a:pt x="36" y="28"/>
                  <a:pt x="46" y="17"/>
                  <a:pt x="57" y="10"/>
                </a:cubicBezTo>
                <a:cubicBezTo>
                  <a:pt x="69" y="3"/>
                  <a:pt x="81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3"/>
                  <a:pt x="13332" y="10"/>
                </a:cubicBezTo>
                <a:cubicBezTo>
                  <a:pt x="13349" y="17"/>
                  <a:pt x="13364" y="28"/>
                  <a:pt x="13378" y="41"/>
                </a:cubicBezTo>
                <a:cubicBezTo>
                  <a:pt x="13391" y="54"/>
                  <a:pt x="13401" y="69"/>
                  <a:pt x="13408" y="86"/>
                </a:cubicBezTo>
                <a:cubicBezTo>
                  <a:pt x="13415" y="103"/>
                  <a:pt x="13418" y="121"/>
                  <a:pt x="13418" y="139"/>
                </a:cubicBezTo>
                <a:lnTo>
                  <a:pt x="13418" y="2369"/>
                </a:lnTo>
                <a:cubicBezTo>
                  <a:pt x="13418" y="2387"/>
                  <a:pt x="13415" y="2405"/>
                  <a:pt x="13408" y="2422"/>
                </a:cubicBezTo>
                <a:cubicBezTo>
                  <a:pt x="13401" y="2439"/>
                  <a:pt x="13391" y="2454"/>
                  <a:pt x="13378" y="2467"/>
                </a:cubicBezTo>
                <a:cubicBezTo>
                  <a:pt x="13364" y="2480"/>
                  <a:pt x="13349" y="2490"/>
                  <a:pt x="13332" y="2497"/>
                </a:cubicBezTo>
                <a:cubicBezTo>
                  <a:pt x="13315" y="2504"/>
                  <a:pt x="13297" y="2508"/>
                  <a:pt x="13279" y="2508"/>
                </a:cubicBezTo>
                <a:lnTo>
                  <a:pt x="93" y="2508"/>
                </a:lnTo>
                <a:cubicBezTo>
                  <a:pt x="81" y="2508"/>
                  <a:pt x="69" y="2504"/>
                  <a:pt x="57" y="2497"/>
                </a:cubicBezTo>
                <a:cubicBezTo>
                  <a:pt x="46" y="2490"/>
                  <a:pt x="36" y="2480"/>
                  <a:pt x="27" y="2467"/>
                </a:cubicBezTo>
                <a:cubicBezTo>
                  <a:pt x="19" y="2454"/>
                  <a:pt x="12" y="2439"/>
                  <a:pt x="7" y="2422"/>
                </a:cubicBezTo>
                <a:cubicBezTo>
                  <a:pt x="3" y="2405"/>
                  <a:pt x="0" y="2387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08" name="Полилиния: фигура 407"/>
          <p:cNvSpPr/>
          <p:nvPr/>
        </p:nvSpPr>
        <p:spPr>
          <a:xfrm>
            <a:off x="401040" y="3660120"/>
            <a:ext cx="50400" cy="902880"/>
          </a:xfrm>
          <a:custGeom>
            <a:avLst/>
            <a:gdLst/>
            <a:ahLst/>
            <a:cxnLst/>
            <a:rect l="0" t="0" r="r" b="b"/>
            <a:pathLst>
              <a:path w="140" h="2508">
                <a:moveTo>
                  <a:pt x="0" y="0"/>
                </a:moveTo>
                <a:lnTo>
                  <a:pt x="140" y="0"/>
                </a:lnTo>
                <a:lnTo>
                  <a:pt x="140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F56565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09" name="Рисунок 408"/>
          <p:cNvPicPr/>
          <p:nvPr/>
        </p:nvPicPr>
        <p:blipFill>
          <a:blip r:embed="rId8"/>
          <a:stretch/>
        </p:blipFill>
        <p:spPr>
          <a:xfrm>
            <a:off x="568080" y="3827520"/>
            <a:ext cx="1918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0" name="TextBox 409"/>
          <p:cNvSpPr txBox="1"/>
          <p:nvPr/>
        </p:nvSpPr>
        <p:spPr>
          <a:xfrm>
            <a:off x="860760" y="3210120"/>
            <a:ext cx="19911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 опытных членов к новым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860760" y="3821400"/>
            <a:ext cx="31546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Разрозненность нормативных актов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2" name="TextBox 411"/>
          <p:cNvSpPr txBox="1"/>
          <p:nvPr/>
        </p:nvSpPr>
        <p:spPr>
          <a:xfrm>
            <a:off x="860760" y="4046040"/>
            <a:ext cx="30254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Отсутствует единый сборник документов,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3" name="Рисунок 412"/>
          <p:cNvPicPr/>
          <p:nvPr/>
        </p:nvPicPr>
        <p:blipFill>
          <a:blip r:embed="rId9"/>
          <a:stretch/>
        </p:blipFill>
        <p:spPr>
          <a:xfrm>
            <a:off x="5448600" y="1153080"/>
            <a:ext cx="150120" cy="20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4" name="TextBox 413"/>
          <p:cNvSpPr txBox="1"/>
          <p:nvPr/>
        </p:nvSpPr>
        <p:spPr>
          <a:xfrm>
            <a:off x="860760" y="4246560"/>
            <a:ext cx="26748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регламентирующих работу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5" name="Полилиния: фигура 414"/>
          <p:cNvSpPr/>
          <p:nvPr/>
        </p:nvSpPr>
        <p:spPr>
          <a:xfrm>
            <a:off x="5465160" y="158760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39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39"/>
                </a:cubicBezTo>
                <a:lnTo>
                  <a:pt x="13418" y="2369"/>
                </a:lnTo>
                <a:cubicBezTo>
                  <a:pt x="13418" y="2387"/>
                  <a:pt x="13414" y="2405"/>
                  <a:pt x="13407" y="2422"/>
                </a:cubicBezTo>
                <a:cubicBezTo>
                  <a:pt x="13400" y="2439"/>
                  <a:pt x="13390" y="2454"/>
                  <a:pt x="13377" y="2467"/>
                </a:cubicBezTo>
                <a:cubicBezTo>
                  <a:pt x="13364" y="2480"/>
                  <a:pt x="13349" y="2490"/>
                  <a:pt x="13332" y="2497"/>
                </a:cubicBezTo>
                <a:cubicBezTo>
                  <a:pt x="13315" y="2504"/>
                  <a:pt x="13297" y="2508"/>
                  <a:pt x="13279" y="2508"/>
                </a:cubicBezTo>
                <a:lnTo>
                  <a:pt x="93" y="2508"/>
                </a:lnTo>
                <a:cubicBezTo>
                  <a:pt x="80" y="2508"/>
                  <a:pt x="69" y="2504"/>
                  <a:pt x="57" y="2497"/>
                </a:cubicBezTo>
                <a:cubicBezTo>
                  <a:pt x="46" y="2490"/>
                  <a:pt x="36" y="2480"/>
                  <a:pt x="27" y="2467"/>
                </a:cubicBezTo>
                <a:cubicBezTo>
                  <a:pt x="18" y="2454"/>
                  <a:pt x="12" y="2439"/>
                  <a:pt x="7" y="2422"/>
                </a:cubicBezTo>
                <a:cubicBezTo>
                  <a:pt x="2" y="2405"/>
                  <a:pt x="0" y="2387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16" name="Полилиния: фигура 415"/>
          <p:cNvSpPr/>
          <p:nvPr/>
        </p:nvSpPr>
        <p:spPr>
          <a:xfrm>
            <a:off x="5448240" y="1587600"/>
            <a:ext cx="50760" cy="902880"/>
          </a:xfrm>
          <a:custGeom>
            <a:avLst/>
            <a:gdLst/>
            <a:ahLst/>
            <a:cxnLst/>
            <a:rect l="0" t="0" r="r" b="b"/>
            <a:pathLst>
              <a:path w="141" h="2508">
                <a:moveTo>
                  <a:pt x="0" y="0"/>
                </a:moveTo>
                <a:lnTo>
                  <a:pt x="141" y="0"/>
                </a:lnTo>
                <a:lnTo>
                  <a:pt x="141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48BB78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17" name="Рисунок 416"/>
          <p:cNvPicPr/>
          <p:nvPr/>
        </p:nvPicPr>
        <p:blipFill>
          <a:blip r:embed="rId10"/>
          <a:stretch/>
        </p:blipFill>
        <p:spPr>
          <a:xfrm>
            <a:off x="5615640" y="175500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18" name="TextBox 417"/>
          <p:cNvSpPr txBox="1"/>
          <p:nvPr/>
        </p:nvSpPr>
        <p:spPr>
          <a:xfrm>
            <a:off x="5699160" y="1134360"/>
            <a:ext cx="2864880" cy="2350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580" b="1" u="none" strike="noStrike">
                <a:solidFill>
                  <a:srgbClr val="6EE7B7"/>
                </a:solidFill>
                <a:effectLst/>
                <a:uFillTx/>
                <a:latin typeface="DejaVuSans"/>
                <a:ea typeface="DejaVuSans"/>
              </a:rPr>
              <a:t>Предлагаемые решения</a:t>
            </a:r>
            <a:endParaRPr lang="en-US" sz="15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9" name="TextBox 418"/>
          <p:cNvSpPr txBox="1"/>
          <p:nvPr/>
        </p:nvSpPr>
        <p:spPr>
          <a:xfrm>
            <a:off x="5924880" y="1748880"/>
            <a:ext cx="252900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Обязательный вводный курс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5924880" y="1973520"/>
            <a:ext cx="3680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Разработка и внедрение программы обязательного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1" name="Полилиния: фигура 420"/>
          <p:cNvSpPr/>
          <p:nvPr/>
        </p:nvSpPr>
        <p:spPr>
          <a:xfrm>
            <a:off x="5465160" y="262368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40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8"/>
                  <a:pt x="57" y="11"/>
                </a:cubicBezTo>
                <a:cubicBezTo>
                  <a:pt x="69" y="4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4"/>
                  <a:pt x="13332" y="11"/>
                </a:cubicBezTo>
                <a:cubicBezTo>
                  <a:pt x="13349" y="18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40"/>
                </a:cubicBezTo>
                <a:lnTo>
                  <a:pt x="13418" y="2369"/>
                </a:lnTo>
                <a:cubicBezTo>
                  <a:pt x="13418" y="2388"/>
                  <a:pt x="13414" y="2405"/>
                  <a:pt x="13407" y="2422"/>
                </a:cubicBezTo>
                <a:cubicBezTo>
                  <a:pt x="13400" y="2439"/>
                  <a:pt x="13390" y="2455"/>
                  <a:pt x="13377" y="2468"/>
                </a:cubicBezTo>
                <a:cubicBezTo>
                  <a:pt x="13364" y="2481"/>
                  <a:pt x="13349" y="2491"/>
                  <a:pt x="13332" y="2498"/>
                </a:cubicBezTo>
                <a:cubicBezTo>
                  <a:pt x="13315" y="2505"/>
                  <a:pt x="13297" y="2508"/>
                  <a:pt x="13279" y="2508"/>
                </a:cubicBezTo>
                <a:lnTo>
                  <a:pt x="93" y="2508"/>
                </a:lnTo>
                <a:cubicBezTo>
                  <a:pt x="80" y="2508"/>
                  <a:pt x="69" y="2505"/>
                  <a:pt x="57" y="2498"/>
                </a:cubicBezTo>
                <a:cubicBezTo>
                  <a:pt x="46" y="2491"/>
                  <a:pt x="36" y="2481"/>
                  <a:pt x="27" y="2468"/>
                </a:cubicBezTo>
                <a:cubicBezTo>
                  <a:pt x="18" y="2455"/>
                  <a:pt x="12" y="2439"/>
                  <a:pt x="7" y="2422"/>
                </a:cubicBezTo>
                <a:cubicBezTo>
                  <a:pt x="2" y="2405"/>
                  <a:pt x="0" y="2388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2" name="Полилиния: фигура 421"/>
          <p:cNvSpPr/>
          <p:nvPr/>
        </p:nvSpPr>
        <p:spPr>
          <a:xfrm>
            <a:off x="5448240" y="2623680"/>
            <a:ext cx="50760" cy="902880"/>
          </a:xfrm>
          <a:custGeom>
            <a:avLst/>
            <a:gdLst/>
            <a:ahLst/>
            <a:cxnLst/>
            <a:rect l="0" t="0" r="r" b="b"/>
            <a:pathLst>
              <a:path w="141" h="2508">
                <a:moveTo>
                  <a:pt x="0" y="0"/>
                </a:moveTo>
                <a:lnTo>
                  <a:pt x="141" y="0"/>
                </a:lnTo>
                <a:lnTo>
                  <a:pt x="141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48BB78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3" name="Рисунок 422"/>
          <p:cNvPicPr/>
          <p:nvPr/>
        </p:nvPicPr>
        <p:blipFill>
          <a:blip r:embed="rId11"/>
          <a:stretch/>
        </p:blipFill>
        <p:spPr>
          <a:xfrm>
            <a:off x="5615640" y="2791080"/>
            <a:ext cx="20844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4" name="TextBox 423"/>
          <p:cNvSpPr txBox="1"/>
          <p:nvPr/>
        </p:nvSpPr>
        <p:spPr>
          <a:xfrm>
            <a:off x="5924880" y="2174040"/>
            <a:ext cx="270864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обучения для новых членов Комитета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5924880" y="2785320"/>
            <a:ext cx="21441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Система наставничества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6" name="TextBox 425"/>
          <p:cNvSpPr txBox="1"/>
          <p:nvPr/>
        </p:nvSpPr>
        <p:spPr>
          <a:xfrm>
            <a:off x="5924880" y="3009600"/>
            <a:ext cx="353160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Закрепление за каждым новым членом опытного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7" name="Полилиния: фигура 426"/>
          <p:cNvSpPr/>
          <p:nvPr/>
        </p:nvSpPr>
        <p:spPr>
          <a:xfrm>
            <a:off x="5465160" y="3660120"/>
            <a:ext cx="4830480" cy="902880"/>
          </a:xfrm>
          <a:custGeom>
            <a:avLst/>
            <a:gdLst/>
            <a:ahLst/>
            <a:cxnLst/>
            <a:rect l="0" t="0" r="r" b="b"/>
            <a:pathLst>
              <a:path w="13418" h="2508">
                <a:moveTo>
                  <a:pt x="0" y="2369"/>
                </a:moveTo>
                <a:lnTo>
                  <a:pt x="0" y="139"/>
                </a:lnTo>
                <a:cubicBezTo>
                  <a:pt x="0" y="121"/>
                  <a:pt x="2" y="103"/>
                  <a:pt x="7" y="86"/>
                </a:cubicBezTo>
                <a:cubicBezTo>
                  <a:pt x="12" y="69"/>
                  <a:pt x="18" y="54"/>
                  <a:pt x="27" y="41"/>
                </a:cubicBezTo>
                <a:cubicBezTo>
                  <a:pt x="36" y="28"/>
                  <a:pt x="46" y="17"/>
                  <a:pt x="57" y="10"/>
                </a:cubicBezTo>
                <a:cubicBezTo>
                  <a:pt x="69" y="3"/>
                  <a:pt x="80" y="0"/>
                  <a:pt x="93" y="0"/>
                </a:cubicBezTo>
                <a:lnTo>
                  <a:pt x="13279" y="0"/>
                </a:lnTo>
                <a:cubicBezTo>
                  <a:pt x="13297" y="0"/>
                  <a:pt x="13315" y="3"/>
                  <a:pt x="13332" y="10"/>
                </a:cubicBezTo>
                <a:cubicBezTo>
                  <a:pt x="13349" y="17"/>
                  <a:pt x="13364" y="28"/>
                  <a:pt x="13377" y="41"/>
                </a:cubicBezTo>
                <a:cubicBezTo>
                  <a:pt x="13390" y="54"/>
                  <a:pt x="13400" y="69"/>
                  <a:pt x="13407" y="86"/>
                </a:cubicBezTo>
                <a:cubicBezTo>
                  <a:pt x="13414" y="103"/>
                  <a:pt x="13418" y="121"/>
                  <a:pt x="13418" y="139"/>
                </a:cubicBezTo>
                <a:lnTo>
                  <a:pt x="13418" y="2369"/>
                </a:lnTo>
                <a:cubicBezTo>
                  <a:pt x="13418" y="2387"/>
                  <a:pt x="13414" y="2405"/>
                  <a:pt x="13407" y="2422"/>
                </a:cubicBezTo>
                <a:cubicBezTo>
                  <a:pt x="13400" y="2439"/>
                  <a:pt x="13390" y="2454"/>
                  <a:pt x="13377" y="2467"/>
                </a:cubicBezTo>
                <a:cubicBezTo>
                  <a:pt x="13364" y="2480"/>
                  <a:pt x="13349" y="2490"/>
                  <a:pt x="13332" y="2497"/>
                </a:cubicBezTo>
                <a:cubicBezTo>
                  <a:pt x="13315" y="2504"/>
                  <a:pt x="13297" y="2508"/>
                  <a:pt x="13279" y="2508"/>
                </a:cubicBezTo>
                <a:lnTo>
                  <a:pt x="93" y="2508"/>
                </a:lnTo>
                <a:cubicBezTo>
                  <a:pt x="80" y="2508"/>
                  <a:pt x="69" y="2504"/>
                  <a:pt x="57" y="2497"/>
                </a:cubicBezTo>
                <a:cubicBezTo>
                  <a:pt x="46" y="2490"/>
                  <a:pt x="36" y="2480"/>
                  <a:pt x="27" y="2467"/>
                </a:cubicBezTo>
                <a:cubicBezTo>
                  <a:pt x="18" y="2454"/>
                  <a:pt x="12" y="2439"/>
                  <a:pt x="7" y="2422"/>
                </a:cubicBezTo>
                <a:cubicBezTo>
                  <a:pt x="2" y="2405"/>
                  <a:pt x="0" y="2387"/>
                  <a:pt x="0" y="2369"/>
                </a:cubicBezTo>
                <a:close/>
              </a:path>
            </a:pathLst>
          </a:custGeom>
          <a:solidFill>
            <a:srgbClr val="1A202C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428" name="Полилиния: фигура 427"/>
          <p:cNvSpPr/>
          <p:nvPr/>
        </p:nvSpPr>
        <p:spPr>
          <a:xfrm>
            <a:off x="5448240" y="3660120"/>
            <a:ext cx="50760" cy="902880"/>
          </a:xfrm>
          <a:custGeom>
            <a:avLst/>
            <a:gdLst/>
            <a:ahLst/>
            <a:cxnLst/>
            <a:rect l="0" t="0" r="r" b="b"/>
            <a:pathLst>
              <a:path w="141" h="2508">
                <a:moveTo>
                  <a:pt x="0" y="0"/>
                </a:moveTo>
                <a:lnTo>
                  <a:pt x="141" y="0"/>
                </a:lnTo>
                <a:lnTo>
                  <a:pt x="141" y="2508"/>
                </a:lnTo>
                <a:lnTo>
                  <a:pt x="0" y="2508"/>
                </a:lnTo>
                <a:lnTo>
                  <a:pt x="0" y="0"/>
                </a:lnTo>
                <a:close/>
              </a:path>
            </a:pathLst>
          </a:custGeom>
          <a:solidFill>
            <a:srgbClr val="48BB78"/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29" name="Рисунок 428"/>
          <p:cNvPicPr/>
          <p:nvPr/>
        </p:nvPicPr>
        <p:blipFill>
          <a:blip r:embed="rId12"/>
          <a:stretch/>
        </p:blipFill>
        <p:spPr>
          <a:xfrm>
            <a:off x="5615640" y="3827520"/>
            <a:ext cx="15012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0" name="TextBox 429"/>
          <p:cNvSpPr txBox="1"/>
          <p:nvPr/>
        </p:nvSpPr>
        <p:spPr>
          <a:xfrm>
            <a:off x="5924880" y="3210120"/>
            <a:ext cx="240732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наставника на период адаптации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TextBox 430"/>
          <p:cNvSpPr txBox="1"/>
          <p:nvPr/>
        </p:nvSpPr>
        <p:spPr>
          <a:xfrm>
            <a:off x="5866560" y="3821400"/>
            <a:ext cx="347544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1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Создание сборника нормативных актов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5866560" y="4046040"/>
            <a:ext cx="385956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Систематизация всех документов Комитета в единый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Полилиния: фигура 432"/>
          <p:cNvSpPr/>
          <p:nvPr/>
        </p:nvSpPr>
        <p:spPr>
          <a:xfrm>
            <a:off x="401040" y="4763160"/>
            <a:ext cx="9894600" cy="735840"/>
          </a:xfrm>
          <a:custGeom>
            <a:avLst/>
            <a:gdLst/>
            <a:ahLst/>
            <a:cxnLst/>
            <a:rect l="0" t="0" r="r" b="b"/>
            <a:pathLst>
              <a:path w="27485" h="2044">
                <a:moveTo>
                  <a:pt x="0" y="1858"/>
                </a:moveTo>
                <a:lnTo>
                  <a:pt x="0" y="187"/>
                </a:lnTo>
                <a:cubicBezTo>
                  <a:pt x="0" y="174"/>
                  <a:pt x="1" y="162"/>
                  <a:pt x="3" y="150"/>
                </a:cubicBezTo>
                <a:cubicBezTo>
                  <a:pt x="6" y="138"/>
                  <a:pt x="9" y="127"/>
                  <a:pt x="14" y="116"/>
                </a:cubicBezTo>
                <a:cubicBezTo>
                  <a:pt x="19" y="104"/>
                  <a:pt x="24" y="94"/>
                  <a:pt x="31" y="83"/>
                </a:cubicBezTo>
                <a:cubicBezTo>
                  <a:pt x="38" y="73"/>
                  <a:pt x="45" y="64"/>
                  <a:pt x="54" y="55"/>
                </a:cubicBezTo>
                <a:cubicBezTo>
                  <a:pt x="63" y="47"/>
                  <a:pt x="72" y="38"/>
                  <a:pt x="82" y="31"/>
                </a:cubicBezTo>
                <a:cubicBezTo>
                  <a:pt x="92" y="24"/>
                  <a:pt x="103" y="19"/>
                  <a:pt x="114" y="14"/>
                </a:cubicBezTo>
                <a:cubicBezTo>
                  <a:pt x="126" y="9"/>
                  <a:pt x="137" y="6"/>
                  <a:pt x="149" y="4"/>
                </a:cubicBezTo>
                <a:cubicBezTo>
                  <a:pt x="161" y="1"/>
                  <a:pt x="173" y="0"/>
                  <a:pt x="185" y="0"/>
                </a:cubicBezTo>
                <a:lnTo>
                  <a:pt x="27299" y="0"/>
                </a:lnTo>
                <a:cubicBezTo>
                  <a:pt x="27311" y="0"/>
                  <a:pt x="27324" y="1"/>
                  <a:pt x="27336" y="4"/>
                </a:cubicBezTo>
                <a:cubicBezTo>
                  <a:pt x="27347" y="6"/>
                  <a:pt x="27359" y="9"/>
                  <a:pt x="27370" y="14"/>
                </a:cubicBezTo>
                <a:cubicBezTo>
                  <a:pt x="27382" y="19"/>
                  <a:pt x="27392" y="24"/>
                  <a:pt x="27402" y="31"/>
                </a:cubicBezTo>
                <a:cubicBezTo>
                  <a:pt x="27413" y="38"/>
                  <a:pt x="27422" y="47"/>
                  <a:pt x="27431" y="55"/>
                </a:cubicBezTo>
                <a:cubicBezTo>
                  <a:pt x="27439" y="64"/>
                  <a:pt x="27447" y="73"/>
                  <a:pt x="27454" y="83"/>
                </a:cubicBezTo>
                <a:cubicBezTo>
                  <a:pt x="27460" y="94"/>
                  <a:pt x="27466" y="104"/>
                  <a:pt x="27471" y="116"/>
                </a:cubicBezTo>
                <a:cubicBezTo>
                  <a:pt x="27476" y="127"/>
                  <a:pt x="27479" y="138"/>
                  <a:pt x="27481" y="150"/>
                </a:cubicBezTo>
                <a:cubicBezTo>
                  <a:pt x="27484" y="162"/>
                  <a:pt x="27485" y="174"/>
                  <a:pt x="27485" y="187"/>
                </a:cubicBezTo>
                <a:lnTo>
                  <a:pt x="27485" y="1858"/>
                </a:lnTo>
                <a:cubicBezTo>
                  <a:pt x="27485" y="1870"/>
                  <a:pt x="27484" y="1882"/>
                  <a:pt x="27481" y="1894"/>
                </a:cubicBezTo>
                <a:cubicBezTo>
                  <a:pt x="27479" y="1906"/>
                  <a:pt x="27476" y="1918"/>
                  <a:pt x="27471" y="1929"/>
                </a:cubicBezTo>
                <a:cubicBezTo>
                  <a:pt x="27466" y="1940"/>
                  <a:pt x="27460" y="1951"/>
                  <a:pt x="27454" y="1961"/>
                </a:cubicBezTo>
                <a:cubicBezTo>
                  <a:pt x="27447" y="1971"/>
                  <a:pt x="27439" y="1981"/>
                  <a:pt x="27431" y="1989"/>
                </a:cubicBezTo>
                <a:cubicBezTo>
                  <a:pt x="27422" y="1998"/>
                  <a:pt x="27413" y="2006"/>
                  <a:pt x="27402" y="2012"/>
                </a:cubicBezTo>
                <a:cubicBezTo>
                  <a:pt x="27392" y="2019"/>
                  <a:pt x="27382" y="2025"/>
                  <a:pt x="27370" y="2030"/>
                </a:cubicBezTo>
                <a:cubicBezTo>
                  <a:pt x="27359" y="2034"/>
                  <a:pt x="27347" y="2038"/>
                  <a:pt x="27336" y="2040"/>
                </a:cubicBezTo>
                <a:cubicBezTo>
                  <a:pt x="27324" y="2042"/>
                  <a:pt x="27311" y="2044"/>
                  <a:pt x="27299" y="2044"/>
                </a:cubicBezTo>
                <a:lnTo>
                  <a:pt x="185" y="2044"/>
                </a:lnTo>
                <a:cubicBezTo>
                  <a:pt x="173" y="2044"/>
                  <a:pt x="161" y="2042"/>
                  <a:pt x="149" y="2040"/>
                </a:cubicBezTo>
                <a:cubicBezTo>
                  <a:pt x="137" y="2038"/>
                  <a:pt x="126" y="2034"/>
                  <a:pt x="114" y="2030"/>
                </a:cubicBezTo>
                <a:cubicBezTo>
                  <a:pt x="103" y="2025"/>
                  <a:pt x="92" y="2019"/>
                  <a:pt x="82" y="2012"/>
                </a:cubicBezTo>
                <a:cubicBezTo>
                  <a:pt x="72" y="2006"/>
                  <a:pt x="63" y="1998"/>
                  <a:pt x="54" y="1989"/>
                </a:cubicBezTo>
                <a:cubicBezTo>
                  <a:pt x="45" y="1981"/>
                  <a:pt x="38" y="1971"/>
                  <a:pt x="31" y="1961"/>
                </a:cubicBezTo>
                <a:cubicBezTo>
                  <a:pt x="24" y="1951"/>
                  <a:pt x="19" y="1940"/>
                  <a:pt x="14" y="1929"/>
                </a:cubicBezTo>
                <a:cubicBezTo>
                  <a:pt x="9" y="1918"/>
                  <a:pt x="6" y="1906"/>
                  <a:pt x="3" y="1894"/>
                </a:cubicBezTo>
                <a:cubicBezTo>
                  <a:pt x="1" y="1882"/>
                  <a:pt x="0" y="1870"/>
                  <a:pt x="0" y="1858"/>
                </a:cubicBezTo>
                <a:close/>
              </a:path>
            </a:pathLst>
          </a:custGeom>
          <a:solidFill>
            <a:srgbClr val="1E40AF">
              <a:alpha val="40000"/>
            </a:srgbClr>
          </a:solidFill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en-US" sz="2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434" name="Рисунок 433"/>
          <p:cNvPicPr/>
          <p:nvPr/>
        </p:nvPicPr>
        <p:blipFill>
          <a:blip r:embed="rId13"/>
          <a:stretch/>
        </p:blipFill>
        <p:spPr>
          <a:xfrm>
            <a:off x="534960" y="5047560"/>
            <a:ext cx="166680" cy="166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5" name="TextBox 434"/>
          <p:cNvSpPr txBox="1"/>
          <p:nvPr/>
        </p:nvSpPr>
        <p:spPr>
          <a:xfrm>
            <a:off x="5866560" y="4246560"/>
            <a:ext cx="3476880" cy="15732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05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актуальный сборник с регулярным обновлением</a:t>
            </a:r>
            <a:endParaRPr lang="en-US" sz="105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TextBox 435"/>
          <p:cNvSpPr txBox="1"/>
          <p:nvPr/>
        </p:nvSpPr>
        <p:spPr>
          <a:xfrm>
            <a:off x="802080" y="4924440"/>
            <a:ext cx="859428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По результатам интервью, отсутствие системы обучения и преемственности является одним из ключевых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802080" y="5158440"/>
            <a:ext cx="8130960" cy="175680"/>
          </a:xfrm>
          <a:prstGeom prst="rect">
            <a:avLst/>
          </a:prstGeom>
          <a:noFill/>
          <a:ln w="0">
            <a:noFill/>
          </a:ln>
        </p:spPr>
        <p:txBody>
          <a:bodyPr wrap="none" lIns="0" tIns="0" rIns="0" bIns="0" anchor="t">
            <a:spAutoFit/>
          </a:bodyPr>
          <a:lstStyle/>
          <a:p>
            <a:r>
              <a:rPr lang="en-US" sz="1180" b="0" u="none" strike="noStrike">
                <a:solidFill>
                  <a:srgbClr val="FFFFFF"/>
                </a:solidFill>
                <a:effectLst/>
                <a:uFillTx/>
                <a:latin typeface="DejaVuSans"/>
                <a:ea typeface="DejaVuSans"/>
              </a:rPr>
              <a:t>факторов, снижающих эффективность работы Комитета и затрудняющих интеграцию новых членов</a:t>
            </a:r>
            <a:endParaRPr lang="en-US" sz="118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2309</Words>
  <Application>Microsoft Office PowerPoint</Application>
  <PresentationFormat>Произвольный</PresentationFormat>
  <Paragraphs>477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DejaVuSans</vt:lpstr>
      <vt:lpstr>Symbol</vt:lpstr>
      <vt:lpstr>Times New Roman</vt:lpstr>
      <vt:lpstr>Wingdings</vt:lpstr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rustam.madaliev@gmail.com</cp:lastModifiedBy>
  <cp:revision>1</cp:revision>
  <dcterms:modified xsi:type="dcterms:W3CDTF">2025-07-07T09:44:52Z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cp:revision>0</cp:revision>
  <dc:subject/>
  <dc:title/>
</cp:coreProperties>
</file>