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73" r:id="rId8"/>
    <p:sldId id="272" r:id="rId9"/>
    <p:sldId id="257" r:id="rId10"/>
    <p:sldId id="274" r:id="rId11"/>
    <p:sldId id="275" r:id="rId12"/>
    <p:sldId id="276" r:id="rId13"/>
    <p:sldId id="258" r:id="rId14"/>
    <p:sldId id="277" r:id="rId15"/>
    <p:sldId id="265" r:id="rId16"/>
    <p:sldId id="266" r:id="rId17"/>
    <p:sldId id="267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58" autoAdjust="0"/>
  </p:normalViewPr>
  <p:slideViewPr>
    <p:cSldViewPr snapToGrid="0">
      <p:cViewPr varScale="1">
        <p:scale>
          <a:sx n="50" d="100"/>
          <a:sy n="50" d="100"/>
        </p:scale>
        <p:origin x="12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baseline="0">
                <a:effectLst/>
              </a:rPr>
              <a:t>MDR TB-6: </a:t>
            </a:r>
            <a:r>
              <a:rPr lang="az-Cyrl-AZ" sz="1000" b="0" i="0" u="none" strike="noStrike" baseline="0">
                <a:effectLst/>
              </a:rPr>
              <a:t>Процент ТБ пациентов с результатом ТЛЧ как минимум к рифампицину среди общего количества зарегистрированных (новых и ранее леченных) случаев том же году</a:t>
            </a:r>
            <a:endParaRPr lang="az-Cyrl-AZ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z-Cyrl-A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'Ввод данных'!$D$207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'Ввод данных'!$E$206:$I$206</c:f>
              <c:strCache>
                <c:ptCount val="5"/>
                <c:pt idx="0">
                  <c:v>Р1</c:v>
                </c:pt>
                <c:pt idx="1">
                  <c:v>Р2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</c:strCache>
            </c:strRef>
          </c:cat>
          <c:val>
            <c:numRef>
              <c:f>'Ввод данных'!$E$207:$I$207</c:f>
              <c:numCache>
                <c:formatCode>0%</c:formatCode>
                <c:ptCount val="5"/>
                <c:pt idx="0">
                  <c:v>0.97</c:v>
                </c:pt>
                <c:pt idx="1">
                  <c:v>0.98</c:v>
                </c:pt>
                <c:pt idx="2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D2-46B5-95A1-3B4983452305}"/>
            </c:ext>
          </c:extLst>
        </c:ser>
        <c:ser>
          <c:idx val="1"/>
          <c:order val="1"/>
          <c:tx>
            <c:strRef>
              <c:f>'Ввод данных'!$D$208</c:f>
              <c:strCache>
                <c:ptCount val="1"/>
                <c:pt idx="0">
                  <c:v>Достигнуто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'Ввод данных'!$E$206:$I$206</c:f>
              <c:strCache>
                <c:ptCount val="5"/>
                <c:pt idx="0">
                  <c:v>Р1</c:v>
                </c:pt>
                <c:pt idx="1">
                  <c:v>Р2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</c:strCache>
            </c:strRef>
          </c:cat>
          <c:val>
            <c:numRef>
              <c:f>'Ввод данных'!$E$208:$I$208</c:f>
              <c:numCache>
                <c:formatCode>0%</c:formatCode>
                <c:ptCount val="5"/>
                <c:pt idx="0">
                  <c:v>0.94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D2-46B5-95A1-3B49834523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1056208"/>
        <c:axId val="1511056752"/>
      </c:barChart>
      <c:catAx>
        <c:axId val="151105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511056752"/>
        <c:crosses val="autoZero"/>
        <c:auto val="1"/>
        <c:lblAlgn val="ctr"/>
        <c:lblOffset val="100"/>
        <c:noMultiLvlLbl val="0"/>
      </c:catAx>
      <c:valAx>
        <c:axId val="1511056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1105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baseline="0" dirty="0">
                <a:effectLst/>
              </a:rPr>
              <a:t>MDR TB-3: </a:t>
            </a:r>
            <a:r>
              <a:rPr lang="az-Cyrl-AZ" sz="1000" b="0" i="0" u="none" strike="noStrike" baseline="0" dirty="0">
                <a:effectLst/>
              </a:rPr>
              <a:t>Количество случаев с РУ/МЛУ ТБ, начавших лечение препаратами второго ряда</a:t>
            </a:r>
            <a:endParaRPr lang="az-Cyrl-AZ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z-Cyrl-A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'Ввод данных'!$D$211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'Ввод данных'!$E$206:$I$206</c:f>
              <c:strCache>
                <c:ptCount val="5"/>
                <c:pt idx="0">
                  <c:v>Р1</c:v>
                </c:pt>
                <c:pt idx="1">
                  <c:v>Р2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</c:strCache>
            </c:strRef>
          </c:cat>
          <c:val>
            <c:numRef>
              <c:f>'Ввод данных'!$E$211:$I$211</c:f>
              <c:numCache>
                <c:formatCode>#,##0</c:formatCode>
                <c:ptCount val="5"/>
                <c:pt idx="0">
                  <c:v>1612</c:v>
                </c:pt>
                <c:pt idx="1">
                  <c:v>1832</c:v>
                </c:pt>
                <c:pt idx="2">
                  <c:v>1850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68-4025-922F-1FBF0C2E84AD}"/>
            </c:ext>
          </c:extLst>
        </c:ser>
        <c:ser>
          <c:idx val="1"/>
          <c:order val="1"/>
          <c:tx>
            <c:strRef>
              <c:f>'Ввод данных'!$D$212</c:f>
              <c:strCache>
                <c:ptCount val="1"/>
                <c:pt idx="0">
                  <c:v>Достигнуто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'Ввод данных'!$E$206:$I$206</c:f>
              <c:strCache>
                <c:ptCount val="5"/>
                <c:pt idx="0">
                  <c:v>Р1</c:v>
                </c:pt>
                <c:pt idx="1">
                  <c:v>Р2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</c:strCache>
            </c:strRef>
          </c:cat>
          <c:val>
            <c:numRef>
              <c:f>'Ввод данных'!$E$212:$I$212</c:f>
              <c:numCache>
                <c:formatCode>#,##0</c:formatCode>
                <c:ptCount val="5"/>
                <c:pt idx="0">
                  <c:v>934</c:v>
                </c:pt>
                <c:pt idx="1">
                  <c:v>904</c:v>
                </c:pt>
                <c:pt idx="2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68-4025-922F-1FBF0C2E84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2274016"/>
        <c:axId val="1512273472"/>
      </c:barChart>
      <c:catAx>
        <c:axId val="15122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512273472"/>
        <c:crosses val="autoZero"/>
        <c:auto val="1"/>
        <c:lblAlgn val="ctr"/>
        <c:lblOffset val="100"/>
        <c:noMultiLvlLbl val="0"/>
      </c:catAx>
      <c:valAx>
        <c:axId val="151227347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122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u="none" strike="noStrike" baseline="0">
                <a:effectLst/>
              </a:rPr>
              <a:t>MDR TB-7: </a:t>
            </a:r>
            <a:r>
              <a:rPr lang="az-Cyrl-AZ" sz="1000" b="0" i="0" u="none" strike="noStrike" baseline="0">
                <a:effectLst/>
              </a:rPr>
              <a:t>Процент подтвержденных МЛУ-ТБ случаев, протестированных на чувствительность к препаратам второго ряда</a:t>
            </a:r>
            <a:endParaRPr lang="az-Cyrl-AZ" sz="1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az-Cyrl-AZ"/>
        </a:p>
      </c:txPr>
    </c:title>
    <c:autoTitleDeleted val="0"/>
    <c:plotArea>
      <c:layout>
        <c:manualLayout>
          <c:layoutTarget val="inner"/>
          <c:xMode val="edge"/>
          <c:yMode val="edge"/>
          <c:x val="2.6907577767137161E-2"/>
          <c:y val="0.28708574224016331"/>
          <c:w val="0.97309242223286285"/>
          <c:h val="0.59200153327338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'Ввод данных'!$D$213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'Ввод данных'!$E$206:$I$206</c:f>
              <c:strCache>
                <c:ptCount val="5"/>
                <c:pt idx="0">
                  <c:v>Р1</c:v>
                </c:pt>
                <c:pt idx="1">
                  <c:v>Р2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</c:strCache>
            </c:strRef>
          </c:cat>
          <c:val>
            <c:numRef>
              <c:f>'Ввод данных'!$E$213:$I$213</c:f>
              <c:numCache>
                <c:formatCode>0%</c:formatCode>
                <c:ptCount val="5"/>
                <c:pt idx="0">
                  <c:v>0.72</c:v>
                </c:pt>
                <c:pt idx="1">
                  <c:v>0.75</c:v>
                </c:pt>
                <c:pt idx="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D-420B-9299-48C76569B7C9}"/>
            </c:ext>
          </c:extLst>
        </c:ser>
        <c:ser>
          <c:idx val="1"/>
          <c:order val="1"/>
          <c:tx>
            <c:strRef>
              <c:f>'Ввод данных'!$D$214</c:f>
              <c:strCache>
                <c:ptCount val="1"/>
                <c:pt idx="0">
                  <c:v>Достигнуто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'Ввод данных'!$E$206:$I$206</c:f>
              <c:strCache>
                <c:ptCount val="5"/>
                <c:pt idx="0">
                  <c:v>Р1</c:v>
                </c:pt>
                <c:pt idx="1">
                  <c:v>Р2</c:v>
                </c:pt>
                <c:pt idx="2">
                  <c:v>P3</c:v>
                </c:pt>
                <c:pt idx="3">
                  <c:v>P4</c:v>
                </c:pt>
                <c:pt idx="4">
                  <c:v>P5</c:v>
                </c:pt>
              </c:strCache>
            </c:strRef>
          </c:cat>
          <c:val>
            <c:numRef>
              <c:f>'Ввод данных'!$E$214:$I$214</c:f>
              <c:numCache>
                <c:formatCode>0%</c:formatCode>
                <c:ptCount val="5"/>
                <c:pt idx="0">
                  <c:v>0.79</c:v>
                </c:pt>
                <c:pt idx="1">
                  <c:v>0.86699999999999999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D-420B-9299-48C76569B7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12272384"/>
        <c:axId val="1512268032"/>
      </c:barChart>
      <c:catAx>
        <c:axId val="15122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512268032"/>
        <c:crosses val="autoZero"/>
        <c:auto val="1"/>
        <c:lblAlgn val="ctr"/>
        <c:lblOffset val="100"/>
        <c:noMultiLvlLbl val="0"/>
      </c:catAx>
      <c:valAx>
        <c:axId val="1512268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1227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Процент ТБ пациентов, которые получают лечение исключительно на амбулаторном уровне</a:t>
            </a:r>
            <a:endParaRPr lang="uz-Cyrl-U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z-Cyrl-U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Input'!$D$215</c:f>
              <c:strCache>
                <c:ptCount val="1"/>
                <c:pt idx="0">
                  <c:v>Target indicator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'Data Input'!$E$215:$G$215</c:f>
              <c:numCache>
                <c:formatCode>0%</c:formatCode>
                <c:ptCount val="3"/>
                <c:pt idx="0">
                  <c:v>0.23</c:v>
                </c:pt>
                <c:pt idx="1">
                  <c:v>0.31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7B-4001-BA52-19F63E193E78}"/>
            </c:ext>
          </c:extLst>
        </c:ser>
        <c:ser>
          <c:idx val="1"/>
          <c:order val="1"/>
          <c:tx>
            <c:strRef>
              <c:f>'Data Input'!$D$216</c:f>
              <c:strCache>
                <c:ptCount val="1"/>
                <c:pt idx="0">
                  <c:v>Achieved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834-493E-98C3-0BA5B8B9C2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'Data Input'!$E$216:$G$216</c:f>
              <c:numCache>
                <c:formatCode>0%</c:formatCode>
                <c:ptCount val="3"/>
                <c:pt idx="0">
                  <c:v>0.18</c:v>
                </c:pt>
                <c:pt idx="1">
                  <c:v>0.17299999999999999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7B-4001-BA52-19F63E193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7648463"/>
        <c:axId val="1317650863"/>
      </c:barChart>
      <c:catAx>
        <c:axId val="1317648463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317650863"/>
        <c:crosses val="autoZero"/>
        <c:auto val="1"/>
        <c:lblAlgn val="ctr"/>
        <c:lblOffset val="100"/>
        <c:noMultiLvlLbl val="0"/>
      </c:catAx>
      <c:valAx>
        <c:axId val="1317650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131764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регистрация!$Q$153</c:f>
              <c:strCache>
                <c:ptCount val="1"/>
                <c:pt idx="0">
                  <c:v>новые случаи ТБ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регистрация!$P$154:$P$167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регистрация!$Q$154:$Q$167</c:f>
              <c:numCache>
                <c:formatCode>0.0%</c:formatCode>
                <c:ptCount val="14"/>
                <c:pt idx="0">
                  <c:v>0.13200000000000001</c:v>
                </c:pt>
                <c:pt idx="1">
                  <c:v>0.13300000000000001</c:v>
                </c:pt>
                <c:pt idx="2">
                  <c:v>0.151</c:v>
                </c:pt>
                <c:pt idx="3">
                  <c:v>0.16900000000000001</c:v>
                </c:pt>
                <c:pt idx="4">
                  <c:v>0.26400000000000001</c:v>
                </c:pt>
                <c:pt idx="5">
                  <c:v>0.25700000000000001</c:v>
                </c:pt>
                <c:pt idx="6">
                  <c:v>0.27</c:v>
                </c:pt>
                <c:pt idx="7">
                  <c:v>0.25700000000000001</c:v>
                </c:pt>
                <c:pt idx="8">
                  <c:v>0.29399999999999998</c:v>
                </c:pt>
                <c:pt idx="9">
                  <c:v>0.27600000000000002</c:v>
                </c:pt>
                <c:pt idx="10">
                  <c:v>0.28799999999999998</c:v>
                </c:pt>
                <c:pt idx="11">
                  <c:v>0.23799999999999999</c:v>
                </c:pt>
                <c:pt idx="12">
                  <c:v>0.21600000000000003</c:v>
                </c:pt>
                <c:pt idx="13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1-4D70-9330-2A902B4D4F7E}"/>
            </c:ext>
          </c:extLst>
        </c:ser>
        <c:ser>
          <c:idx val="1"/>
          <c:order val="1"/>
          <c:tx>
            <c:strRef>
              <c:f>регистрация!$R$153</c:f>
              <c:strCache>
                <c:ptCount val="1"/>
                <c:pt idx="0">
                  <c:v>ранее леченые случаи ТБ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регистрация!$P$154:$P$167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регистрация!$R$154:$R$167</c:f>
              <c:numCache>
                <c:formatCode>0.0%</c:formatCode>
                <c:ptCount val="14"/>
                <c:pt idx="0">
                  <c:v>0.48599999999999999</c:v>
                </c:pt>
                <c:pt idx="1">
                  <c:v>0.47699999999999998</c:v>
                </c:pt>
                <c:pt idx="2">
                  <c:v>0.47099999999999997</c:v>
                </c:pt>
                <c:pt idx="3">
                  <c:v>0.48</c:v>
                </c:pt>
                <c:pt idx="4">
                  <c:v>0.54600000000000004</c:v>
                </c:pt>
                <c:pt idx="5">
                  <c:v>0.59799999999999998</c:v>
                </c:pt>
                <c:pt idx="6">
                  <c:v>0.6</c:v>
                </c:pt>
                <c:pt idx="7">
                  <c:v>0.61099999999999999</c:v>
                </c:pt>
                <c:pt idx="8">
                  <c:v>0.68400000000000005</c:v>
                </c:pt>
                <c:pt idx="9">
                  <c:v>0.59899999999999998</c:v>
                </c:pt>
                <c:pt idx="10">
                  <c:v>0.54800000000000004</c:v>
                </c:pt>
                <c:pt idx="11">
                  <c:v>0.46800000000000003</c:v>
                </c:pt>
                <c:pt idx="12">
                  <c:v>0.42499999999999999</c:v>
                </c:pt>
                <c:pt idx="13">
                  <c:v>0.33200000000000002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51-4D70-9330-2A902B4D4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125960"/>
        <c:axId val="351220320"/>
      </c:barChart>
      <c:catAx>
        <c:axId val="35112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351220320"/>
        <c:crosses val="autoZero"/>
        <c:auto val="1"/>
        <c:lblAlgn val="ctr"/>
        <c:lblOffset val="100"/>
        <c:noMultiLvlLbl val="0"/>
      </c:catAx>
      <c:valAx>
        <c:axId val="3512203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35112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G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609026914080426E-2"/>
          <c:y val="4.0315540147558733E-2"/>
          <c:w val="0.93066445652580831"/>
          <c:h val="0.78755350320522866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20370370370370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90-4134-BA40-70083E8D3366}"/>
                </c:ext>
              </c:extLst>
            </c:dLbl>
            <c:dLbl>
              <c:idx val="1"/>
              <c:layout>
                <c:manualLayout>
                  <c:x val="-2.9134877310367565E-17"/>
                  <c:y val="0.21296296296296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90-4134-BA40-70083E8D3366}"/>
                </c:ext>
              </c:extLst>
            </c:dLbl>
            <c:dLbl>
              <c:idx val="2"/>
              <c:layout>
                <c:manualLayout>
                  <c:x val="0"/>
                  <c:y val="0.277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90-4134-BA40-70083E8D3366}"/>
                </c:ext>
              </c:extLst>
            </c:dLbl>
            <c:dLbl>
              <c:idx val="3"/>
              <c:layout>
                <c:manualLayout>
                  <c:x val="1.589193484306656E-3"/>
                  <c:y val="0.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90-4134-BA40-70083E8D3366}"/>
                </c:ext>
              </c:extLst>
            </c:dLbl>
            <c:dLbl>
              <c:idx val="4"/>
              <c:layout>
                <c:manualLayout>
                  <c:x val="1.5891934843067143E-3"/>
                  <c:y val="0.34722222222222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90-4134-BA40-70083E8D3366}"/>
                </c:ext>
              </c:extLst>
            </c:dLbl>
            <c:dLbl>
              <c:idx val="5"/>
              <c:layout>
                <c:manualLayout>
                  <c:x val="0"/>
                  <c:y val="0.36111111111111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90-4134-BA40-70083E8D3366}"/>
                </c:ext>
              </c:extLst>
            </c:dLbl>
            <c:dLbl>
              <c:idx val="6"/>
              <c:layout>
                <c:manualLayout>
                  <c:x val="1.5891934843065979E-3"/>
                  <c:y val="0.34722222222222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90-4134-BA40-70083E8D3366}"/>
                </c:ext>
              </c:extLst>
            </c:dLbl>
            <c:dLbl>
              <c:idx val="7"/>
              <c:layout>
                <c:manualLayout>
                  <c:x val="-4.7675804529201428E-3"/>
                  <c:y val="0.31944444444444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90-4134-BA40-70083E8D3366}"/>
                </c:ext>
              </c:extLst>
            </c:dLbl>
            <c:dLbl>
              <c:idx val="8"/>
              <c:layout>
                <c:manualLayout>
                  <c:x val="5.5555555555555558E-3"/>
                  <c:y val="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90-4134-BA40-70083E8D3366}"/>
                </c:ext>
              </c:extLst>
            </c:dLbl>
            <c:dLbl>
              <c:idx val="9"/>
              <c:layout>
                <c:manualLayout>
                  <c:x val="0"/>
                  <c:y val="0.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90-4134-BA40-70083E8D3366}"/>
                </c:ext>
              </c:extLst>
            </c:dLbl>
            <c:dLbl>
              <c:idx val="10"/>
              <c:layout>
                <c:manualLayout>
                  <c:x val="-3.1783869686134287E-3"/>
                  <c:y val="0.287037037037037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90-4134-BA40-70083E8D3366}"/>
                </c:ext>
              </c:extLst>
            </c:dLbl>
            <c:dLbl>
              <c:idx val="11"/>
              <c:layout>
                <c:manualLayout>
                  <c:x val="-2.7778351305611207E-3"/>
                  <c:y val="0.31018518518518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90-4134-BA40-70083E8D3366}"/>
                </c:ext>
              </c:extLst>
            </c:dLbl>
            <c:dLbl>
              <c:idx val="12"/>
              <c:layout>
                <c:manualLayout>
                  <c:x val="5.1681322909725678E-3"/>
                  <c:y val="0.35185185185185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90-4134-BA40-70083E8D3366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0">
                <a:spAutoFit/>
              </a:bodyPr>
              <a:lstStyle/>
              <a:p>
                <a:pPr algn="ctr">
                  <a:defRPr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K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Lit>
              <c:formatCode>General</c:formatCode>
              <c:ptCount val="13"/>
              <c:pt idx="0">
                <c:v>2010</c:v>
              </c:pt>
              <c:pt idx="1">
                <c:v>2011</c:v>
              </c:pt>
              <c:pt idx="2">
                <c:v>2012</c:v>
              </c:pt>
              <c:pt idx="3">
                <c:v>2013</c:v>
              </c:pt>
              <c:pt idx="4">
                <c:v>2014</c:v>
              </c:pt>
              <c:pt idx="5">
                <c:v>2015</c:v>
              </c:pt>
              <c:pt idx="6">
                <c:v>2016</c:v>
              </c:pt>
              <c:pt idx="7">
                <c:v>2017</c:v>
              </c:pt>
              <c:pt idx="8">
                <c:v>2018</c:v>
              </c:pt>
              <c:pt idx="9">
                <c:v>2019</c:v>
              </c:pt>
              <c:pt idx="10">
                <c:v>2020</c:v>
              </c:pt>
              <c:pt idx="11">
                <c:v>2021</c:v>
              </c:pt>
              <c:pt idx="12">
                <c:v>2022</c:v>
              </c:pt>
            </c:numLit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441</c:v>
                </c:pt>
                <c:pt idx="1">
                  <c:v>492</c:v>
                </c:pt>
                <c:pt idx="2">
                  <c:v>775</c:v>
                </c:pt>
                <c:pt idx="3">
                  <c:v>1060</c:v>
                </c:pt>
                <c:pt idx="4">
                  <c:v>1125</c:v>
                </c:pt>
                <c:pt idx="5">
                  <c:v>1200</c:v>
                </c:pt>
                <c:pt idx="6">
                  <c:v>1163</c:v>
                </c:pt>
                <c:pt idx="7">
                  <c:v>1127</c:v>
                </c:pt>
                <c:pt idx="8">
                  <c:v>1062</c:v>
                </c:pt>
                <c:pt idx="9">
                  <c:v>1067</c:v>
                </c:pt>
                <c:pt idx="10">
                  <c:v>749</c:v>
                </c:pt>
                <c:pt idx="11">
                  <c:v>870</c:v>
                </c:pt>
                <c:pt idx="12">
                  <c:v>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D90-4134-BA40-70083E8D3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0911224"/>
        <c:axId val="350897952"/>
      </c:barChart>
      <c:catAx>
        <c:axId val="35091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KG"/>
          </a:p>
        </c:txPr>
        <c:crossAx val="350897952"/>
        <c:crosses val="autoZero"/>
        <c:auto val="1"/>
        <c:lblAlgn val="ctr"/>
        <c:lblOffset val="100"/>
        <c:noMultiLvlLbl val="0"/>
      </c:catAx>
      <c:valAx>
        <c:axId val="350897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50911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G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0.03685</cdr:x>
      <cdr:y>0.03198</cdr:y>
    </cdr:from>
    <cdr:to>
      <cdr:x>0.93961</cdr:x>
      <cdr:y>0.24055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14E84A1-26C7-75AC-0BBE-F2C57597E15D}"/>
            </a:ext>
          </a:extLst>
        </cdr:cNvPr>
        <cdr:cNvSpPr txBox="1"/>
      </cdr:nvSpPr>
      <cdr:spPr>
        <a:xfrm xmlns:a="http://schemas.openxmlformats.org/drawingml/2006/main">
          <a:off x="444658" y="76357"/>
          <a:ext cx="10894155" cy="497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65,3%     77,9%     61,2%     80,9%      91,4%     94,9%    96,8%     93,4%     93,4%      90,7%   90,2% 94,8%     91,4%     94,3% </a:t>
          </a:r>
          <a:endParaRPr lang="ru-KG" sz="1600" b="1" dirty="0"/>
        </a:p>
      </cdr:txBody>
    </cdr:sp>
  </cdr:relSizeAnchor>
  <cdr:relSizeAnchor xmlns:cdr="http://schemas.openxmlformats.org/drawingml/2006/chartDrawing">
    <cdr:from>
      <cdr:x>0.93808</cdr:x>
      <cdr:y>0.26308</cdr:y>
    </cdr:from>
    <cdr:to>
      <cdr:x>0.98711</cdr:x>
      <cdr:y>0.85828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0BFBD7A5-B180-1DBB-DA4C-08726B8E4EE2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t="30473" r="16511" b="7860"/>
        <a:stretch xmlns:a="http://schemas.openxmlformats.org/drawingml/2006/main"/>
      </cdr:blipFill>
      <cdr:spPr>
        <a:xfrm xmlns:a="http://schemas.openxmlformats.org/drawingml/2006/main">
          <a:off x="11320367" y="628059"/>
          <a:ext cx="591739" cy="14209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FD4F1-5226-4900-93E2-01774394A45A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G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G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5C459-8B4D-498F-8BC6-B96A1936C7C4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6360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Полное не со</a:t>
            </a:r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C459-8B4D-498F-8BC6-B96A1936C7C4}" type="slidenum">
              <a:rPr lang="ru-KG" smtClean="0"/>
              <a:t>5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39315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y-KG" dirty="0"/>
              <a:t>ТБ данные для следующего слайда – для обоснования завышенности показателей</a:t>
            </a:r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C459-8B4D-498F-8BC6-B96A1936C7C4}" type="slidenum">
              <a:rPr lang="ru-KG" smtClean="0"/>
              <a:t>7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131570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5C459-8B4D-498F-8BC6-B96A1936C7C4}" type="slidenum">
              <a:rPr lang="ru-KG" smtClean="0"/>
              <a:t>8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1382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05893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1138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544039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93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96299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9805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50947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624271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281604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A57E7-5636-770E-B426-B4705EF0D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G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2253E-0F64-F5AF-6112-AD56A663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G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9B3CA-370F-963E-913B-41EBBFFC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0967BB-2CF7-FE51-4C54-04EEA800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B85A9A-2612-AB4D-B826-F28245267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03551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336678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439283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61022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825261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87592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346186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29631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52245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D6B590-D870-451D-A33D-5178AAB8D900}" type="datetimeFigureOut">
              <a:rPr lang="ru-KG" smtClean="0"/>
              <a:t>25.03.2025</a:t>
            </a:fld>
            <a:endParaRPr lang="ru-K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K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75E3CDE-5317-4F4E-AC3C-E60B7F913BA5}" type="slidenum">
              <a:rPr lang="ru-KG" smtClean="0"/>
              <a:t>‹#›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46867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755B-8F95-3BF8-0C1D-631314B95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731521"/>
            <a:ext cx="8689976" cy="3714750"/>
          </a:xfrm>
        </p:spPr>
        <p:txBody>
          <a:bodyPr>
            <a:normAutofit fontScale="90000"/>
          </a:bodyPr>
          <a:lstStyle/>
          <a:p>
            <a:r>
              <a:rPr lang="ru-RU" dirty="0"/>
              <a:t> «Эффективный контроль за ВИЧ-инфекцией и туберкулезом в Кыргызской Республике» 	</a:t>
            </a:r>
            <a:br>
              <a:rPr lang="ru-RU" dirty="0"/>
            </a:br>
            <a:br>
              <a:rPr lang="ru-RU" dirty="0"/>
            </a:br>
            <a:r>
              <a:rPr lang="ru-RU" sz="3600" i="1" u="sng" dirty="0"/>
              <a:t>Компонент: Туберкулез</a:t>
            </a:r>
            <a:r>
              <a:rPr lang="ru-RU" dirty="0"/>
              <a:t>					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E6EF1-8DFA-25D6-35FC-5F90F9245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74870"/>
            <a:ext cx="8689976" cy="582929"/>
          </a:xfrm>
        </p:spPr>
        <p:txBody>
          <a:bodyPr/>
          <a:lstStyle/>
          <a:p>
            <a:r>
              <a:rPr lang="ky-KG" dirty="0"/>
              <a:t>За программный год - 2023 год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3088879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75FC9-A2E5-5B1B-C3D1-720610D5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A85F9-FEA2-1989-AD1A-5B3E1E6F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78487"/>
            <a:ext cx="10364451" cy="821663"/>
          </a:xfrm>
        </p:spPr>
        <p:txBody>
          <a:bodyPr>
            <a:normAutofit/>
          </a:bodyPr>
          <a:lstStyle/>
          <a:p>
            <a:r>
              <a:rPr lang="ky-KG" sz="2800" dirty="0"/>
              <a:t>Позитивные тенденции на местах: ЗАКУПКИ</a:t>
            </a:r>
            <a:endParaRPr lang="ru-KG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EDA02-656C-AF47-6DBC-AF92D6ED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43" y="1200150"/>
            <a:ext cx="7578717" cy="4880610"/>
          </a:xfrm>
        </p:spPr>
        <p:txBody>
          <a:bodyPr>
            <a:noAutofit/>
          </a:bodyPr>
          <a:lstStyle/>
          <a:p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полевых условиях на уровне аптечных пунктов не было отмечено ни лишних запасов, ни дефицита лекарств. 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Наличие лаб. оборудования для диагностики туберкулеза с использованием инструментов быстрой молекулярной диагностики (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GeneXpert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на районном уровне и пенитенциарной системе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Транспортировка биоматериала улучшилась от уровня ОЦБТ до НРЛ (ГЧП договоры), но от уровня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пМСП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 уровня ОЦБТ не улучшилась  и зависит от руководства медучреждения (г. Ош – медсестры возят в общественном транспорте).</a:t>
            </a:r>
          </a:p>
          <a:p>
            <a:r>
              <a:rPr lang="ky-KG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Использование лабораторного оборудования ТБ службы для анализов ЛЖВ (отмечают некоторое влияние стигмы)</a:t>
            </a:r>
          </a:p>
          <a:p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Мобильные рентген-аппараты и информационно-разъяснительная работа с населением (особенно в труднодоступных районах), обеспечивают лучший охват населения диагностикой (Ошская, Чуйская и Жалал-абадской области).</a:t>
            </a:r>
            <a:endParaRPr lang="ky-KG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8F020-EB69-505F-AF03-69CEAA5F40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276">
            <a:off x="8695348" y="1734322"/>
            <a:ext cx="2858500" cy="3812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895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D5399-A58C-10F9-1649-38C7DD4FA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30DFE9-4F8E-63CE-499D-849A5E097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1663"/>
          </a:xfrm>
        </p:spPr>
        <p:txBody>
          <a:bodyPr>
            <a:normAutofit/>
          </a:bodyPr>
          <a:lstStyle/>
          <a:p>
            <a:r>
              <a:rPr lang="ky-KG" sz="2800" dirty="0"/>
              <a:t>Позитивные тенденции на местах: Финансирование</a:t>
            </a:r>
            <a:endParaRPr lang="ru-KG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7E2E18-DE15-C771-6371-50330BB48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37944"/>
            <a:ext cx="10364452" cy="4401539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Суб-реципиенты отметили, что в 2023 году контракты и соглашения были заключены своевременно. Финансирование мероприятий проводилось своевременно.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Некоторые респонденты подчеркнули, что транши в некоторых случаях запаздывают на две недели. При этом, стоит отметить, что это может быть связано с качеством предоставляемых финансовых отчетов, тренинги по финансовой отчетности в последний раз проводились в 2021 году.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Расходы, связанные с обеспечением всех направлений деятельности программы, были произведены в соответствии с поставленными задачами. За отчетный период 80 % выделенного бюджета было потрачено в соответствии с фактическими потребностями согласно проекту. В то же время, на конец 2023 года имелись финансовые обязательства на сумму $658 614, с учетом которых развитие составило 84%.</a:t>
            </a:r>
            <a:endParaRPr lang="ru-KG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10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28A2C-D8A9-6A7A-EF5E-EF660464C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8B4C5-F4E8-7B85-5ED6-63D795FC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21663"/>
          </a:xfrm>
        </p:spPr>
        <p:txBody>
          <a:bodyPr>
            <a:normAutofit/>
          </a:bodyPr>
          <a:lstStyle/>
          <a:p>
            <a:r>
              <a:rPr lang="ky-KG" sz="2800" dirty="0"/>
              <a:t>Позитивные тенденции на местах: управление грантом</a:t>
            </a:r>
            <a:endParaRPr lang="ru-KG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23CBD7-A936-D4A4-E01E-31A5F1F76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4105" y="1757934"/>
            <a:ext cx="7955905" cy="4401539"/>
          </a:xfrm>
        </p:spPr>
        <p:txBody>
          <a:bodyPr>
            <a:norm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Новые препараты (3НР) для контактной профилактики ТБ стали доступны в 2024 году в качестве пилота в рамках проекта ЮСАИД “Вылечить туберкулез”, на последующие годы комбинированный препарат заложен в грант ГФСТМ.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Мониторинг проводится регулярно сотрудниками ОР ГФСТМ. </a:t>
            </a:r>
          </a:p>
          <a:p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Респонденты отметили хорошее взаимодействие между ТБ службой и НПО (Ошская, </a:t>
            </a:r>
            <a:r>
              <a:rPr lang="ru-RU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Жалалабадская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</a:rPr>
              <a:t> и Чуйская области)</a:t>
            </a:r>
            <a:endParaRPr lang="ru-KG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При этом стоит отметить, что данные ОР отличаются от фактической отчетности страны.</a:t>
            </a:r>
          </a:p>
          <a:p>
            <a:endParaRPr lang="ru-KG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879A2-3D69-6F75-09BA-A061ADC47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4" y="1571017"/>
            <a:ext cx="2114550" cy="1585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896941-BB1D-8675-ADD0-D556C059C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4" y="3429000"/>
            <a:ext cx="2114549" cy="2818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34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71740-FB9A-6F9F-5F05-B04C4F701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81683"/>
          </a:xfrm>
        </p:spPr>
        <p:txBody>
          <a:bodyPr>
            <a:normAutofit/>
          </a:bodyPr>
          <a:lstStyle/>
          <a:p>
            <a:r>
              <a:rPr lang="ky-KG" sz="2900" dirty="0"/>
              <a:t>Негативные тенденции на местах</a:t>
            </a:r>
            <a:endParaRPr lang="ru-KG" sz="2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5E0647-322D-8D95-DFD0-25F64EF8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600201"/>
            <a:ext cx="10116177" cy="4639282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Значительное (133%) снижение заболеваемости туберкулезом, выявленных в 2023 году по сравнению с 2019 годом. Однако во время поездки на местах были отмечены проблемы по работе с контактными лицами и активным выявлением ТБ.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Основными факторами высокого бремени ТБ в стране являются высокий уровень внутренней и внешней миграции и недиагностированные пациенты ТБ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Низкий уровень участия в полном амбулаторном лечении ТБ пациентов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рекомендуем усилить «систему сортировки и ускоренного выявления туберкулеза» при поступлении любого пациента с кашлем с момента обращения в ПМСП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Более активно использование картирования уязвимости к ТБ, которое позволит выявить людей с многочисленными факторами риска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Вся система учета и отчетности дублируется на уровне ПМСП, и фтизиатрам приходится заполнять 2 базы (КИФ и ЭТБР), что отнимает много времени.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229464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FE671-E753-0017-9A5F-6EA25DA3E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97768-FD90-1BBA-663E-1501F782E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81683"/>
          </a:xfrm>
        </p:spPr>
        <p:txBody>
          <a:bodyPr>
            <a:normAutofit/>
          </a:bodyPr>
          <a:lstStyle/>
          <a:p>
            <a:r>
              <a:rPr lang="ky-KG" sz="2900" dirty="0"/>
              <a:t>Негативные тенденции на местах</a:t>
            </a:r>
            <a:endParaRPr lang="ru-KG" sz="29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087149-62C6-3B58-B668-6DE2323A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09893"/>
            <a:ext cx="10116177" cy="4070283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Низкая заработная плата молодого специалиста – фтизиатра (11 000 сом в месяц) приводит к отсутствию стимулов к работе, невозможности удержать медработника на уровне ПМСП.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Необходимо провести дополнительное обучение по использованию QUAN TB, так как она имеется на уровне ОЦБТ и специалисты могут вносить данные своего региона.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Высокий уровень стигмы среди родственников, при которой пациенты ТБ предпочитают лечиться в стационаре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Врачи и медсестры получают поощрение за успешное завершение лечения. Необходимо рассмотреть возможность внедрения системы поощрения за активное выявление случаев ТБ.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Необходимо усилить надзор и мониторинг со стороны НЦФ, с фокусом на пенитенциарную систему для вспомогательного наблюдения, консультирования и проверки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338626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97A10A-118B-16C5-4C93-FADF19C4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80515"/>
          </a:xfrm>
        </p:spPr>
        <p:txBody>
          <a:bodyPr/>
          <a:lstStyle/>
          <a:p>
            <a:r>
              <a:rPr lang="ky-KG" dirty="0"/>
              <a:t>Закупки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8C430-A305-DCA8-8957-FDAEB869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399032"/>
            <a:ext cx="10364452" cy="4599431"/>
          </a:xfrm>
        </p:spPr>
        <p:txBody>
          <a:bodyPr>
            <a:normAutofit fontScale="85000" lnSpcReduction="20000"/>
          </a:bodyPr>
          <a:lstStyle/>
          <a:p>
            <a:r>
              <a:rPr lang="ky-KG" dirty="0"/>
              <a:t>Несколько респондентов отметили, что в 2022-2023 были небольшие сбои по поставкам препаратов, но это не повлияло на лечение тб пациентов (последствия пожара)</a:t>
            </a:r>
          </a:p>
          <a:p>
            <a:r>
              <a:rPr lang="ky-KG" dirty="0"/>
              <a:t>Препараты для детей – были сбои в поставках детской дозировки (сейчас не везде есть) и поэтому дети переведены на взрослую дозировку с 3 лет</a:t>
            </a:r>
          </a:p>
          <a:p>
            <a:r>
              <a:rPr lang="ky-KG" dirty="0"/>
              <a:t>Рентген с ии очень позитивно отмечен всеми, но «слабое крепление» необходимо дозаказать (только ЖОЦБТ имеет дополнительную запчасть)</a:t>
            </a:r>
          </a:p>
          <a:p>
            <a:r>
              <a:rPr lang="ky-KG" dirty="0"/>
              <a:t>Использование врачами пмСп рентгена с ии - хорошо, но требуется обучение и дополнительный рентген аппараты с ИИ для ПМСП</a:t>
            </a:r>
          </a:p>
          <a:p>
            <a:r>
              <a:rPr lang="ky-KG" dirty="0"/>
              <a:t>Транспортировка лекарственных средств и ИМН – в ряде организаций отметили что были случаи транспортировки без холодового режима в летнее время (необходима инвентаризация процесса)</a:t>
            </a:r>
          </a:p>
          <a:p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Прогнозируется избыток по препаратам 2-го ряда в следствие меньшего набора количества пациентов, чем запланировано. Необходимо провести консультации со всеми заинтересованными сторонами для урегулирования данного вопроса. </a:t>
            </a:r>
            <a:endParaRPr lang="ky-KG" dirty="0"/>
          </a:p>
        </p:txBody>
      </p:sp>
    </p:spTree>
    <p:extLst>
      <p:ext uri="{BB962C8B-B14F-4D97-AF65-F5344CB8AC3E}">
        <p14:creationId xmlns:p14="http://schemas.microsoft.com/office/powerpoint/2010/main" val="1858644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7F97A-D9FD-DA59-13B7-DA421F78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Финансирование и управление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413AD-2E7F-5432-7A85-3A25289C0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973901"/>
            <a:ext cx="10364452" cy="4129719"/>
          </a:xfrm>
        </p:spPr>
        <p:txBody>
          <a:bodyPr>
            <a:normAutofit/>
          </a:bodyPr>
          <a:lstStyle/>
          <a:p>
            <a:r>
              <a:rPr lang="ru-RU" dirty="0"/>
              <a:t>Необходимо возобновить совместные выезды на места ГФСТМ/ПРООН с НЦФ и проведение областных встреч с участием полномочных представительств.</a:t>
            </a:r>
          </a:p>
          <a:p>
            <a:r>
              <a:rPr lang="ru-RU" dirty="0"/>
              <a:t>Обеспечить интеграцию продуктов ТБ ИСУЛД с информационными системами Центра электронного здравоохранения при МЗ КР: </a:t>
            </a:r>
            <a:r>
              <a:rPr lang="ru-RU" dirty="0" err="1"/>
              <a:t>Ilab</a:t>
            </a:r>
            <a:r>
              <a:rPr lang="ru-RU" dirty="0"/>
              <a:t> и информационной системой РЦ СПИД.</a:t>
            </a:r>
          </a:p>
          <a:p>
            <a:r>
              <a:rPr lang="ru-RU" dirty="0"/>
              <a:t>Необходим официальный механизм поощрения за активное выявление случаев ТБ, мониторинга и оценки этих инноваций, </a:t>
            </a:r>
          </a:p>
        </p:txBody>
      </p:sp>
    </p:spTree>
    <p:extLst>
      <p:ext uri="{BB962C8B-B14F-4D97-AF65-F5344CB8AC3E}">
        <p14:creationId xmlns:p14="http://schemas.microsoft.com/office/powerpoint/2010/main" val="86504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56DE3-07B4-A3BF-6563-B752F76F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/>
              <a:t>управление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D36305-4F43-F3B0-037A-288E93D7B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928181"/>
            <a:ext cx="10364452" cy="4311302"/>
          </a:xfrm>
        </p:spPr>
        <p:txBody>
          <a:bodyPr>
            <a:normAutofit/>
          </a:bodyPr>
          <a:lstStyle/>
          <a:p>
            <a:r>
              <a:rPr lang="ky-KG" dirty="0"/>
              <a:t>Отмечены проблемы с коммуникацией между нцф и проон</a:t>
            </a:r>
          </a:p>
          <a:p>
            <a:r>
              <a:rPr lang="ky-KG" dirty="0"/>
              <a:t>Не все мероприятия согласно плану (дорожной карте) выполняются – в частности относительно активного выявления тб случаев</a:t>
            </a:r>
          </a:p>
          <a:p>
            <a:r>
              <a:rPr lang="ky-KG" dirty="0"/>
              <a:t>Финансирование нпо – была разница с оплатой труда с проон и юсаид </a:t>
            </a:r>
          </a:p>
          <a:p>
            <a:r>
              <a:rPr lang="ky-KG" dirty="0"/>
              <a:t>Есть надбавка за детского координатора, но нет назначенного (временно ответственный/ая часто сменяется)</a:t>
            </a:r>
            <a:endParaRPr lang="ru-KG" dirty="0"/>
          </a:p>
          <a:p>
            <a:pPr marL="0" indent="0">
              <a:buNone/>
            </a:pP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3176588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12E47-C366-D341-BE50-A5A5A43F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24457"/>
            <a:ext cx="10364451" cy="1596177"/>
          </a:xfrm>
        </p:spPr>
        <p:txBody>
          <a:bodyPr/>
          <a:lstStyle/>
          <a:p>
            <a:r>
              <a:rPr lang="ky-KG" dirty="0"/>
              <a:t>Спасибо за внимание!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159916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ACA9A2-33B2-A444-5802-F3ACEDBAC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64" y="362584"/>
            <a:ext cx="10515600" cy="6138799"/>
          </a:xfrm>
        </p:spPr>
        <p:txBody>
          <a:bodyPr>
            <a:noAutofit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y-K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Основание: 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Письмо Председателя Комитета по борьбе с ВИЧ/СПИДом, туберкулезом и малярией при КСОЗ при Правительстве КР, Заместителя министра здравоохранения КР Арыкбаева Б.К. от 04 ноября 2024 г.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Выводы и рекомендации в рамках проекта ГФСТМ “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Evolution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ky-KG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Ресурсные документы: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Предварительный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План по надзору 2024г.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(не утвержден)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Руководство ГФСТМ по надзорным функциям СКК (от 2020 г.)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Руководство по осуществлению контроля за расходованием средств грантов международных и донорских организаций, осуществлением программ и результатами их внедрения (не утвержден)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Панель показателей (</a:t>
            </a:r>
            <a:r>
              <a:rPr lang="en-US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Dashboard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 от </a:t>
            </a:r>
            <a:r>
              <a:rPr lang="ru-RU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2023</a:t>
            </a: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года и от 2022 г.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Список СР и ССР (2023 г.)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ky-KG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Глобальный Фонд: Результаты Эволюции</a:t>
            </a:r>
            <a:endParaRPr lang="ru-KG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KG" sz="2000" dirty="0"/>
          </a:p>
        </p:txBody>
      </p:sp>
    </p:spTree>
    <p:extLst>
      <p:ext uri="{BB962C8B-B14F-4D97-AF65-F5344CB8AC3E}">
        <p14:creationId xmlns:p14="http://schemas.microsoft.com/office/powerpoint/2010/main" val="334545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4E87A-B7B1-F854-0382-F29A6918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Надзорные функции любого Странового координационного комитета (СКК)</a:t>
            </a:r>
            <a:endParaRPr lang="ru-KG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8CB593-5229-9D65-451A-0C2A0F1145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254"/>
          <a:stretch/>
        </p:blipFill>
        <p:spPr>
          <a:xfrm>
            <a:off x="2400300" y="1908681"/>
            <a:ext cx="7200900" cy="468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2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F8035-E605-B340-5EE3-4C7BE3172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Программные аспекты: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E41FA-40D0-C519-D753-9FF95F2EF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Достижение ключевых программных целей, включенных в систему показателей эффективности: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884312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E91D-AFD0-618A-A771-7BC5F307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62485"/>
            <a:ext cx="10364451" cy="634211"/>
          </a:xfrm>
        </p:spPr>
        <p:txBody>
          <a:bodyPr>
            <a:normAutofit/>
          </a:bodyPr>
          <a:lstStyle/>
          <a:p>
            <a:r>
              <a:rPr lang="uz-Cyrl-UZ" dirty="0"/>
              <a:t>Программные показатели по ТБ	</a:t>
            </a:r>
            <a:endParaRPr lang="ru-KG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A924DEDA-86CD-47FA-A767-2D5F8E312FD7}"/>
              </a:ext>
              <a:ext uri="{147F2762-F138-4A5C-976F-8EAC2B608ADB}">
                <a16:predDERef xmlns:a16="http://schemas.microsoft.com/office/drawing/2014/main" pred="{00000000-0008-0000-06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750250"/>
              </p:ext>
            </p:extLst>
          </p:nvPr>
        </p:nvGraphicFramePr>
        <p:xfrm>
          <a:off x="579198" y="1251002"/>
          <a:ext cx="4760819" cy="2399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A16BF41F-1537-4EA2-B0B6-96A62BB23AAF}"/>
              </a:ext>
              <a:ext uri="{147F2762-F138-4A5C-976F-8EAC2B608ADB}">
                <a16:predDERef xmlns:a16="http://schemas.microsoft.com/office/drawing/2014/main" pred="{00000000-0008-0000-06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275008"/>
              </p:ext>
            </p:extLst>
          </p:nvPr>
        </p:nvGraphicFramePr>
        <p:xfrm>
          <a:off x="5621453" y="1251002"/>
          <a:ext cx="5009029" cy="237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D7A2FB6B-2A79-4025-A63A-B4DA3E4DCA16}"/>
              </a:ext>
              <a:ext uri="{147F2762-F138-4A5C-976F-8EAC2B608ADB}">
                <a16:predDERef xmlns:a16="http://schemas.microsoft.com/office/drawing/2014/main" pred="{00000000-0008-0000-06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6745562"/>
              </p:ext>
            </p:extLst>
          </p:nvPr>
        </p:nvGraphicFramePr>
        <p:xfrm>
          <a:off x="579199" y="3880955"/>
          <a:ext cx="5282105" cy="2410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889D955B-636F-DB26-CF4D-3ECDE5BCA6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825880"/>
              </p:ext>
            </p:extLst>
          </p:nvPr>
        </p:nvGraphicFramePr>
        <p:xfrm>
          <a:off x="5967984" y="388095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Овал 26">
            <a:extLst>
              <a:ext uri="{FF2B5EF4-FFF2-40B4-BE49-F238E27FC236}">
                <a16:creationId xmlns:a16="http://schemas.microsoft.com/office/drawing/2014/main" id="{34C2AA1A-47F4-0907-9657-C3FF6491FE89}"/>
              </a:ext>
            </a:extLst>
          </p:cNvPr>
          <p:cNvSpPr/>
          <p:nvPr/>
        </p:nvSpPr>
        <p:spPr>
          <a:xfrm>
            <a:off x="7516367" y="2450591"/>
            <a:ext cx="1294257" cy="1199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6819CAB-D417-6B48-DD8E-BC21997B1821}"/>
              </a:ext>
            </a:extLst>
          </p:cNvPr>
          <p:cNvSpPr/>
          <p:nvPr/>
        </p:nvSpPr>
        <p:spPr>
          <a:xfrm>
            <a:off x="9162287" y="4864607"/>
            <a:ext cx="1294257" cy="1199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84205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43D42-4A13-C53A-6292-87648E67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81099"/>
          </a:xfrm>
        </p:spPr>
        <p:txBody>
          <a:bodyPr/>
          <a:lstStyle/>
          <a:p>
            <a:r>
              <a:rPr lang="ru-RU" dirty="0"/>
              <a:t>Два ключевых недостигнутых индикатора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345B3-5D31-D5B3-434A-37234B99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55064"/>
            <a:ext cx="10364452" cy="4334255"/>
          </a:xfrm>
        </p:spPr>
        <p:txBody>
          <a:bodyPr>
            <a:normAutofit/>
          </a:bodyPr>
          <a:lstStyle/>
          <a:p>
            <a:r>
              <a:rPr lang="ky-KG"/>
              <a:t>Ключевой ВОПРОС: С </a:t>
            </a:r>
            <a:r>
              <a:rPr lang="ky-KG" dirty="0"/>
              <a:t>чем связано </a:t>
            </a:r>
            <a:r>
              <a:rPr lang="ru-RU" dirty="0"/>
              <a:t>Снижение выявления случаев ТБ, </a:t>
            </a:r>
            <a:r>
              <a:rPr lang="ru-RU" u="sng" dirty="0" err="1"/>
              <a:t>недовыявление</a:t>
            </a:r>
            <a:r>
              <a:rPr lang="ru-RU" u="sng" dirty="0"/>
              <a:t> или оценочное количество завышено?</a:t>
            </a:r>
          </a:p>
          <a:p>
            <a:pPr lvl="1"/>
            <a:r>
              <a:rPr lang="ru-RU" dirty="0"/>
              <a:t>Активное выявление на уровне ПМСП не достаточно проводится</a:t>
            </a:r>
          </a:p>
          <a:p>
            <a:pPr lvl="1"/>
            <a:r>
              <a:rPr lang="ru-RU" dirty="0"/>
              <a:t>Обучение на уровне </a:t>
            </a:r>
            <a:r>
              <a:rPr lang="ru-RU" dirty="0" err="1"/>
              <a:t>пмсп</a:t>
            </a:r>
            <a:r>
              <a:rPr lang="ru-RU" dirty="0"/>
              <a:t> необходимо усилить (в 2023 ограниченное количество прошло обучение)</a:t>
            </a:r>
          </a:p>
          <a:p>
            <a:pPr lvl="1"/>
            <a:r>
              <a:rPr lang="ru-RU" dirty="0"/>
              <a:t>Недостаточная работа по выявлению контактных лиц:</a:t>
            </a:r>
          </a:p>
          <a:p>
            <a:pPr lvl="2"/>
            <a:r>
              <a:rPr lang="ru-RU" dirty="0"/>
              <a:t>Высокий уровень стигмы (особенно на юге, всего по 4-5 контактных)</a:t>
            </a:r>
          </a:p>
          <a:p>
            <a:pPr lvl="2"/>
            <a:r>
              <a:rPr lang="ky-KG" dirty="0"/>
              <a:t>СЭС (система оповещения), роль ПМСП (слабые коммуникации, мало эпидемиологов)</a:t>
            </a:r>
            <a:endParaRPr lang="ru-RU" dirty="0"/>
          </a:p>
          <a:p>
            <a:pPr lvl="1"/>
            <a:r>
              <a:rPr lang="ru-RU" dirty="0"/>
              <a:t>Миграция</a:t>
            </a:r>
          </a:p>
          <a:p>
            <a:pPr lvl="2"/>
            <a:r>
              <a:rPr lang="ru-RU" dirty="0"/>
              <a:t>Передача лекарственных препаратов на зарубеж запрещена</a:t>
            </a:r>
          </a:p>
          <a:p>
            <a:pPr lvl="2"/>
            <a:r>
              <a:rPr lang="ru-RU" dirty="0"/>
              <a:t>Высокая доля мигрантов среди ТБ пациентов</a:t>
            </a:r>
          </a:p>
          <a:p>
            <a:pPr lvl="2"/>
            <a:endParaRPr lang="ru-RU" dirty="0"/>
          </a:p>
          <a:p>
            <a:pPr lvl="1"/>
            <a:endParaRPr lang="ru-RU" dirty="0"/>
          </a:p>
          <a:p>
            <a:endParaRPr lang="ru-KG" u="sng" dirty="0"/>
          </a:p>
        </p:txBody>
      </p:sp>
    </p:spTree>
    <p:extLst>
      <p:ext uri="{BB962C8B-B14F-4D97-AF65-F5344CB8AC3E}">
        <p14:creationId xmlns:p14="http://schemas.microsoft.com/office/powerpoint/2010/main" val="385559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A9BDE-E5F5-745D-AC07-1D7D2F36F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3343429"/>
            <a:ext cx="10364451" cy="80794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подтвержденных больных ЛУ-ТБ, взятых на лечение ПВР, и показатель охвата лечением (%)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7D07E45-F28A-4D1D-9843-DDDE77117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80962"/>
              </p:ext>
            </p:extLst>
          </p:nvPr>
        </p:nvGraphicFramePr>
        <p:xfrm>
          <a:off x="914400" y="1023811"/>
          <a:ext cx="10363200" cy="224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CB6C4B8-5866-1042-72DB-B316BA254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366811"/>
              </p:ext>
            </p:extLst>
          </p:nvPr>
        </p:nvGraphicFramePr>
        <p:xfrm>
          <a:off x="1038117" y="4445006"/>
          <a:ext cx="9930384" cy="173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74FBDC4-7D55-C238-43CE-C221921B2187}"/>
              </a:ext>
            </a:extLst>
          </p:cNvPr>
          <p:cNvSpPr txBox="1">
            <a:spLocks/>
          </p:cNvSpPr>
          <p:nvPr/>
        </p:nvSpPr>
        <p:spPr>
          <a:xfrm>
            <a:off x="1038117" y="243889"/>
            <a:ext cx="10364451" cy="807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1" cap="none">
                <a:solidFill>
                  <a:srgbClr val="5B9BD5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Доля РУ/МЛУ туберкулеза </a:t>
            </a:r>
            <a:r>
              <a:rPr lang="ru-RU" sz="2000" b="1" cap="none">
                <a:solidFill>
                  <a:srgbClr val="5B9BD5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среди</a:t>
            </a:r>
            <a:r>
              <a:rPr lang="ru-RU" sz="1600" b="1" cap="none">
                <a:solidFill>
                  <a:srgbClr val="5B9BD5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общего числа больных туберкулезом, 2008-2023 гг., %</a:t>
            </a:r>
            <a:endParaRPr lang="ru-RU" sz="1600" cap="none" dirty="0">
              <a:solidFill>
                <a:srgbClr val="5B9BD5">
                  <a:lumMod val="75000"/>
                </a:srgbClr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9323A39-8BC0-BFF1-AD2D-A0583D810B0F}"/>
              </a:ext>
            </a:extLst>
          </p:cNvPr>
          <p:cNvSpPr/>
          <p:nvPr/>
        </p:nvSpPr>
        <p:spPr>
          <a:xfrm>
            <a:off x="10045827" y="1544314"/>
            <a:ext cx="1294257" cy="11995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0354004-03E3-79A5-A168-70078325392D}"/>
              </a:ext>
            </a:extLst>
          </p:cNvPr>
          <p:cNvSpPr/>
          <p:nvPr/>
        </p:nvSpPr>
        <p:spPr>
          <a:xfrm>
            <a:off x="10182987" y="4445006"/>
            <a:ext cx="899541" cy="18094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153761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27441A-860C-5D96-694E-7F07E989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90243"/>
          </a:xfrm>
        </p:spPr>
        <p:txBody>
          <a:bodyPr>
            <a:normAutofit fontScale="90000"/>
          </a:bodyPr>
          <a:lstStyle/>
          <a:p>
            <a:r>
              <a:rPr lang="ky-KG" dirty="0"/>
              <a:t>Недовыявление или завышенные показатели?</a:t>
            </a:r>
            <a:endParaRPr lang="ru-K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629856-19B0-9C2A-5B8E-6BBFF18DD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55064"/>
            <a:ext cx="10364452" cy="4136137"/>
          </a:xfrm>
        </p:spPr>
        <p:txBody>
          <a:bodyPr/>
          <a:lstStyle/>
          <a:p>
            <a:r>
              <a:rPr lang="ky-KG" dirty="0"/>
              <a:t>Большинство респондентов сошлись во мнении, что целевые показатели ГФСМТ по Тб были завышены:</a:t>
            </a:r>
          </a:p>
          <a:p>
            <a:pPr lvl="1"/>
            <a:r>
              <a:rPr lang="az-Cyrl-AZ" sz="1800" b="0" i="0" u="none" strike="noStrike" baseline="0" dirty="0">
                <a:effectLst/>
              </a:rPr>
              <a:t>Количество случаев с РУ/МЛУ ТБ, начавших лечение препаратами второго ряда (целевой показатель 1800 на 2023 г.) оказались завышены на фоне ковида (2020 г.). В последующем целевые показатели Снижены до 1200 (2024 г.) </a:t>
            </a:r>
          </a:p>
          <a:p>
            <a:pPr lvl="1"/>
            <a:r>
              <a:rPr lang="ru-RU" sz="1800" b="0" i="0" u="none" strike="noStrike" baseline="0" dirty="0">
                <a:effectLst/>
              </a:rPr>
              <a:t>К концу 2023 года 23% больных с туберкулезом получают лечение исключительно на амбулаторном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249619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7DACD-F4E1-D525-9B6C-CDB8E036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07363"/>
          </a:xfrm>
        </p:spPr>
        <p:txBody>
          <a:bodyPr>
            <a:noAutofit/>
          </a:bodyPr>
          <a:lstStyle/>
          <a:p>
            <a:r>
              <a:rPr lang="ky-KG" sz="2800" dirty="0"/>
              <a:t>Позитивные тенденции на местах: программная часть</a:t>
            </a:r>
            <a:endParaRPr lang="ru-KG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3D0B2-691E-59D9-779D-EB34C48AA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40180"/>
            <a:ext cx="8001625" cy="5166360"/>
          </a:xfrm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Значительный прогресс достигнут в реализации мероприятий, предусмотренных Национальной Программой «Туберкулез -VI» на 2023-2026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гг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Почти все национальные руководства приведены в соответствие с международными рекомендациями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Услуги по борьбе с туберкулезом хорошо интегрированы и предоставляются через существующую систему здравоохранения, состоящую из ТБ службы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Чуть более 90% больных туберкулезом проходят тестирование на ВИЧ, и все ВИЧ-инфицированные подключаются к услугам АРТ</a:t>
            </a:r>
            <a:endParaRPr lang="ky-K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Учитывая тенденцию в снижении выявления случаев ТБ, которое признавалось всеми международными экспертами и миссией ВОЗ как возможное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недовыявление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ТБ, а также недостижение целевых показателей Национальной Программы (1200 случаев РУ/МЛУ ТБ в 2024) и гранта ГФ, по рекомендации ГФ при поддержке ПРООН страна разработала План по улучшению индикаторов, который включал  22 мероприятия</a:t>
            </a:r>
            <a:endParaRPr lang="ru-K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7BB09D-0ED6-F70D-B774-F6EC80966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1" y="1617345"/>
            <a:ext cx="2416175" cy="181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AC7032-55DD-CE29-E4B4-DB3E0A12D9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17011" y="3720465"/>
            <a:ext cx="2416175" cy="2668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043470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1178</TotalTime>
  <Words>1476</Words>
  <Application>Microsoft Office PowerPoint</Application>
  <PresentationFormat>Широкоэкранный</PresentationFormat>
  <Paragraphs>108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Times New Roman</vt:lpstr>
      <vt:lpstr>Tw Cen MT</vt:lpstr>
      <vt:lpstr>Капля</vt:lpstr>
      <vt:lpstr> «Эффективный контроль за ВИЧ-инфекцией и туберкулезом в Кыргызской Республике»    Компонент: Туберкулез     </vt:lpstr>
      <vt:lpstr>Презентация PowerPoint</vt:lpstr>
      <vt:lpstr>Надзорные функции любого Странового координационного комитета (СКК)</vt:lpstr>
      <vt:lpstr>Программные аспекты:</vt:lpstr>
      <vt:lpstr>Программные показатели по ТБ </vt:lpstr>
      <vt:lpstr>Два ключевых недостигнутых индикатора</vt:lpstr>
      <vt:lpstr>Число подтвержденных больных ЛУ-ТБ, взятых на лечение ПВР, и показатель охвата лечением (%) </vt:lpstr>
      <vt:lpstr>Недовыявление или завышенные показатели?</vt:lpstr>
      <vt:lpstr>Позитивные тенденции на местах: программная часть</vt:lpstr>
      <vt:lpstr>Позитивные тенденции на местах: ЗАКУПКИ</vt:lpstr>
      <vt:lpstr>Позитивные тенденции на местах: Финансирование</vt:lpstr>
      <vt:lpstr>Позитивные тенденции на местах: управление грантом</vt:lpstr>
      <vt:lpstr>Негативные тенденции на местах</vt:lpstr>
      <vt:lpstr>Негативные тенденции на местах</vt:lpstr>
      <vt:lpstr>Закупки</vt:lpstr>
      <vt:lpstr>Финансирование и управление</vt:lpstr>
      <vt:lpstr>управление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28</cp:revision>
  <dcterms:created xsi:type="dcterms:W3CDTF">2024-12-16T04:10:47Z</dcterms:created>
  <dcterms:modified xsi:type="dcterms:W3CDTF">2025-03-25T09:11:21Z</dcterms:modified>
</cp:coreProperties>
</file>