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1" r:id="rId4"/>
    <p:sldId id="278" r:id="rId5"/>
    <p:sldId id="262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74" r:id="rId14"/>
    <p:sldId id="285" r:id="rId15"/>
    <p:sldId id="275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uluu Bolotbaeva" initials="AB" lastIdx="1" clrIdx="0">
    <p:extLst>
      <p:ext uri="{19B8F6BF-5375-455C-9EA6-DF929625EA0E}">
        <p15:presenceInfo xmlns:p15="http://schemas.microsoft.com/office/powerpoint/2012/main" userId="29cd0566dd56c0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D4F1-5226-4900-93E2-01774394A45A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5C459-8B4D-498F-8BC6-B96A1936C7C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636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CD4 </a:t>
            </a:r>
            <a:r>
              <a:rPr lang="ru-RU" dirty="0"/>
              <a:t>– это те самые клетки в нашем организме, которые отвечают за иммунитет. 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Они, как раз и занимаются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обнаружением и уничтожением чужеродных нашему организму бактерий, грибков, вирусов</a:t>
            </a:r>
            <a:r>
              <a:rPr lang="ru-RU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ru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9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45875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13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6965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MetaPro"/>
              </a:rPr>
              <a:t>European Centre for Disease Prevention and Control</a:t>
            </a:r>
            <a:endParaRPr lang="ru-KG" b="1" dirty="0"/>
          </a:p>
          <a:p>
            <a:endParaRPr lang="ru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14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4417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0589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138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54403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3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9629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9805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0947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2427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28160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A57E7-5636-770E-B426-B4705EF0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2253E-0F64-F5AF-6112-AD56A663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9B3CA-370F-963E-913B-41EBBFFC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967BB-2CF7-FE51-4C54-04EEA800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85A9A-2612-AB4D-B826-F2824526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0355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6678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392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1022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252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8759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461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2963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5224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686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755B-8F95-3BF8-0C1D-631314B95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31521"/>
            <a:ext cx="8689976" cy="3714750"/>
          </a:xfrm>
        </p:spPr>
        <p:txBody>
          <a:bodyPr>
            <a:normAutofit fontScale="90000"/>
          </a:bodyPr>
          <a:lstStyle/>
          <a:p>
            <a:r>
              <a:rPr lang="ru-RU" dirty="0"/>
              <a:t> «Эффективный контроль за ВИЧ-инфекцией и туберкулезом в Кыргызской Республике» 	</a:t>
            </a:r>
            <a:br>
              <a:rPr lang="ru-RU" dirty="0"/>
            </a:br>
            <a:br>
              <a:rPr lang="ru-RU" dirty="0"/>
            </a:br>
            <a:r>
              <a:rPr lang="ru-RU" sz="3600" i="1" u="sng" dirty="0"/>
              <a:t>Компонент: ВИЧ</a:t>
            </a:r>
            <a:r>
              <a:rPr lang="ru-RU" dirty="0"/>
              <a:t>				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E6EF1-8DFA-25D6-35FC-5F90F9245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74870"/>
            <a:ext cx="8689976" cy="582929"/>
          </a:xfrm>
        </p:spPr>
        <p:txBody>
          <a:bodyPr/>
          <a:lstStyle/>
          <a:p>
            <a:r>
              <a:rPr lang="ky-KG" dirty="0"/>
              <a:t>За программный год - 2023 год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308887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EBDF-FD12-4EB0-BBA7-D5BFF817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Позитивные тенденции: лечение АРТ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0544-FDCD-4553-9707-30A1185C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27259"/>
            <a:ext cx="7699283" cy="4412224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6 358  человек (70,35%) из числа тех, кто знал о своем ВИЧ-положительном статусе получали АРТ лечение.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Другими словами за год к лечению подключили около 2000 человек, повысив показатель на 7,35% (показатель за 2021 составлял 63% или 4442 человека)</a:t>
            </a:r>
            <a:r>
              <a:rPr lang="ru-RU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91% (5 788 ЛЖВ) достигли неопределяемой вирусной нагрузки.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конец 2023 года 95% пациентов, получающих антиретровирусную терапию (АРТ), находились на долутегравир содержащей схеме лечения, что соответствует последним рекомендациям ВОЗ.</a:t>
            </a:r>
          </a:p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Тесное сотрудничество государственных организаций с НПО сектором</a:t>
            </a:r>
            <a:endParaRPr lang="ru-K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4ED7C-76EE-49FF-AB4C-0223A1A15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58" y="1827258"/>
            <a:ext cx="3309169" cy="44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5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E2AD-1067-4306-A6E1-9F5C4515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Области для совершенствования: лечение АРТ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BACB-7348-4987-AA3E-7B6A90B9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56" y="1963971"/>
            <a:ext cx="10364452" cy="2509707"/>
          </a:xfrm>
        </p:spPr>
        <p:txBody>
          <a:bodyPr/>
          <a:lstStyle/>
          <a:p>
            <a:r>
              <a:rPr lang="ru-RU" dirty="0"/>
              <a:t>Учитывая тот факт, что уровень стигмы в отношении ВИЧ среди общего населения остается все еще высоким, особенно в регионах, есть необходимость в усилении мероприятий по снижению стигмы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Информировать население о ВИЧ через массовые просветительские кампании, социальные сети, блогеров и НПО, акцентируя внимание на информационной кампании Н=Н.</a:t>
            </a:r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K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A95FE-1AD0-4CD2-9E22-DB8EDDC5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68" y="4019828"/>
            <a:ext cx="2105333" cy="2807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ABA10-8B07-4D06-AB55-4C39B73D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70" y="4019828"/>
            <a:ext cx="3784229" cy="28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3AAF-E704-41F4-9357-A4A3C1BB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1231"/>
            <a:ext cx="10364451" cy="885818"/>
          </a:xfrm>
        </p:spPr>
        <p:txBody>
          <a:bodyPr/>
          <a:lstStyle/>
          <a:p>
            <a:r>
              <a:rPr lang="ru-RU" dirty="0"/>
              <a:t>Каскад лечения по ВИЧ </a:t>
            </a:r>
            <a:endParaRPr lang="ru-K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2FB90-F4CD-4ACF-BF0B-CA6D81CA7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1277049"/>
            <a:ext cx="9960703" cy="5491436"/>
          </a:xfrm>
        </p:spPr>
      </p:pic>
    </p:spTree>
    <p:extLst>
      <p:ext uri="{BB962C8B-B14F-4D97-AF65-F5344CB8AC3E}">
        <p14:creationId xmlns:p14="http://schemas.microsoft.com/office/powerpoint/2010/main" val="94745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5FC9-A2E5-5B1B-C3D1-720610D5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85F9-FEA2-1989-AD1A-5B3E1E6F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8487"/>
            <a:ext cx="10364451" cy="821663"/>
          </a:xfrm>
        </p:spPr>
        <p:txBody>
          <a:bodyPr>
            <a:normAutofit/>
          </a:bodyPr>
          <a:lstStyle/>
          <a:p>
            <a:r>
              <a:rPr lang="ky-KG" sz="2800" dirty="0"/>
              <a:t>Позитивные тенденции на местах: ЗАКУПКИ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EDA02-656C-AF47-6DBC-AF92D6ED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43" y="1200150"/>
            <a:ext cx="7578717" cy="4880610"/>
          </a:xfrm>
        </p:spPr>
        <p:txBody>
          <a:bodyPr>
            <a:no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полевых условиях на уровне аптечных пунктов не было отмечено ни лишних запасов, ни дефицита лекарств. 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суб-получатели и суб-суб-получатели гранта Глобального фонда (ГФ) подтверждают, что получают необходимые лекарственные препараты и медицинские средства в своевременном порядке, что указывает на хорошую организацию поставок.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Все суб-получатели отметили, что получают необходимые лекарства и средства медицинского назначения с трех месячным буфером, что позволяет избежать перебоев с поставками.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Закупка проводится централизованно со стороны ОР по оптимальным ценам, так в Европейском регионе ВОЗ Кыргызстан уже несколько лет является лидером по закупке пре-квалифицированных ВОЗ АРВ препаратов по самым низким ценам.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1DC37-A7D2-4326-9228-9F7D9B39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1042220"/>
            <a:ext cx="3644491" cy="2733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DB4F2D-0E1F-4C1A-A514-A6D9860DF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3933518"/>
            <a:ext cx="3755923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0C41-CD31-4D00-8B56-31E628A9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4309"/>
          </a:xfrm>
        </p:spPr>
        <p:txBody>
          <a:bodyPr/>
          <a:lstStyle/>
          <a:p>
            <a:r>
              <a:rPr lang="ky-KG" sz="3600" dirty="0"/>
              <a:t>Позитивные тенденции на местах: ЗАКУПКИ</a:t>
            </a:r>
            <a:endParaRPr lang="ru-K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C95799-A90C-4D6D-9652-F3587326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58" y="1897626"/>
            <a:ext cx="11279548" cy="47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5399-A58C-10F9-1649-38C7DD4FA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DFE9-4F8E-63CE-499D-849A5E09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1663"/>
          </a:xfrm>
        </p:spPr>
        <p:txBody>
          <a:bodyPr>
            <a:normAutofit/>
          </a:bodyPr>
          <a:lstStyle/>
          <a:p>
            <a:r>
              <a:rPr lang="ky-KG" sz="2800" dirty="0"/>
              <a:t>Позитивные тенденции на местах: Финансирование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E2E18-DE15-C771-6371-50330BB4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37944"/>
            <a:ext cx="10364452" cy="4401539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Расходы, связанные с обеспечением всех направлений деятельности программы, были произведены в соответствии с поставленными задачами. За отчетный период 80 % выделенного бюджета было потрачено в соответствии с фактическими потребностями согласно проекту. В то же время, на конец 2023 года имелись финансовые обязательства на сумму $658 614, с учетом которых развитие составило 84%.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Суб-реципиенты отметили, что в 2023 году контракты и соглашения были заключены своевременно. Финансирование мероприятий проводилось своевременно.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Некоторые респонденты подчеркнули, что транши в некоторых случаях запаздывают на две недели. При этом, стоит отметить, что это может быть связано с качеством предоставляемых финансовых отчетов, сложной системой верификации данных в ПРООН направленной на устранение финансовых махинаций.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ОР позволяет суб-реципиентам сдавать финансовые отчеты ежемесячно для ускорения принятия финансовых отчетов по завершению квартала.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тренинги по финансовой отчетности для суб-получателей в последний раз проводились в 2021 году.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1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12E47-C366-D341-BE50-A5A5A43F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24457"/>
            <a:ext cx="10364451" cy="1596177"/>
          </a:xfrm>
        </p:spPr>
        <p:txBody>
          <a:bodyPr/>
          <a:lstStyle/>
          <a:p>
            <a:r>
              <a:rPr lang="ky-KG" dirty="0"/>
              <a:t>Спасибо за внимание!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159916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ACA9A2-33B2-A444-5802-F3ACEDB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362584"/>
            <a:ext cx="10515600" cy="6138799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y-K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Основание: 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Письмо Председателя Комитета по борьбе с ВИЧ/СПИДом, туберкулезом и малярией при КСОЗ при Правительстве КР, Заместителя министра здравоохранения КР Арыкбаева Б.К. от 04 ноября 2024 г.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Выводы и рекомендации в рамках проекта ГФСТМ “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Evolution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y-K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Ресурсные документы: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Предварительный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План по надзору 2024г.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(не утвержден)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Руководство ГФСТМ по надзорным функциям СКК (от 2020 г.)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Руководство по осуществлению контроля за расходованием средств грантов международных и донорских организаций, осуществлением программ и результатами их внедрения (не утвержден)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Панель показателей (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Dashboard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от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года и от 2022 г.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Список СР и ССР (2023 г.)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Глобальный Фонд: Результаты Эволюции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KG" sz="2000" dirty="0"/>
          </a:p>
        </p:txBody>
      </p:sp>
    </p:spTree>
    <p:extLst>
      <p:ext uri="{BB962C8B-B14F-4D97-AF65-F5344CB8AC3E}">
        <p14:creationId xmlns:p14="http://schemas.microsoft.com/office/powerpoint/2010/main" val="334545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4E87A-B7B1-F854-0382-F29A691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Надзорные функции любого Странового координационного комитета (СКК)</a:t>
            </a:r>
            <a:endParaRPr lang="ru-KG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8CB593-5229-9D65-451A-0C2A0F11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4"/>
          <a:stretch/>
        </p:blipFill>
        <p:spPr>
          <a:xfrm>
            <a:off x="2400300" y="1908681"/>
            <a:ext cx="7200900" cy="4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F8035-E605-B340-5EE3-4C7BE317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4220"/>
            <a:ext cx="10364451" cy="1121793"/>
          </a:xfrm>
        </p:spPr>
        <p:txBody>
          <a:bodyPr>
            <a:normAutofit/>
          </a:bodyPr>
          <a:lstStyle/>
          <a:p>
            <a:r>
              <a:rPr lang="ru-RU" dirty="0"/>
              <a:t>Программные аспекты: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E41FA-40D0-C519-D753-9FF95F2E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111045"/>
            <a:ext cx="10364452" cy="546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Достижение ключевых программных целей, включенных в систему показателей эффективности: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KG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AA4EA9-D5CB-44E1-9225-47BC2977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01259"/>
              </p:ext>
            </p:extLst>
          </p:nvPr>
        </p:nvGraphicFramePr>
        <p:xfrm>
          <a:off x="727588" y="1976284"/>
          <a:ext cx="10550636" cy="45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973">
                  <a:extLst>
                    <a:ext uri="{9D8B030D-6E8A-4147-A177-3AD203B41FA5}">
                      <a16:colId xmlns:a16="http://schemas.microsoft.com/office/drawing/2014/main" val="2093204173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3916546032"/>
                    </a:ext>
                  </a:extLst>
                </a:gridCol>
                <a:gridCol w="1553496">
                  <a:extLst>
                    <a:ext uri="{9D8B030D-6E8A-4147-A177-3AD203B41FA5}">
                      <a16:colId xmlns:a16="http://schemas.microsoft.com/office/drawing/2014/main" val="3115825215"/>
                    </a:ext>
                  </a:extLst>
                </a:gridCol>
                <a:gridCol w="1239489">
                  <a:extLst>
                    <a:ext uri="{9D8B030D-6E8A-4147-A177-3AD203B41FA5}">
                      <a16:colId xmlns:a16="http://schemas.microsoft.com/office/drawing/2014/main" val="1737973832"/>
                    </a:ext>
                  </a:extLst>
                </a:gridCol>
              </a:tblGrid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2023 г.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Достигнутый результат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782730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ЛУИН, охваченных программами профилактики ВИЧ - минимальным пакетом услуг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79.32%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27492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людей с вновь выявленным диагнозом ВИЧ, начавших АРТ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90,00%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89.04%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29546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людей, получающих АРТ, среди всех людей, живущих с ВИЧ, на конец отчетного периода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57.75%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4725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ЛУИН, получающих ОЗТ, которые продолжают лечение в течение не менее 6 месяцев после начала лечения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80.00%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48.61%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10685"/>
                  </a:ext>
                </a:extLst>
              </a:tr>
              <a:tr h="7797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людей, находящихся в тюрьмах или других закрытых учреждениях, которые сдали тест на ВИЧ в течение отчетного периода и знают свои результаты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70.63%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111.23%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13283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СР, охваченных программами профилактики ВИЧ - минимальным пакетом услуг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80.25%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81.84%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18851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МСМ, охваченных программами профилактики ВИЧ - минимальным пакетом услуг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93.63%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7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0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F8035-E605-B340-5EE3-4C7BE317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4220"/>
            <a:ext cx="10364451" cy="1121793"/>
          </a:xfrm>
        </p:spPr>
        <p:txBody>
          <a:bodyPr>
            <a:normAutofit/>
          </a:bodyPr>
          <a:lstStyle/>
          <a:p>
            <a:r>
              <a:rPr lang="ru-RU" dirty="0"/>
              <a:t>Программные аспекты: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E41FA-40D0-C519-D753-9FF95F2E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111045"/>
            <a:ext cx="10364452" cy="546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Достижение ключевых программных целей, включенных в систему показателей эффективности: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KG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AA4EA9-D5CB-44E1-9225-47BC2977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24636"/>
              </p:ext>
            </p:extLst>
          </p:nvPr>
        </p:nvGraphicFramePr>
        <p:xfrm>
          <a:off x="727589" y="2089049"/>
          <a:ext cx="10550636" cy="350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973">
                  <a:extLst>
                    <a:ext uri="{9D8B030D-6E8A-4147-A177-3AD203B41FA5}">
                      <a16:colId xmlns:a16="http://schemas.microsoft.com/office/drawing/2014/main" val="2093204173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3916546032"/>
                    </a:ext>
                  </a:extLst>
                </a:gridCol>
                <a:gridCol w="1553496">
                  <a:extLst>
                    <a:ext uri="{9D8B030D-6E8A-4147-A177-3AD203B41FA5}">
                      <a16:colId xmlns:a16="http://schemas.microsoft.com/office/drawing/2014/main" val="3115825215"/>
                    </a:ext>
                  </a:extLst>
                </a:gridCol>
                <a:gridCol w="1239489">
                  <a:extLst>
                    <a:ext uri="{9D8B030D-6E8A-4147-A177-3AD203B41FA5}">
                      <a16:colId xmlns:a16="http://schemas.microsoft.com/office/drawing/2014/main" val="1737973832"/>
                    </a:ext>
                  </a:extLst>
                </a:gridCol>
              </a:tblGrid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2023 г.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Достигнутый результат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782730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МСМ, охваченных программами профилактики ВИЧ - минимальным пакетом услуг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93.63%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27492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ЛУИН протестированных на ВИЧ в течение отчетного периода и знающих свои результаты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71.04%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70.77%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29546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СР протестированных на ВИЧ в течение отчетного периода и знающих свои результаты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70.39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65.75%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93.4%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4725"/>
                  </a:ext>
                </a:extLst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МСМ протестированных на ВИЧ в течение отчетного периода и знающих свои результаты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71.01%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62.08%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  <a:endParaRPr lang="ru-KG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10685"/>
                  </a:ext>
                </a:extLst>
              </a:tr>
              <a:tr h="7797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МСМ, имеющих право на доконтактную профилактику (ДКП), которые начали антиретровирусную ДКП в течение отчетного периода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174%</a:t>
                      </a:r>
                      <a:endParaRPr lang="ru-KG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1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31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43CB-43EA-4C0E-A74B-8313ABF7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2128"/>
          </a:xfrm>
        </p:spPr>
        <p:txBody>
          <a:bodyPr/>
          <a:lstStyle/>
          <a:p>
            <a:r>
              <a:rPr lang="ru-RU" dirty="0"/>
              <a:t>Позитивные тенденции: Профилактика ВИЧ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FEF0-48C7-4C33-BF71-F1EC8560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015613"/>
            <a:ext cx="10364452" cy="3775587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ключевые группы охвачены широким спектром профилактических мер, включая предоставление минимального пакета услуг адоптированных под подребности каждой ключевой группы и до-контактную профилактику.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 по профилактике ВИЧ, своевременному выявлению и лечению доступны как в гражданском секторе, так и в пенитенциарной системе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предоставление ДКП было сфокусировано среди МСМ. В результате 261 МСМ получили услуги ДКП (целевой показатель 150 человек), тем самым данный индикатор перевыполнен на 74%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302067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CB3B-6CD9-40F8-9A8E-C7581AD2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2128"/>
          </a:xfrm>
        </p:spPr>
        <p:txBody>
          <a:bodyPr/>
          <a:lstStyle/>
          <a:p>
            <a:r>
              <a:rPr lang="ru-RU" dirty="0"/>
              <a:t>Области для совершенствования: профилактика ВИЧ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6342-861F-437A-8978-7B366F41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20647"/>
            <a:ext cx="10364452" cy="4070554"/>
          </a:xfrm>
        </p:spPr>
        <p:txBody>
          <a:bodyPr/>
          <a:lstStyle/>
          <a:p>
            <a:r>
              <a:rPr lang="ru-RU" dirty="0"/>
              <a:t>Улучшение охвата 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Поддерживающей терапией агонистами опиоидов </a:t>
            </a:r>
            <a:r>
              <a:rPr lang="ru-RU" dirty="0"/>
              <a:t>среди ЛУИН</a:t>
            </a:r>
          </a:p>
          <a:p>
            <a:r>
              <a:rPr lang="ru-RU" dirty="0"/>
              <a:t>Предоставление услуг для пользователей новых психоактивных веществ</a:t>
            </a:r>
          </a:p>
          <a:p>
            <a:r>
              <a:rPr lang="ru-RU" dirty="0"/>
              <a:t>завышенные целевые индикаторы по охвату профилактическими мероприятиями и практика удержания 10% от зарплаты всех сотрудников суб-получателей за невыполнение целевых показателей</a:t>
            </a:r>
          </a:p>
          <a:p>
            <a:r>
              <a:rPr lang="ru-RU" dirty="0"/>
              <a:t>Существует большая необходимость улучшить и расширить охват онлайн аутрич программами среди ключевых групп</a:t>
            </a:r>
          </a:p>
          <a:p>
            <a:endParaRPr lang="ru-RU" dirty="0"/>
          </a:p>
          <a:p>
            <a:endParaRPr lang="ru-RU" dirty="0"/>
          </a:p>
          <a:p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14098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8CB3-074E-40B3-958A-D3A24C71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Позитивные тенденции: Диагностика ВИЧ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6C69-F5F4-47E2-BFE9-CE6F139D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48466"/>
            <a:ext cx="7964754" cy="3736258"/>
          </a:xfrm>
        </p:spPr>
        <p:txBody>
          <a:bodyPr>
            <a:noAutofit/>
          </a:bodyPr>
          <a:lstStyle/>
          <a:p>
            <a:r>
              <a:rPr lang="ru-RU" sz="1700" dirty="0">
                <a:latin typeface="+mj-lt"/>
              </a:rPr>
              <a:t>Отмечается положительный результат по достижению целей 95-95-95 по первому индикатору, выявлению новых случаев ВИЧ. Так в 2023 году 82.16% из оценочного количества ЛЖВ согласно ЮНЭЙДС знали о своем вич положительном статусе (для сравнения данный показатель составлял 66% на 01.07.2020).</a:t>
            </a:r>
          </a:p>
          <a:p>
            <a:r>
              <a:rPr lang="ru-RU" sz="1700" dirty="0">
                <a:latin typeface="+mj-lt"/>
              </a:rPr>
              <a:t>Бесплатные услуги тестирования на ВИЧ доступны на базе центров по контролю гемоконтактных вирусных гепатитов и ВИЧ, центров семейной медицины и НПО</a:t>
            </a:r>
          </a:p>
          <a:p>
            <a:r>
              <a:rPr lang="ru-RU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октября 2023 года внедрена стратегия, мотивирующая врачей первичного звена выявлять ВИЧ по клиническим показаниям.</a:t>
            </a:r>
          </a:p>
          <a:p>
            <a:r>
              <a:rPr lang="ru-RU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 ключевые группы, получающие профилактические услуги тестируются на рутинной основе 1-2 раза в год (или чаще при необходимости).</a:t>
            </a:r>
            <a:endParaRPr lang="ru-KG" sz="17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E83C7-7558-4C96-9E1E-0CFE17FE4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71" y="1630518"/>
            <a:ext cx="2104103" cy="2805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4758C-FE9F-4131-987C-3510F9D9F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07" y="4565447"/>
            <a:ext cx="3038167" cy="22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83BA-7B2F-4E3F-8040-0F021636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Области для совершенствования: Диагностика ВИЧ</a:t>
            </a:r>
            <a:endParaRPr lang="ru-K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FFB3-99B8-4A2A-8AC2-46F23D10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8240057" cy="387239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Поздняя диагностика: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2023 году более половины пациентов с ВИЧ (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58%)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были диагностированы на поздних стадиях, имея уровень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CD4 ниже 350</a:t>
            </a:r>
          </a:p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Стратегия тестирования в НПО секторе не ориентирована на активное выявление новых случаев ВИЧ: в 2023 г.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фиксировалась крайне низкая (менее 0,05%) выявляемость новых случаев ВИЧ среди тех, кто получал услуги тестирования на ВИЧ на базе НПО, финансируемых со стороны ГФ</a:t>
            </a:r>
          </a:p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первички врачи зачастую при направлении пациентов на тестирование на вирусные гепатиты, не предлагают также пройти тестирование на ВИЧ несмотря на схожие пути передачи двух инфекций.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33B51-CD12-4F6F-A626-10EC88B52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14" y="3837016"/>
            <a:ext cx="3077527" cy="23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606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1302</TotalTime>
  <Words>1286</Words>
  <Application>Microsoft Office PowerPoint</Application>
  <PresentationFormat>Widescreen</PresentationFormat>
  <Paragraphs>122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Google Sans</vt:lpstr>
      <vt:lpstr>MetaPro</vt:lpstr>
      <vt:lpstr>Times New Roman</vt:lpstr>
      <vt:lpstr>Tw Cen MT</vt:lpstr>
      <vt:lpstr>Капля</vt:lpstr>
      <vt:lpstr> «Эффективный контроль за ВИЧ-инфекцией и туберкулезом в Кыргызской Республике»    Компонент: ВИЧ    </vt:lpstr>
      <vt:lpstr>PowerPoint Presentation</vt:lpstr>
      <vt:lpstr>Надзорные функции любого Странового координационного комитета (СКК)</vt:lpstr>
      <vt:lpstr>Программные аспекты:</vt:lpstr>
      <vt:lpstr>Программные аспекты:</vt:lpstr>
      <vt:lpstr>Позитивные тенденции: Профилактика ВИЧ</vt:lpstr>
      <vt:lpstr>Области для совершенствования: профилактика ВИЧ</vt:lpstr>
      <vt:lpstr>Позитивные тенденции: Диагностика ВИЧ</vt:lpstr>
      <vt:lpstr>Области для совершенствования: Диагностика ВИЧ</vt:lpstr>
      <vt:lpstr>Позитивные тенденции: лечение АРТ</vt:lpstr>
      <vt:lpstr>Области для совершенствования: лечение АРТ</vt:lpstr>
      <vt:lpstr>Каскад лечения по ВИЧ </vt:lpstr>
      <vt:lpstr>Позитивные тенденции на местах: ЗАКУПКИ</vt:lpstr>
      <vt:lpstr>Позитивные тенденции на местах: ЗАКУПКИ</vt:lpstr>
      <vt:lpstr>Позитивные тенденции на местах: Финансирование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«Эффективный контроль за ВИЧ-инфекцией и туберкулезом в Кыргызской Республике»    Компонент: ВИЧ</dc:title>
  <dc:creator>admin</dc:creator>
  <cp:lastModifiedBy>Aisuluu Bolotbaeva</cp:lastModifiedBy>
  <cp:revision>40</cp:revision>
  <dcterms:created xsi:type="dcterms:W3CDTF">2024-12-16T04:10:47Z</dcterms:created>
  <dcterms:modified xsi:type="dcterms:W3CDTF">2025-03-25T07:21:10Z</dcterms:modified>
</cp:coreProperties>
</file>