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</p:sldMasterIdLst>
  <p:notesMasterIdLst>
    <p:notesMasterId r:id="rId20"/>
  </p:notesMasterIdLst>
  <p:sldIdLst>
    <p:sldId id="481" r:id="rId6"/>
    <p:sldId id="541" r:id="rId7"/>
    <p:sldId id="553" r:id="rId8"/>
    <p:sldId id="556" r:id="rId9"/>
    <p:sldId id="557" r:id="rId10"/>
    <p:sldId id="531" r:id="rId11"/>
    <p:sldId id="513" r:id="rId12"/>
    <p:sldId id="554" r:id="rId13"/>
    <p:sldId id="551" r:id="rId14"/>
    <p:sldId id="555" r:id="rId15"/>
    <p:sldId id="506" r:id="rId16"/>
    <p:sldId id="560" r:id="rId17"/>
    <p:sldId id="559" r:id="rId18"/>
    <p:sldId id="283" r:id="rId19"/>
  </p:sldIdLst>
  <p:sldSz cx="12192000" cy="6858000"/>
  <p:notesSz cx="6670675" cy="97774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a Babicheva" initials="IB" lastIdx="1" clrIdx="0">
    <p:extLst>
      <p:ext uri="{19B8F6BF-5375-455C-9EA6-DF929625EA0E}">
        <p15:presenceInfo xmlns:p15="http://schemas.microsoft.com/office/powerpoint/2012/main" userId="S::inga.babicheva@undp.org::0f171498-083e-489f-aac5-c7d2c369acf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F0C78A-C11D-D084-B505-079E648C743C}" v="102" dt="2025-05-14T04:03:11.689"/>
    <p1510:client id="{5F11F19A-DE04-13EF-1FE7-5C647EF39A02}" v="111" dt="2025-05-14T08:29:17.753"/>
    <p1510:client id="{8E26A314-DF1B-E4D5-AF19-A6911A3F0772}" v="4" dt="2025-05-14T08:45:59.6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70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44:31.9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26" cy="4905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505" y="0"/>
            <a:ext cx="2890626" cy="4905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4CFF6-75E5-47CC-8F5F-3C2F33FA08B1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1222375"/>
            <a:ext cx="5867400" cy="3300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7068" y="4705380"/>
            <a:ext cx="5336540" cy="384985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6846"/>
            <a:ext cx="2890626" cy="4905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505" y="9286846"/>
            <a:ext cx="2890626" cy="4905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444B7-FFF6-4CB5-B431-CA8FD2B61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735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444B7-FFF6-4CB5-B431-CA8FD2B61A9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409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444B7-FFF6-4CB5-B431-CA8FD2B61A9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177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444B7-FFF6-4CB5-B431-CA8FD2B61A9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773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444B7-FFF6-4CB5-B431-CA8FD2B61A9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376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D1A5F-B828-5B50-F397-402419AFB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2F5E48-4BA1-E6EA-F80C-5CAF45EA66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468C2C-3EB2-7DBB-1011-FAB5C2A957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FD1E9-1EA2-88F8-EA9A-CA31C1AB40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444B7-FFF6-4CB5-B431-CA8FD2B61A9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740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B3535-9885-3ED5-E6B1-74E933E3A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2709B9-E3E9-A3B4-5540-9F66D4FBCC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EF58BA-F871-5C33-B33A-705EFE1445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87EA3B-DBC8-0211-FE36-6440AADBB5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444B7-FFF6-4CB5-B431-CA8FD2B61A9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994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2289DC-5D40-8742-B358-B5C906D054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9897BB-544F-DB40-916D-E699BFE89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FFDE2-8BE8-134F-8FBB-D25EA4B106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520A9D45-9B39-3042-BBBB-2649EECA1F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1802" y="460827"/>
            <a:ext cx="637103" cy="129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94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6A90407-D02D-9F49-8A2C-3443310CF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</p:spPr>
        <p:txBody>
          <a:bodyPr anchor="b"/>
          <a:lstStyle>
            <a:lvl1pPr algn="l">
              <a:defRPr sz="60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12AB11C-65A4-2C46-ACEE-025A020E41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87948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2289DC-5D40-8742-B358-B5C906D054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520A9D45-9B39-3042-BBBB-2649EECA1F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898" y="2190236"/>
            <a:ext cx="1218203" cy="247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82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63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A5B008-0300-494D-8CC7-50F4AE8D4D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35618AC-FCE5-9545-A06C-F73B94FCF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972E17F-73DC-4E47-B357-39CB55DCC1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DEF2F31D-0BDC-F549-9C33-1362DE75CE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5308" y="456106"/>
            <a:ext cx="639857" cy="129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88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DEB64-C0C7-6C43-B1A2-51C21FE16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65FCF-499D-6E45-B3AF-F414ABF50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772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621F9-4398-B14F-B02F-EFA3BCAC7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7F5E4-EAD3-8B42-9885-D7319185C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82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9CEA-A734-4A44-92E3-56758F5C5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A4D1F-F0BD-8B43-9624-DE52BC95A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626995-C0D3-1C4D-B316-C55A678E7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25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3F0D6-21E2-AD40-ADB2-86E6C0E8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DB3F4-A41E-B74E-81FF-2CE011381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B1B4E-770D-634E-8CC9-C8F7CDB0E1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D713-21DD-7344-87D9-DD08DE310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333EC3E-0F82-FA49-928B-1093BF6A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1894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0183A-87FA-904B-B8FC-31D5F4DD7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5292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742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4C4D4-802E-2347-A4FC-6A9012223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5BFDC-A994-AD4B-8006-8BE297E19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3620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F9904-060E-9243-9D0A-72C1077A0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5263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42856-C495-1740-834F-9EEB4CA77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26381"/>
            <a:ext cx="3932237" cy="43426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0592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4DC307-33D6-2F4C-BE6C-9B3D37B57E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80322"/>
            <a:ext cx="6172200" cy="42807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6DAB67-A291-1945-B3C2-A6150D8EC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80322"/>
            <a:ext cx="3932237" cy="428866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68693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4537C3-8C67-D940-A567-1C8EDCF82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ED03D8C-1934-6041-89AB-D85CD623D8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898" y="2190236"/>
            <a:ext cx="1218203" cy="246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9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534BF-BA1E-1846-B924-657387788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AF2E7-0A7D-B14F-B007-ECC60D07A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05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5D329-20D7-5244-9816-8F4658486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CACC6-9DDE-4C42-87A0-EC6DDA6B6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77C9A-7AD3-FC4A-AE43-9DBECDB1F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22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136A5-4EC3-5D40-8022-46415D71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5DD21-82F0-4347-AB80-2B2A91487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F27A1-F045-FD42-ACC3-1891D3FEA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A3B6B0-4677-8D4A-8F66-6FF3D4FC7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F6565-EC61-5943-B590-EA91238FE2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863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60429-474A-124A-AF5F-D5EA76CE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875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71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3D3FB-3539-C04E-A4E7-3B6421E73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13089"/>
            <a:ext cx="6172200" cy="44479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EE39B9-1F22-3849-9230-C29893CEE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21027"/>
            <a:ext cx="3932237" cy="44479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130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B74AB4-6D80-EB4B-AFBF-5CF857ED5C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62516"/>
            <a:ext cx="6172200" cy="43985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0D8A52-F304-1044-B776-671CDC89C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70454"/>
            <a:ext cx="3932237" cy="43985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808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F910C77-33BF-D743-87B2-BC46CCA5DD8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11684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E6044D-1EB9-FF42-A7C9-DF535F40D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8E220-7325-B14C-B1BB-009F2909E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6720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0C5D41-422B-A74A-B8CD-07AAB99638E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276192" y="90901"/>
            <a:ext cx="485112" cy="9865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34E456-D499-AB47-AD23-1C93058AD751}"/>
              </a:ext>
            </a:extLst>
          </p:cNvPr>
          <p:cNvSpPr txBox="1"/>
          <p:nvPr userDrawn="1"/>
        </p:nvSpPr>
        <p:spPr>
          <a:xfrm>
            <a:off x="7820687" y="6513183"/>
            <a:ext cx="3945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tx1">
                    <a:alpha val="75000"/>
                  </a:schemeClr>
                </a:solidFill>
              </a:rPr>
              <a:t>UNITED NATIONS DEVELOPMENT PROGRAMME</a:t>
            </a:r>
          </a:p>
        </p:txBody>
      </p:sp>
    </p:spTree>
    <p:extLst>
      <p:ext uri="{BB962C8B-B14F-4D97-AF65-F5344CB8AC3E}">
        <p14:creationId xmlns:p14="http://schemas.microsoft.com/office/powerpoint/2010/main" val="4948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72" r:id="rId10"/>
    <p:sldLayoutId id="2147483660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B126BB-C052-2B43-864C-1221AD1D486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1168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5A9E4-E614-D84D-9314-C67550366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D6AA1CD7-E794-3B4E-9D32-982B035D3E8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396870" y="92933"/>
            <a:ext cx="494011" cy="1000372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1958FA5-E4DB-B34C-9943-858EA1512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070596-D987-644D-87F0-1FF9E4EF055A}"/>
              </a:ext>
            </a:extLst>
          </p:cNvPr>
          <p:cNvSpPr txBox="1"/>
          <p:nvPr userDrawn="1"/>
        </p:nvSpPr>
        <p:spPr>
          <a:xfrm>
            <a:off x="7820687" y="6513183"/>
            <a:ext cx="3945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tx1">
                    <a:alpha val="75000"/>
                  </a:schemeClr>
                </a:solidFill>
              </a:rPr>
              <a:t>UNITED NATIONS DEVELOPMENT PROGRAMME</a:t>
            </a:r>
          </a:p>
        </p:txBody>
      </p:sp>
    </p:spTree>
    <p:extLst>
      <p:ext uri="{BB962C8B-B14F-4D97-AF65-F5344CB8AC3E}">
        <p14:creationId xmlns:p14="http://schemas.microsoft.com/office/powerpoint/2010/main" val="365593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6126" y="2146300"/>
            <a:ext cx="9607160" cy="34163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4400" dirty="0">
                <a:latin typeface="Arial"/>
                <a:cs typeface="Arial"/>
              </a:rPr>
              <a:t>Эффективная борьба с ВИЧ и</a:t>
            </a:r>
            <a:br>
              <a:rPr lang="en-US" sz="4400" dirty="0">
                <a:latin typeface="Arial"/>
                <a:cs typeface="Arial"/>
              </a:rPr>
            </a:br>
            <a:r>
              <a:rPr lang="ru-RU" sz="4400" dirty="0">
                <a:latin typeface="Arial"/>
                <a:cs typeface="Arial"/>
              </a:rPr>
              <a:t> туберкулезом в Кыргызстане</a:t>
            </a:r>
            <a:br>
              <a:rPr lang="en-US" sz="4400" dirty="0">
                <a:latin typeface="Arial"/>
                <a:cs typeface="Arial"/>
              </a:rPr>
            </a:br>
            <a:r>
              <a:rPr lang="ru-RU" sz="4400" dirty="0">
                <a:latin typeface="Arial"/>
                <a:cs typeface="Arial"/>
              </a:rPr>
              <a:t> Заседание СКК 16 мая 2025 года</a:t>
            </a:r>
            <a:br>
              <a:rPr lang="en-US" sz="4800" dirty="0"/>
            </a:b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839251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2DECE-10A2-819E-6039-7BED1BCD1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75372"/>
            <a:ext cx="10515600" cy="810592"/>
          </a:xfrm>
        </p:spPr>
        <p:txBody>
          <a:bodyPr>
            <a:noAutofit/>
          </a:bodyPr>
          <a:lstStyle/>
          <a:p>
            <a:br>
              <a:rPr lang="ru-RU" sz="3600" dirty="0">
                <a:latin typeface="Arial"/>
                <a:cs typeface="Arial"/>
              </a:rPr>
            </a:br>
            <a:r>
              <a:rPr lang="ru-RU" sz="3600" dirty="0">
                <a:latin typeface="Arial"/>
                <a:cs typeface="Arial"/>
              </a:rPr>
              <a:t>Причины недостижения показателя по ТБ: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6CCFF-416C-49CE-FDCD-4B88FF229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974" y="1228165"/>
            <a:ext cx="10754139" cy="592720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" sz="2000" dirty="0">
                <a:latin typeface="Arial"/>
                <a:cs typeface="Segoe UI"/>
              </a:rPr>
              <a:t>   </a:t>
            </a:r>
          </a:p>
          <a:p>
            <a:pPr>
              <a:buNone/>
            </a:pPr>
            <a:endParaRPr lang="ru-RU" sz="2000" b="1" dirty="0">
              <a:cs typeface="Arial"/>
            </a:endParaRPr>
          </a:p>
          <a:p>
            <a:pPr>
              <a:buNone/>
            </a:pPr>
            <a:r>
              <a:rPr lang="ru-RU" sz="2000" b="1" dirty="0">
                <a:cs typeface="Arial"/>
              </a:rPr>
              <a:t>Количество случаев РР/МЛУ-ТБ: </a:t>
            </a:r>
          </a:p>
          <a:p>
            <a:pPr algn="just">
              <a:buNone/>
            </a:pPr>
            <a:r>
              <a:rPr lang="ru-RU" sz="2000" dirty="0">
                <a:cs typeface="Arial"/>
              </a:rPr>
              <a:t>   Цель для этого показателя была установлена после длительных переговоров в процессе получения гранта: 1200 случаев в год. Однако предложенные целевые показатели были установлены без учета ежегодного снижения на 7,5% (с ежегодным снижением на 6,3% в 2021-2023 годах, на 11,07% в 2022-2023 годах и, наконец, на 5,2% в 2023-2024 годах) и других факторов (снижение распространенности RR/MDR среди новых случаев ТБ, улучшение показателей успешности лечения, полный охват тестирования FL DST и т.д.). Поэтому в феврале-марте 2025 года ПРООН и ГФ договорились снизить целевые показатели на 2025-2026 годы до 7,5%: 1110 на 2026 год и 1027 на 2026 год.</a:t>
            </a:r>
            <a:endParaRPr lang="en"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345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328" y="-64455"/>
            <a:ext cx="10515600" cy="1032185"/>
          </a:xfrm>
        </p:spPr>
        <p:txBody>
          <a:bodyPr>
            <a:noAutofit/>
          </a:bodyPr>
          <a:lstStyle/>
          <a:p>
            <a:br>
              <a:rPr lang="ky-KG" sz="4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ky-KG" sz="4000" dirty="0"/>
              <a:t>Бюджет проекта Основной грант</a:t>
            </a:r>
            <a:endParaRPr lang="ru-RU" sz="3200" b="0" dirty="0"/>
          </a:p>
        </p:txBody>
      </p:sp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id="{AC69C8D4-94E4-D4ED-6308-4CBAA79942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7527016"/>
              </p:ext>
            </p:extLst>
          </p:nvPr>
        </p:nvGraphicFramePr>
        <p:xfrm>
          <a:off x="794328" y="1910621"/>
          <a:ext cx="10515600" cy="1826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23129144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14913955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81856472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65997616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02458706"/>
                    </a:ext>
                  </a:extLst>
                </a:gridCol>
              </a:tblGrid>
              <a:tr h="395542">
                <a:tc>
                  <a:txBody>
                    <a:bodyPr/>
                    <a:lstStyle/>
                    <a:p>
                      <a:r>
                        <a:rPr lang="ru-RU" dirty="0"/>
                        <a:t>Описание</a:t>
                      </a:r>
                      <a:endParaRPr lang="ru-K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2024</a:t>
                      </a:r>
                      <a:endParaRPr lang="ru-K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2025</a:t>
                      </a:r>
                      <a:endParaRPr lang="ru-K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2026</a:t>
                      </a:r>
                      <a:endParaRPr lang="ru-K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Общее итог</a:t>
                      </a:r>
                      <a:endParaRPr lang="ru-K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226332"/>
                  </a:ext>
                </a:extLst>
              </a:tr>
              <a:tr h="395542">
                <a:tc>
                  <a:txBody>
                    <a:bodyPr/>
                    <a:lstStyle/>
                    <a:p>
                      <a:endParaRPr lang="ky-KG" dirty="0"/>
                    </a:p>
                    <a:p>
                      <a:r>
                        <a:rPr lang="ky-KG" dirty="0"/>
                        <a:t>Нездоровые</a:t>
                      </a:r>
                      <a:endParaRPr lang="ru-K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5,258,926</a:t>
                      </a:r>
                      <a:endParaRPr lang="ru-K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4,571,063</a:t>
                      </a:r>
                      <a:endParaRPr lang="ru-K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4,855,487</a:t>
                      </a:r>
                      <a:endParaRPr lang="ru-K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14,685,476</a:t>
                      </a:r>
                      <a:endParaRPr lang="ru-K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555224"/>
                  </a:ext>
                </a:extLst>
              </a:tr>
              <a:tr h="395542">
                <a:tc>
                  <a:txBody>
                    <a:bodyPr/>
                    <a:lstStyle/>
                    <a:p>
                      <a:r>
                        <a:rPr lang="ru-RU" dirty="0"/>
                        <a:t>Здоровые</a:t>
                      </a:r>
                      <a:endParaRPr lang="ru-K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3,244,863</a:t>
                      </a:r>
                      <a:endParaRPr lang="ru-K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5,145,222</a:t>
                      </a:r>
                      <a:endParaRPr lang="ru-K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4,786,191</a:t>
                      </a:r>
                      <a:endParaRPr lang="ru-K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13,176,276</a:t>
                      </a:r>
                      <a:endParaRPr lang="ru-K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068078"/>
                  </a:ext>
                </a:extLst>
              </a:tr>
              <a:tr h="395542">
                <a:tc>
                  <a:txBody>
                    <a:bodyPr/>
                    <a:lstStyle/>
                    <a:p>
                      <a:r>
                        <a:rPr lang="ru-RU" dirty="0"/>
                        <a:t>Общее кол-во</a:t>
                      </a:r>
                      <a:endParaRPr lang="ru-K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KG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KG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503</a:t>
                      </a:r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KG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KG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KG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,716,285</a:t>
                      </a:r>
                      <a:endParaRPr lang="ru-KG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KG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,641,678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KG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KG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861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,752</a:t>
                      </a:r>
                      <a:endParaRPr lang="ru-KG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79445997"/>
                  </a:ext>
                </a:extLst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1EB7D04-8E5D-BE10-ADF7-20D905A505CF}"/>
              </a:ext>
            </a:extLst>
          </p:cNvPr>
          <p:cNvSpPr txBox="1">
            <a:spLocks/>
          </p:cNvSpPr>
          <p:nvPr/>
        </p:nvSpPr>
        <p:spPr>
          <a:xfrm>
            <a:off x="615424" y="4096327"/>
            <a:ext cx="10515600" cy="6881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b="0" dirty="0">
                <a:solidFill>
                  <a:schemeClr val="accent1">
                    <a:lumMod val="75000"/>
                  </a:schemeClr>
                </a:solidFill>
              </a:rPr>
              <a:t>C19RM </a:t>
            </a:r>
            <a:endParaRPr lang="ru-RU" sz="32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Таблица 4">
            <a:extLst>
              <a:ext uri="{FF2B5EF4-FFF2-40B4-BE49-F238E27FC236}">
                <a16:creationId xmlns:a16="http://schemas.microsoft.com/office/drawing/2014/main" id="{875667C0-804A-A2D1-5414-7FE40D797E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8791893"/>
              </p:ext>
            </p:extLst>
          </p:nvPr>
        </p:nvGraphicFramePr>
        <p:xfrm>
          <a:off x="838200" y="4838007"/>
          <a:ext cx="4206240" cy="1483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23129144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1491395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Описание</a:t>
                      </a:r>
                      <a:endParaRPr lang="ru-K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2024-June 2025</a:t>
                      </a:r>
                      <a:endParaRPr lang="ru-K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226332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r>
                        <a:rPr lang="ky-KG" dirty="0"/>
                        <a:t>Нездоровые</a:t>
                      </a:r>
                      <a:endParaRPr lang="ru-K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130,421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421649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r>
                        <a:rPr lang="ru-RU" dirty="0"/>
                        <a:t>Здоровые</a:t>
                      </a:r>
                      <a:endParaRPr lang="ru-K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1,467,342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355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Общее кол-во</a:t>
                      </a:r>
                      <a:endParaRPr lang="ru-K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1,597,763</a:t>
                      </a:r>
                      <a:endParaRPr lang="ru-KG" dirty="0"/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79445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6918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5D608-6E22-9F0F-BE93-20C8BFAEB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F9B71-39AB-C71B-B795-7A465FD71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36553"/>
            <a:ext cx="10515600" cy="810592"/>
          </a:xfrm>
        </p:spPr>
        <p:txBody>
          <a:bodyPr>
            <a:noAutofit/>
          </a:bodyPr>
          <a:lstStyle/>
          <a:p>
            <a:pPr algn="ctr"/>
            <a:br>
              <a:rPr lang="ru-RU" sz="4000" dirty="0">
                <a:latin typeface="Arial"/>
                <a:cs typeface="Arial"/>
              </a:rPr>
            </a:br>
            <a:r>
              <a:rPr lang="ru-RU" sz="4000" dirty="0">
                <a:latin typeface="Arial"/>
                <a:cs typeface="Arial"/>
              </a:rPr>
              <a:t>Статус поставки на 31 декабря 2024 года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DD342C3-C201-2676-1BD8-26B1C4D7D7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7620376"/>
              </p:ext>
            </p:extLst>
          </p:nvPr>
        </p:nvGraphicFramePr>
        <p:xfrm>
          <a:off x="331855" y="1479961"/>
          <a:ext cx="11222790" cy="3308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6972">
                  <a:extLst>
                    <a:ext uri="{9D8B030D-6E8A-4147-A177-3AD203B41FA5}">
                      <a16:colId xmlns:a16="http://schemas.microsoft.com/office/drawing/2014/main" val="2675717749"/>
                    </a:ext>
                  </a:extLst>
                </a:gridCol>
                <a:gridCol w="1419651">
                  <a:extLst>
                    <a:ext uri="{9D8B030D-6E8A-4147-A177-3AD203B41FA5}">
                      <a16:colId xmlns:a16="http://schemas.microsoft.com/office/drawing/2014/main" val="1114510034"/>
                    </a:ext>
                  </a:extLst>
                </a:gridCol>
                <a:gridCol w="1208954">
                  <a:extLst>
                    <a:ext uri="{9D8B030D-6E8A-4147-A177-3AD203B41FA5}">
                      <a16:colId xmlns:a16="http://schemas.microsoft.com/office/drawing/2014/main" val="2201774810"/>
                    </a:ext>
                  </a:extLst>
                </a:gridCol>
                <a:gridCol w="1634289">
                  <a:extLst>
                    <a:ext uri="{9D8B030D-6E8A-4147-A177-3AD203B41FA5}">
                      <a16:colId xmlns:a16="http://schemas.microsoft.com/office/drawing/2014/main" val="1339034702"/>
                    </a:ext>
                  </a:extLst>
                </a:gridCol>
                <a:gridCol w="1624261">
                  <a:extLst>
                    <a:ext uri="{9D8B030D-6E8A-4147-A177-3AD203B41FA5}">
                      <a16:colId xmlns:a16="http://schemas.microsoft.com/office/drawing/2014/main" val="2072735207"/>
                    </a:ext>
                  </a:extLst>
                </a:gridCol>
                <a:gridCol w="1362737">
                  <a:extLst>
                    <a:ext uri="{9D8B030D-6E8A-4147-A177-3AD203B41FA5}">
                      <a16:colId xmlns:a16="http://schemas.microsoft.com/office/drawing/2014/main" val="1577920727"/>
                    </a:ext>
                  </a:extLst>
                </a:gridCol>
                <a:gridCol w="1315926">
                  <a:extLst>
                    <a:ext uri="{9D8B030D-6E8A-4147-A177-3AD203B41FA5}">
                      <a16:colId xmlns:a16="http://schemas.microsoft.com/office/drawing/2014/main" val="3288022837"/>
                    </a:ext>
                  </a:extLst>
                </a:gridCol>
              </a:tblGrid>
              <a:tr h="7066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Проекты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y-KG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  <a:p>
                      <a:pPr algn="ctr" fontAlgn="ctr"/>
                      <a:r>
                        <a:rPr lang="ky-K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Бюджет гранта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Расходы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Совершенные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Обший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 итог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y-KG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  <a:p>
                      <a:pPr algn="ctr" fontAlgn="ctr"/>
                      <a:r>
                        <a:rPr lang="ky-K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Только текущие расходы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y-KG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  <a:p>
                      <a:pPr algn="ctr" fontAlgn="ctr"/>
                      <a:r>
                        <a:rPr lang="ky-K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Использование бюджета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1989654"/>
                  </a:ext>
                </a:extLst>
              </a:tr>
              <a:tr h="7686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ptos Narrow"/>
                        </a:rPr>
                        <a:t>Проект по эффективной борьбе с ВИЧ и туберкулезом в Кыргызской Республике</a:t>
                      </a:r>
                      <a:endParaRPr lang="en-US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     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8,503,789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>
                        <a:buNone/>
                      </a:pPr>
                      <a:r>
                        <a:rPr lang="en-US" sz="14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</a:rPr>
                        <a:t>6,929,871</a:t>
                      </a:r>
                      <a:endParaRPr lang="en-US" sz="1400" b="0" i="0" u="none" strike="noStrike" kern="1200">
                        <a:solidFill>
                          <a:srgbClr val="000000"/>
                        </a:solidFill>
                        <a:effectLst/>
                        <a:latin typeface="Aptos Narrow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          2,022,681</a:t>
                      </a:r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      8,952,551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8549437"/>
                  </a:ext>
                </a:extLst>
              </a:tr>
              <a:tr h="6891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ptos Narrow"/>
                        </a:rPr>
                        <a:t>Ответные меры Глобального фонда на COVID-19</a:t>
                      </a:r>
                      <a:endParaRPr lang="en-US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   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  1,115,831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1400" b="0" i="0" u="none" strike="noStrike" kern="1200" baseline="0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413,608</a:t>
                      </a:r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                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</a:rPr>
                        <a:t>836,873</a:t>
                      </a:r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          1,250,481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112%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9843992"/>
                  </a:ext>
                </a:extLst>
              </a:tr>
              <a:tr h="114380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ptos Narrow"/>
                        </a:rPr>
                        <a:t>Общий итог</a:t>
                      </a:r>
                      <a:endParaRPr lang="en-US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ptos Narrow"/>
                      </a:endParaRPr>
                    </a:p>
                  </a:txBody>
                  <a:tcPr marL="9524" marR="9524" marT="9524" marB="0" anchor="b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9,619,620</a:t>
                      </a:r>
                    </a:p>
                  </a:txBody>
                  <a:tcPr marL="9524" marR="9524" marT="9524" marB="0" anchor="b"/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1400" b="0" i="0" u="none" strike="noStrike" kern="1200" baseline="0" noProof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7,343,479</a:t>
                      </a:r>
                    </a:p>
                  </a:txBody>
                  <a:tcPr marL="9524" marR="9524" marT="9524" marB="0" anchor="b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effectLst/>
                        </a:rPr>
                        <a:t>2,859,554</a:t>
                      </a:r>
                    </a:p>
                  </a:txBody>
                  <a:tcPr marL="9524" marR="9524" marT="9524" marB="0" anchor="b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10,203,033</a:t>
                      </a:r>
                    </a:p>
                  </a:txBody>
                  <a:tcPr marL="9524" marR="9524" marT="9524" marB="0" anchor="b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76%</a:t>
                      </a:r>
                    </a:p>
                  </a:txBody>
                  <a:tcPr marL="9524" marR="9524" marT="9524" marB="0" anchor="b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106%</a:t>
                      </a: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4182202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5059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4A402-1BEB-032E-28DB-78350A20F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DCC295-2234-DDEB-EA21-431F91CE0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36553"/>
            <a:ext cx="10515600" cy="810592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latin typeface="Arial"/>
                <a:cs typeface="Arial"/>
              </a:rPr>
              <a:t>Статус поставки 2021-30 апреля 2025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004496B-B931-F0AD-941F-F5FE50CD5A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158048"/>
              </p:ext>
            </p:extLst>
          </p:nvPr>
        </p:nvGraphicFramePr>
        <p:xfrm>
          <a:off x="292099" y="1678576"/>
          <a:ext cx="11222787" cy="2175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1049">
                  <a:extLst>
                    <a:ext uri="{9D8B030D-6E8A-4147-A177-3AD203B41FA5}">
                      <a16:colId xmlns:a16="http://schemas.microsoft.com/office/drawing/2014/main" val="2675717749"/>
                    </a:ext>
                  </a:extLst>
                </a:gridCol>
                <a:gridCol w="1240163">
                  <a:extLst>
                    <a:ext uri="{9D8B030D-6E8A-4147-A177-3AD203B41FA5}">
                      <a16:colId xmlns:a16="http://schemas.microsoft.com/office/drawing/2014/main" val="1114510034"/>
                    </a:ext>
                  </a:extLst>
                </a:gridCol>
                <a:gridCol w="1056106">
                  <a:extLst>
                    <a:ext uri="{9D8B030D-6E8A-4147-A177-3AD203B41FA5}">
                      <a16:colId xmlns:a16="http://schemas.microsoft.com/office/drawing/2014/main" val="2201774810"/>
                    </a:ext>
                  </a:extLst>
                </a:gridCol>
                <a:gridCol w="1427664">
                  <a:extLst>
                    <a:ext uri="{9D8B030D-6E8A-4147-A177-3AD203B41FA5}">
                      <a16:colId xmlns:a16="http://schemas.microsoft.com/office/drawing/2014/main" val="1339034702"/>
                    </a:ext>
                  </a:extLst>
                </a:gridCol>
                <a:gridCol w="1418904">
                  <a:extLst>
                    <a:ext uri="{9D8B030D-6E8A-4147-A177-3AD203B41FA5}">
                      <a16:colId xmlns:a16="http://schemas.microsoft.com/office/drawing/2014/main" val="3656803520"/>
                    </a:ext>
                  </a:extLst>
                </a:gridCol>
                <a:gridCol w="1129598">
                  <a:extLst>
                    <a:ext uri="{9D8B030D-6E8A-4147-A177-3AD203B41FA5}">
                      <a16:colId xmlns:a16="http://schemas.microsoft.com/office/drawing/2014/main" val="2072735207"/>
                    </a:ext>
                  </a:extLst>
                </a:gridCol>
                <a:gridCol w="1479751">
                  <a:extLst>
                    <a:ext uri="{9D8B030D-6E8A-4147-A177-3AD203B41FA5}">
                      <a16:colId xmlns:a16="http://schemas.microsoft.com/office/drawing/2014/main" val="1577920727"/>
                    </a:ext>
                  </a:extLst>
                </a:gridCol>
                <a:gridCol w="1149552">
                  <a:extLst>
                    <a:ext uri="{9D8B030D-6E8A-4147-A177-3AD203B41FA5}">
                      <a16:colId xmlns:a16="http://schemas.microsoft.com/office/drawing/2014/main" val="3288022837"/>
                    </a:ext>
                  </a:extLst>
                </a:gridCol>
              </a:tblGrid>
              <a:tr h="10314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/>
                        </a:rPr>
                        <a:t>Проекты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y-KG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ptos Narrow"/>
                          <a:ea typeface="+mn-ea"/>
                          <a:cs typeface="+mn-cs"/>
                        </a:rPr>
                        <a:t>Бюджет гранта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ptos Narrow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/>
                        </a:rPr>
                        <a:t>Расходы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/>
                        </a:rPr>
                        <a:t>Совершенные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ky-KG" sz="1400" b="1" i="0" u="none" strike="noStrike" baseline="0" noProof="0" dirty="0">
                        <a:solidFill>
                          <a:schemeClr val="bg1"/>
                        </a:solidFill>
                        <a:effectLst/>
                        <a:latin typeface="Aptos Narrow"/>
                      </a:endParaRPr>
                    </a:p>
                    <a:p>
                      <a:pPr lvl="0" algn="ctr">
                        <a:buNone/>
                      </a:pPr>
                      <a:r>
                        <a:rPr lang="ky-KG" sz="1400" b="1" i="0" u="none" strike="noStrike" baseline="0" noProof="0" dirty="0">
                          <a:solidFill>
                            <a:schemeClr val="bg1"/>
                          </a:solidFill>
                          <a:effectLst/>
                          <a:latin typeface="Aptos Narrow"/>
                        </a:rPr>
                        <a:t>Затраты/расходы по трубопроводу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/>
                        </a:rPr>
                        <a:t>Общий 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ptos Narrow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/>
                        </a:rPr>
                        <a:t>Использование только на текущие расходы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/>
                        </a:rPr>
                        <a:t>Общее использование бюджета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1989654"/>
                  </a:ext>
                </a:extLst>
              </a:tr>
              <a:tr h="11438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ptos Narrow"/>
                        </a:rPr>
                        <a:t>Ответные меры Глобального фонда на COVID-19</a:t>
                      </a:r>
                      <a:endParaRPr lang="en-US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6,624,904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1400" b="0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5,425,511</a:t>
                      </a:r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836,873</a:t>
                      </a:r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100,959</a:t>
                      </a:r>
                      <a:endParaRPr lang="en-US" dirty="0"/>
                    </a:p>
                  </a:txBody>
                  <a:tcPr marL="9524" marR="9524" marT="9524" marB="0" anchor="b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6,363,343</a:t>
                      </a:r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96%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9843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4996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3F3081EA-7FA5-4171-B136-55826A5FFB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Спасибо!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053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F17A7-AD55-100C-40BE-6315F70F5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y-KG" dirty="0"/>
              <a:t>Общие обновления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5687C-191D-0D8D-5479-B6FD751A0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981" y="1567206"/>
            <a:ext cx="11426719" cy="4992344"/>
          </a:xfr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1800" b="1" dirty="0"/>
              <a:t>Отчёт о ходе реализации и запрос на финансирование (годовой отчёт для Глобального фонда):</a:t>
            </a:r>
            <a:br>
              <a:rPr lang="ru-RU" sz="1800" dirty="0"/>
            </a:br>
            <a:r>
              <a:rPr lang="ru-RU" sz="1800" dirty="0"/>
              <a:t>Отчёт был представлен донору.</a:t>
            </a:r>
          </a:p>
          <a:p>
            <a:r>
              <a:rPr lang="ru-RU" sz="1800" b="1" dirty="0"/>
              <a:t>Грант C19RM:</a:t>
            </a:r>
            <a:br>
              <a:rPr lang="ru-RU" sz="1800" dirty="0"/>
            </a:br>
            <a:r>
              <a:rPr lang="ru-RU" sz="1800" dirty="0"/>
              <a:t>Заканчивается 30 июня 2025 года. В </a:t>
            </a:r>
            <a:r>
              <a:rPr lang="ru-RU" sz="1800" dirty="0" err="1"/>
              <a:t>Ноокатскую</a:t>
            </a:r>
            <a:r>
              <a:rPr lang="ru-RU" sz="1800" dirty="0"/>
              <a:t> больницу были поставлены и установлены кислородный завод, дизель-генератор, два трансформатора и 120 кислородных баллонов. Запуск оборудования по-прежнему планируется на начало июня, одновременно проводится обучение соответствующего медицинского персонала. Были оформлены заказы на дополнительные 150 кислородных баллонов, плоский детектор для рентген-аппаратов и регуляторы напряжения, ожидаемые сроки поставки до конца июня 2025г.</a:t>
            </a:r>
          </a:p>
          <a:p>
            <a:r>
              <a:rPr lang="ru-RU" sz="1800" b="1" dirty="0"/>
              <a:t>Обзор программы профилактики:</a:t>
            </a:r>
            <a:br>
              <a:rPr lang="ru-RU" sz="1800" dirty="0"/>
            </a:br>
            <a:r>
              <a:rPr lang="ru-RU" sz="1800" dirty="0"/>
              <a:t>Завершён тендер по отбору исполнителей с обновленными и расширенными техническими заданиями, в течение ближайших трёх месяцев будет проведена серия обучающих тренингов для НПО по расширению тестирования на ВИЧ среди новых групп населения.</a:t>
            </a:r>
          </a:p>
          <a:p>
            <a:r>
              <a:rPr lang="ru-RU" sz="1800" b="1" dirty="0"/>
              <a:t>Компонент по правам человека в сфере ВИЧ/ТБ (</a:t>
            </a:r>
            <a:r>
              <a:rPr lang="ru-RU" sz="1800" b="1" dirty="0" err="1"/>
              <a:t>Breaking</a:t>
            </a:r>
            <a:r>
              <a:rPr lang="ru-RU" sz="1800" b="1" dirty="0"/>
              <a:t> Down </a:t>
            </a:r>
            <a:r>
              <a:rPr lang="ru-RU" sz="1800" b="1" dirty="0" err="1"/>
              <a:t>Barrier</a:t>
            </a:r>
            <a:r>
              <a:rPr lang="ru-RU" sz="1800" b="1" dirty="0"/>
              <a:t>):</a:t>
            </a:r>
            <a:br>
              <a:rPr lang="ru-RU" sz="1800" dirty="0"/>
            </a:br>
            <a:r>
              <a:rPr lang="ru-RU" sz="1800" dirty="0"/>
              <a:t>При поддержке эксперта по CRG, финансируемого Глобальным фондом, план работы на 2025 год разработан и утверждён, в настоящее время проводится тендер на выбор трёх организаций в рамках компонента «Каталитическое финансирование». </a:t>
            </a:r>
          </a:p>
          <a:p>
            <a:pPr marL="0" indent="0">
              <a:buNone/>
            </a:pPr>
            <a:endParaRPr lang="en-US" sz="2400" dirty="0">
              <a:ea typeface="+mn-lt"/>
              <a:cs typeface="+mn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highlight>
                <a:srgbClr val="00FF00"/>
              </a:highlight>
              <a:cs typeface="Arial"/>
            </a:endParaRPr>
          </a:p>
          <a:p>
            <a:pPr marL="0" indent="0">
              <a:buNone/>
            </a:pPr>
            <a:endParaRPr lang="en-US" sz="2000" dirty="0">
              <a:highlight>
                <a:srgbClr val="00FF00"/>
              </a:highlight>
              <a:cs typeface="Arial"/>
            </a:endParaRPr>
          </a:p>
          <a:p>
            <a:pPr marL="0" indent="0">
              <a:buNone/>
            </a:pPr>
            <a:endParaRPr lang="en-US" dirty="0">
              <a:cs typeface="Arial" panose="020B0604020202020204"/>
            </a:endParaRPr>
          </a:p>
          <a:p>
            <a:endParaRPr lang="en-GB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41300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F17A7-AD55-100C-40BE-6315F70F5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y-KG" dirty="0"/>
              <a:t>Общие обновления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5687C-191D-0D8D-5479-B6FD751A0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981" y="1567206"/>
            <a:ext cx="11281025" cy="48541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400" b="1" dirty="0"/>
              <a:t>Развитие потенциала ЦРЗ:</a:t>
            </a:r>
            <a:br>
              <a:rPr lang="ru-RU" sz="2400" dirty="0"/>
            </a:br>
            <a:r>
              <a:rPr lang="ru-RU" sz="2400" dirty="0"/>
              <a:t>План развития потенциала на 2024 год выполнен, некоторые мероприятия перенесены на 2025 год. План повышения потенциала на 2025 год разработан, и его мероприятия включены в соглашение с ЦРЗ в рамках соглашения. Международный эксперт продолжает оказывать поддержку в развитии потенциала ЦРЗ в 2025 году. 11 штатных должностей укомплектованы, процесс отбора специалиста по программе ВИЧ продолжается. Ожидается, что переход </a:t>
            </a:r>
            <a:r>
              <a:rPr lang="ru-RU" sz="2400" dirty="0" err="1"/>
              <a:t>РКГВГиВИЧ</a:t>
            </a:r>
            <a:r>
              <a:rPr lang="ru-RU" sz="2400" dirty="0"/>
              <a:t> под управление ЦРЗ произойдёт в IV квартале 2025 года.</a:t>
            </a:r>
          </a:p>
          <a:p>
            <a:r>
              <a:rPr lang="ru-RU" sz="2400" b="1" dirty="0"/>
              <a:t>Пилотирование базы данных DHIS2:</a:t>
            </a:r>
            <a:br>
              <a:rPr lang="ru-RU" sz="2400" dirty="0"/>
            </a:br>
            <a:r>
              <a:rPr lang="ru-RU" sz="2400" dirty="0"/>
              <a:t>Пилотирование продолжается в 2025 году, все вновь отобранные организации будут использовать эту базу данных, однако система всё ещё требует доработок.</a:t>
            </a:r>
          </a:p>
          <a:p>
            <a:pPr marL="0" indent="0">
              <a:buNone/>
            </a:pPr>
            <a:endParaRPr lang="en-GB" sz="2000" dirty="0">
              <a:ea typeface="+mn-lt"/>
              <a:cs typeface="+mn-lt"/>
            </a:endParaRPr>
          </a:p>
          <a:p>
            <a:pPr>
              <a:buFont typeface="Arial" panose="05000000000000000000" pitchFamily="2" charset="2"/>
              <a:buChar char="•"/>
            </a:pPr>
            <a:endParaRPr lang="en-US" sz="2000" dirty="0">
              <a:ea typeface="+mn-lt"/>
              <a:cs typeface="+mn-lt"/>
            </a:endParaRPr>
          </a:p>
          <a:p>
            <a:pPr>
              <a:buFont typeface="Arial" panose="05000000000000000000" pitchFamily="2" charset="2"/>
              <a:buChar char="•"/>
            </a:pPr>
            <a:endParaRPr lang="en-GB" sz="2000" dirty="0">
              <a:ea typeface="+mn-lt"/>
              <a:cs typeface="+mn-lt"/>
            </a:endParaRPr>
          </a:p>
          <a:p>
            <a:pPr>
              <a:buFont typeface="Arial" panose="05000000000000000000" pitchFamily="2" charset="2"/>
              <a:buChar char="•"/>
            </a:pPr>
            <a:endParaRPr lang="en-GB" dirty="0"/>
          </a:p>
          <a:p>
            <a:pPr>
              <a:buFont typeface="Arial" panose="05000000000000000000" pitchFamily="2" charset="2"/>
              <a:buChar char="•"/>
            </a:pPr>
            <a:endParaRPr lang="en-GB" sz="2000" b="1" dirty="0">
              <a:ea typeface="+mn-lt"/>
              <a:cs typeface="+mn-lt"/>
            </a:endParaRPr>
          </a:p>
          <a:p>
            <a:pPr marL="0" indent="0">
              <a:buNone/>
            </a:pPr>
            <a:endParaRPr lang="en-GB" dirty="0">
              <a:ea typeface="+mn-lt"/>
              <a:cs typeface="+mn-lt"/>
            </a:endParaRPr>
          </a:p>
          <a:p>
            <a:pPr>
              <a:buFont typeface="Arial" panose="05000000000000000000" pitchFamily="2" charset="2"/>
              <a:buChar char="•"/>
            </a:pPr>
            <a:endParaRPr lang="en-GB" sz="2000" dirty="0">
              <a:cs typeface="Arial" panose="020B0604020202020204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2000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46306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F17A7-AD55-100C-40BE-6315F70F5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y-KG" dirty="0"/>
              <a:t>Общие обновления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5687C-191D-0D8D-5479-B6FD751A0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501" y="1225826"/>
            <a:ext cx="11799185" cy="53207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2000" b="1" dirty="0"/>
              <a:t>24 апреля было получено письмо, касающееся корректировки реализации грантовой деятельности.</a:t>
            </a:r>
            <a:br>
              <a:rPr lang="ru-RU" sz="2000" dirty="0"/>
            </a:br>
            <a:r>
              <a:rPr lang="ru-RU" sz="2000" dirty="0"/>
              <a:t>В связи с высокой неопределённостью в отношении дальнейшей поддержки двусторонних и многосторонних программ в сфере здравоохранения, включая Глобальный фонд (ГФ), предложен ряд мер по корректировке планов реализации текущих грантов. Предлагается отложить или приостановить выполнение отдельных активностей до получения дальнейших указаний от ГФ.</a:t>
            </a:r>
          </a:p>
          <a:p>
            <a:pPr marL="0" indent="0">
              <a:buNone/>
            </a:pPr>
            <a:r>
              <a:rPr lang="ru-RU" sz="2000" b="1" dirty="0"/>
              <a:t>Категории/направления, реализация которых должна быть отложена или приостановлена:</a:t>
            </a:r>
            <a:endParaRPr lang="ru-RU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Капитальные инвестиции;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Закупка новых транспортных средств, IT, лабораторного и другого оборудования;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Отдельные тренинги, конференции и публикации;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Опросы, исследования, оценки и обзоры;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Отдельные элементы управления программой;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При необходимости, некоторые менее срочные или не критически важные элементы деятельности, направленные на борьбу с конкретными заболеваниями.</a:t>
            </a:r>
          </a:p>
          <a:p>
            <a:endParaRPr lang="en-US" sz="2000" dirty="0">
              <a:ea typeface="+mn-lt"/>
              <a:cs typeface="+mn-lt"/>
            </a:endParaRPr>
          </a:p>
          <a:p>
            <a:endParaRPr lang="en-GB" dirty="0">
              <a:cs typeface="Arial" panose="020B0604020202020204"/>
            </a:endParaRPr>
          </a:p>
          <a:p>
            <a:endParaRPr lang="en-GB" sz="2000" b="1" dirty="0">
              <a:ea typeface="+mn-lt"/>
              <a:cs typeface="+mn-lt"/>
            </a:endParaRPr>
          </a:p>
          <a:p>
            <a:pPr marL="0" indent="0">
              <a:buNone/>
            </a:pPr>
            <a:endParaRPr lang="en-GB" dirty="0">
              <a:ea typeface="+mn-lt"/>
              <a:cs typeface="+mn-lt"/>
            </a:endParaRPr>
          </a:p>
          <a:p>
            <a:endParaRPr lang="en-GB" sz="2000" dirty="0">
              <a:cs typeface="Arial" panose="020B0604020202020204"/>
            </a:endParaRPr>
          </a:p>
          <a:p>
            <a:endParaRPr lang="en-GB" sz="2000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80171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F17A7-AD55-100C-40BE-6315F70F5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y-KG" dirty="0"/>
              <a:t>Общие обновления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5687C-191D-0D8D-5479-B6FD751A0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981" y="1225826"/>
            <a:ext cx="11281025" cy="532074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Arial" panose="05000000000000000000" pitchFamily="2" charset="2"/>
              <a:buChar char="•"/>
            </a:pPr>
            <a:endParaRPr lang="en-US" sz="2000" dirty="0">
              <a:ea typeface="+mn-lt"/>
              <a:cs typeface="+mn-lt"/>
            </a:endParaRPr>
          </a:p>
          <a:p>
            <a:r>
              <a:rPr lang="ru-RU" sz="2000" b="1" dirty="0"/>
              <a:t>Данные меры не распространяются на грант по Механизму реагирования на COVID-19 (C19RM).</a:t>
            </a:r>
            <a:br>
              <a:rPr lang="ru-RU" sz="2000" dirty="0"/>
            </a:br>
            <a:r>
              <a:rPr lang="ru-RU" sz="2000" dirty="0"/>
              <a:t>Теперь предварительное одобрение Глобального фонда требуется как для существенных, так и для несущественных бюджетных изменений.</a:t>
            </a:r>
            <a:br>
              <a:rPr lang="ru-RU" sz="2000" dirty="0"/>
            </a:br>
            <a:r>
              <a:rPr lang="ru-RU" sz="2000" dirty="0"/>
              <a:t>Расходы, не соответствующие вышеуказанным рекомендациям, могут быть признаны несоответствующими требованиям (</a:t>
            </a:r>
            <a:r>
              <a:rPr lang="ru-RU" sz="2000" dirty="0" err="1"/>
              <a:t>non-compliant</a:t>
            </a:r>
            <a:r>
              <a:rPr lang="ru-RU" sz="2000" dirty="0"/>
              <a:t>).</a:t>
            </a:r>
            <a:br>
              <a:rPr lang="ru-RU" sz="2000" dirty="0"/>
            </a:br>
            <a:r>
              <a:rPr lang="ru-RU" sz="2000" dirty="0"/>
              <a:t>В целях рационального управления средствами гранта, суммы предстоящих траншей будут соответственно уменьшены с учётом вышеуказанных мер.</a:t>
            </a:r>
          </a:p>
          <a:p>
            <a:r>
              <a:rPr lang="ru-RU" sz="2000" b="1" dirty="0"/>
              <a:t>Предпринятые действия:</a:t>
            </a:r>
            <a:endParaRPr lang="ru-RU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Состоялась встреча со Страновой командой ГФ для получения дополнительных разъяснений.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ПРООН в настоящее время составляет список закупок и мероприятий, которые должны быть приостановлены в соответствии с инструкциями ГФ.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После завершения работы данный список будет направлен Национальным программам для обсуждения и согласования, после чего он будет передан в ГФ для дальнейшего рассмотрения и утверждения.</a:t>
            </a: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>
              <a:buFont typeface="Arial" panose="05000000000000000000" pitchFamily="2" charset="2"/>
              <a:buChar char="•"/>
            </a:pPr>
            <a:endParaRPr lang="en-GB" sz="2000" dirty="0">
              <a:ea typeface="+mn-lt"/>
              <a:cs typeface="+mn-lt"/>
            </a:endParaRPr>
          </a:p>
          <a:p>
            <a:pPr>
              <a:buFont typeface="Arial" panose="05000000000000000000" pitchFamily="2" charset="2"/>
              <a:buChar char="•"/>
            </a:pPr>
            <a:endParaRPr lang="en-GB" dirty="0"/>
          </a:p>
          <a:p>
            <a:pPr>
              <a:buFont typeface="Arial" panose="05000000000000000000" pitchFamily="2" charset="2"/>
              <a:buChar char="•"/>
            </a:pPr>
            <a:endParaRPr lang="en-GB" sz="2000" b="1" dirty="0">
              <a:ea typeface="+mn-lt"/>
              <a:cs typeface="+mn-lt"/>
            </a:endParaRPr>
          </a:p>
          <a:p>
            <a:pPr marL="0" indent="0">
              <a:buNone/>
            </a:pPr>
            <a:endParaRPr lang="en-GB" dirty="0">
              <a:ea typeface="+mn-lt"/>
              <a:cs typeface="+mn-lt"/>
            </a:endParaRPr>
          </a:p>
          <a:p>
            <a:pPr>
              <a:buFont typeface="Arial" panose="05000000000000000000" pitchFamily="2" charset="2"/>
              <a:buChar char="•"/>
            </a:pPr>
            <a:endParaRPr lang="en-GB" sz="2000" dirty="0">
              <a:cs typeface="Arial" panose="020B0604020202020204"/>
            </a:endParaRPr>
          </a:p>
          <a:p>
            <a:pPr>
              <a:buFont typeface="Arial" panose="05000000000000000000" pitchFamily="2" charset="2"/>
              <a:buChar char="•"/>
            </a:pPr>
            <a:endParaRPr lang="en-GB" sz="2000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86342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6A7355-CF56-4457-C3F9-98AF1F0F7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8014"/>
            <a:ext cx="12311269" cy="721073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+mj-lt"/>
                <a:cs typeface="+mj-cs"/>
              </a:rPr>
              <a:t>Результаты программы_2024_ Показатели программы лечения </a:t>
            </a:r>
            <a:br>
              <a:rPr lang="ru-RU" sz="2400" dirty="0">
                <a:solidFill>
                  <a:srgbClr val="002060"/>
                </a:solidFill>
                <a:latin typeface="+mj-lt"/>
                <a:cs typeface="+mj-cs"/>
              </a:rPr>
            </a:br>
            <a:r>
              <a:rPr lang="ru-RU" sz="2400" dirty="0">
                <a:solidFill>
                  <a:srgbClr val="002060"/>
                </a:solidFill>
                <a:latin typeface="+mj-lt"/>
                <a:cs typeface="+mj-cs"/>
              </a:rPr>
              <a:t>ВИЧ-инфекции и поддержки</a:t>
            </a:r>
            <a:endParaRPr lang="en" sz="2400" dirty="0">
              <a:solidFill>
                <a:srgbClr val="002060"/>
              </a:solidFill>
              <a:latin typeface="+mj-lt"/>
              <a:cs typeface="+mj-cs"/>
            </a:endParaRP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B952DA6C-7BA2-A4C0-6FAA-ACE81652DD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322662"/>
              </p:ext>
            </p:extLst>
          </p:nvPr>
        </p:nvGraphicFramePr>
        <p:xfrm>
          <a:off x="352697" y="849088"/>
          <a:ext cx="11351624" cy="5880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7338">
                  <a:extLst>
                    <a:ext uri="{9D8B030D-6E8A-4147-A177-3AD203B41FA5}">
                      <a16:colId xmlns:a16="http://schemas.microsoft.com/office/drawing/2014/main" val="540746560"/>
                    </a:ext>
                  </a:extLst>
                </a:gridCol>
                <a:gridCol w="1258956">
                  <a:extLst>
                    <a:ext uri="{9D8B030D-6E8A-4147-A177-3AD203B41FA5}">
                      <a16:colId xmlns:a16="http://schemas.microsoft.com/office/drawing/2014/main" val="4287060118"/>
                    </a:ext>
                  </a:extLst>
                </a:gridCol>
                <a:gridCol w="1683026">
                  <a:extLst>
                    <a:ext uri="{9D8B030D-6E8A-4147-A177-3AD203B41FA5}">
                      <a16:colId xmlns:a16="http://schemas.microsoft.com/office/drawing/2014/main" val="2437356657"/>
                    </a:ext>
                  </a:extLst>
                </a:gridCol>
                <a:gridCol w="1692304">
                  <a:extLst>
                    <a:ext uri="{9D8B030D-6E8A-4147-A177-3AD203B41FA5}">
                      <a16:colId xmlns:a16="http://schemas.microsoft.com/office/drawing/2014/main" val="2165253256"/>
                    </a:ext>
                  </a:extLst>
                </a:gridCol>
              </a:tblGrid>
              <a:tr h="52425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br>
                        <a:rPr lang="ky-KG" sz="1400" dirty="0"/>
                      </a:br>
                      <a:endParaRPr lang="ky-KG" sz="1400" dirty="0"/>
                    </a:p>
                    <a:p>
                      <a:r>
                        <a:rPr lang="ky-KG" sz="1400" dirty="0"/>
                        <a:t>Цель - 2024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y-KG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Достижения 2024 года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</a:t>
                      </a:r>
                      <a:r>
                        <a:rPr lang="ru-RU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Достижения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685840"/>
                  </a:ext>
                </a:extLst>
              </a:tr>
              <a:tr h="435582">
                <a:tc>
                  <a:txBody>
                    <a:bodyPr/>
                    <a:lstStyle/>
                    <a:p>
                      <a:r>
                        <a:rPr lang="ru-RU" sz="1600" b="1" i="0" kern="1200" dirty="0">
                          <a:solidFill>
                            <a:srgbClr val="002060"/>
                          </a:solidFill>
                          <a:latin typeface="+mj-lt"/>
                          <a:ea typeface="+mj-ea"/>
                          <a:cs typeface="+mj-cs"/>
                        </a:rPr>
                        <a:t>HTS-5 — Процент людей, у которых впервые диагностирован ВИЧ, которые начали антиретровирусную терапию (АРТ).</a:t>
                      </a:r>
                      <a:endParaRPr lang="en" sz="1600" b="1" i="0" kern="1200" dirty="0">
                        <a:solidFill>
                          <a:srgbClr val="00206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600"/>
                        <a:t>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600"/>
                        <a:t>94,4%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600"/>
                        <a:t>99,3%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215295"/>
                  </a:ext>
                </a:extLst>
              </a:tr>
              <a:tr h="5859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dirty="0">
                          <a:solidFill>
                            <a:srgbClr val="002060"/>
                          </a:solidFill>
                          <a:latin typeface="+mj-lt"/>
                          <a:ea typeface="+mj-ea"/>
                          <a:cs typeface="+mj-cs"/>
                        </a:rPr>
                        <a:t>TCS-1.1⁽ᴹ⁾ — Процент людей, получающих АРТ, среди всех людей, живущих с ВИЧ, на конец отчётного периода.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600"/>
                        <a:t>68%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600"/>
                        <a:t>57,45%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" sz="1600" kern="120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79,5%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903448"/>
                  </a:ext>
                </a:extLst>
              </a:tr>
              <a:tr h="5772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dirty="0">
                          <a:solidFill>
                            <a:srgbClr val="002060"/>
                          </a:solidFill>
                          <a:latin typeface="+mj-lt"/>
                          <a:ea typeface="+mj-ea"/>
                          <a:cs typeface="+mj-cs"/>
                        </a:rPr>
                        <a:t>TB/HIV-6⁽ᴹ⁾ — Процент ВИЧ-положительных пациентов с новым или рецидивирующим туберкулёзом, получающих АРТ во время лечения ТБ.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600"/>
                        <a:t>97%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600"/>
                        <a:t>99,12%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600"/>
                        <a:t>101,3%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113076"/>
                  </a:ext>
                </a:extLst>
              </a:tr>
              <a:tr h="6372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dirty="0">
                          <a:solidFill>
                            <a:srgbClr val="002060"/>
                          </a:solidFill>
                          <a:latin typeface="+mj-lt"/>
                          <a:ea typeface="+mj-ea"/>
                          <a:cs typeface="+mj-cs"/>
                        </a:rPr>
                        <a:t>TCS-10 — Процент беременных женщин, живущих с ВИЧ, которые получили антиретровирусные препараты для снижения риска вертикальной передачи ВИЧ.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600"/>
                        <a:t>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600"/>
                        <a:t>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600"/>
                        <a:t>102,3%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141265"/>
                  </a:ext>
                </a:extLst>
              </a:tr>
              <a:tr h="8326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dirty="0">
                          <a:solidFill>
                            <a:srgbClr val="002060"/>
                          </a:solidFill>
                          <a:latin typeface="+mj-lt"/>
                          <a:ea typeface="+mj-ea"/>
                          <a:cs typeface="+mj-cs"/>
                        </a:rPr>
                        <a:t>TB/HIV-7.1 — Процент людей, живущих с ВИЧ и находящихся на АРТ, которые начали профилактическое лечение туберкулёза (TPT) в течение отчётного периода.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600"/>
                        <a:t>9.8%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600"/>
                        <a:t>13,6%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600"/>
                        <a:t>139%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077069"/>
                  </a:ext>
                </a:extLst>
              </a:tr>
              <a:tr h="5859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dirty="0">
                          <a:solidFill>
                            <a:srgbClr val="002060"/>
                          </a:solidFill>
                          <a:latin typeface="+mj-lt"/>
                          <a:ea typeface="+mj-ea"/>
                          <a:cs typeface="+mj-cs"/>
                        </a:rPr>
                        <a:t>HIV O-12 — Процент людей, живущих с ВИЧ и получающих АРТ, у которых достигнута вирусологическая супрессия.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600"/>
                        <a:t>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60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543911"/>
                  </a:ext>
                </a:extLst>
              </a:tr>
              <a:tr h="7064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dirty="0">
                          <a:solidFill>
                            <a:srgbClr val="002060"/>
                          </a:solidFill>
                          <a:latin typeface="+mj-lt"/>
                          <a:ea typeface="+mj-ea"/>
                          <a:cs typeface="+mj-cs"/>
                        </a:rPr>
                        <a:t>HIV O-11 — Процент людей, живущих с ВИЧ, которые знают о своём ВИЧ-статусе на конец отчётного периода.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600"/>
                        <a:t>81,7%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600" dirty="0"/>
                        <a:t>96%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288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199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80F67E9-C24A-BB0D-A76C-61AED053A214}"/>
              </a:ext>
            </a:extLst>
          </p:cNvPr>
          <p:cNvSpPr txBox="1">
            <a:spLocks/>
          </p:cNvSpPr>
          <p:nvPr/>
        </p:nvSpPr>
        <p:spPr>
          <a:xfrm>
            <a:off x="463551" y="-278223"/>
            <a:ext cx="12202977" cy="6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sz="2800" dirty="0"/>
          </a:p>
          <a:p>
            <a:pPr algn="ctr"/>
            <a:r>
              <a:rPr lang="ru-RU" sz="2200" dirty="0"/>
              <a:t>Результаты программы_2024_Показатели программы профилактики ВИЧ</a:t>
            </a:r>
            <a:endParaRPr lang="en-US" sz="2200" dirty="0"/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C0936CE1-6376-1938-EAF3-61C2890934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653194"/>
              </p:ext>
            </p:extLst>
          </p:nvPr>
        </p:nvGraphicFramePr>
        <p:xfrm>
          <a:off x="738671" y="576543"/>
          <a:ext cx="10714657" cy="6029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3130">
                  <a:extLst>
                    <a:ext uri="{9D8B030D-6E8A-4147-A177-3AD203B41FA5}">
                      <a16:colId xmlns:a16="http://schemas.microsoft.com/office/drawing/2014/main" val="2476551245"/>
                    </a:ext>
                  </a:extLst>
                </a:gridCol>
                <a:gridCol w="1289886">
                  <a:extLst>
                    <a:ext uri="{9D8B030D-6E8A-4147-A177-3AD203B41FA5}">
                      <a16:colId xmlns:a16="http://schemas.microsoft.com/office/drawing/2014/main" val="1313743346"/>
                    </a:ext>
                  </a:extLst>
                </a:gridCol>
                <a:gridCol w="1244914">
                  <a:extLst>
                    <a:ext uri="{9D8B030D-6E8A-4147-A177-3AD203B41FA5}">
                      <a16:colId xmlns:a16="http://schemas.microsoft.com/office/drawing/2014/main" val="2652628533"/>
                    </a:ext>
                  </a:extLst>
                </a:gridCol>
                <a:gridCol w="802136">
                  <a:extLst>
                    <a:ext uri="{9D8B030D-6E8A-4147-A177-3AD203B41FA5}">
                      <a16:colId xmlns:a16="http://schemas.microsoft.com/office/drawing/2014/main" val="113225402"/>
                    </a:ext>
                  </a:extLst>
                </a:gridCol>
                <a:gridCol w="956145">
                  <a:extLst>
                    <a:ext uri="{9D8B030D-6E8A-4147-A177-3AD203B41FA5}">
                      <a16:colId xmlns:a16="http://schemas.microsoft.com/office/drawing/2014/main" val="1721304844"/>
                    </a:ext>
                  </a:extLst>
                </a:gridCol>
                <a:gridCol w="1268446">
                  <a:extLst>
                    <a:ext uri="{9D8B030D-6E8A-4147-A177-3AD203B41FA5}">
                      <a16:colId xmlns:a16="http://schemas.microsoft.com/office/drawing/2014/main" val="3564443057"/>
                    </a:ext>
                  </a:extLst>
                </a:gridCol>
              </a:tblGrid>
              <a:tr h="507465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y-KG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Числитель (результаты)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y-KG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Знаменатель</a:t>
                      </a:r>
                      <a:endParaRPr lang="ru-RU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200" b="1" i="0" u="none" strike="noStrike" kern="1200" noProof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%</a:t>
                      </a:r>
                      <a:endParaRPr lang="en-US" sz="120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y-KG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Цель</a:t>
                      </a:r>
                      <a:r>
                        <a:rPr lang="en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(%)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%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y-KG" sz="1200" dirty="0"/>
                        <a:t>Достижения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20510552"/>
                  </a:ext>
                </a:extLst>
              </a:tr>
              <a:tr h="6197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/>
                        <a:t>KP-1a⁽ᴹ⁾</a:t>
                      </a:r>
                      <a:r>
                        <a:rPr lang="ru-RU" sz="1100" dirty="0"/>
                        <a:t> — Процент мужчин, имеющих секс с мужчинами (МСМ), охваченных программами профилактики ВИЧ — минимальный пакет услуг (на регулярной основе).</a:t>
                      </a: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1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ru-RU" sz="11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" sz="11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1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  <a:r>
                        <a:rPr lang="en" sz="11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  <a:endParaRPr lang="en" sz="1100" b="0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120%</a:t>
                      </a:r>
                      <a:endParaRPr lang="en" sz="1100" b="0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42472230"/>
                  </a:ext>
                </a:extLst>
              </a:tr>
              <a:tr h="4449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/>
                        <a:t>HTS-3a⁽ᴹ⁾</a:t>
                      </a:r>
                      <a:r>
                        <a:rPr lang="ru-RU" sz="1100" dirty="0"/>
                        <a:t> — Процент МСМ, прошедших тестирование на ВИЧ в течение отчётного периода и знающих свой результат.</a:t>
                      </a: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1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ru-RU" sz="11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" sz="11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1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67,7</a:t>
                      </a:r>
                      <a:r>
                        <a:rPr lang="en" sz="11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  <a:endParaRPr lang="en" sz="1100" b="0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96,7%</a:t>
                      </a:r>
                      <a:endParaRPr lang="en" sz="1100" b="0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46134282"/>
                  </a:ext>
                </a:extLst>
              </a:tr>
              <a:tr h="6197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/>
                        <a:t>KP-6a</a:t>
                      </a:r>
                      <a:r>
                        <a:rPr lang="ru-RU" sz="1100" dirty="0"/>
                        <a:t> — Процент МСМ/трансгендерных людей, соответствующих критериям для проведения </a:t>
                      </a:r>
                      <a:r>
                        <a:rPr lang="ru-RU" sz="1100" dirty="0" err="1"/>
                        <a:t>доконтактной</a:t>
                      </a:r>
                      <a:r>
                        <a:rPr lang="ru-RU" sz="1100" dirty="0"/>
                        <a:t> профилактики (ДКП), которые получили ДКП в течение отчётного периода.</a:t>
                      </a: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1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1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1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54%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" sz="1100" b="0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54%</a:t>
                      </a:r>
                      <a:endParaRPr lang="en" sz="1100" b="0" i="0" u="none" strike="noStrike" kern="120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27635198"/>
                  </a:ext>
                </a:extLst>
              </a:tr>
              <a:tr h="619762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100" b="1" dirty="0"/>
                        <a:t>KP-1c⁽ᴹ⁾</a:t>
                      </a:r>
                      <a:r>
                        <a:rPr lang="ru-RU" sz="1100" dirty="0"/>
                        <a:t> — Процент людей, употребляющих инъекционные наркотики (ЛУИН), охваченных программами профилактики ВИЧ — минимальный пакет услуг (на регулярной основе).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1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r>
                        <a:rPr lang="ru-RU" sz="11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" sz="11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1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63,3%</a:t>
                      </a:r>
                      <a:endParaRPr lang="en" sz="1100" b="0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60%</a:t>
                      </a:r>
                      <a:endParaRPr lang="en" sz="1100" b="0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106,6%</a:t>
                      </a:r>
                      <a:endParaRPr lang="en" sz="1100" b="0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48931213"/>
                  </a:ext>
                </a:extLst>
              </a:tr>
              <a:tr h="444958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dirty="0"/>
                        <a:t>HTS-3d⁽ᴹ⁾</a:t>
                      </a:r>
                      <a:r>
                        <a:rPr lang="ru-RU" sz="1100" dirty="0"/>
                        <a:t> — Процент ЛУИН, прошедших тестирование на ВИЧ в течение отчётного периода и знающих свой результат.</a:t>
                      </a:r>
                      <a:endParaRPr lang="en" sz="11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noProof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19 121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noProof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25 000</a:t>
                      </a:r>
                      <a:endParaRPr lang="ru-RU" sz="1100" b="0" i="0" u="none" strike="noStrike" kern="1200" noProof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noProof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76,5%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noProof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noProof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88869745"/>
                  </a:ext>
                </a:extLst>
              </a:tr>
              <a:tr h="444958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dirty="0"/>
                        <a:t>KP-8</a:t>
                      </a:r>
                      <a:r>
                        <a:rPr lang="ru-RU" sz="1100" dirty="0"/>
                        <a:t> — Процент людей, употребляющих инъекционные наркотики (ЛУИН), получающих терапию заместительными опиоидами.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3,3%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noProof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noProof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7627554"/>
                  </a:ext>
                </a:extLst>
              </a:tr>
              <a:tr h="5310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dirty="0"/>
                        <a:t>HTS-3f⁽ᴹ⁾</a:t>
                      </a:r>
                      <a:r>
                        <a:rPr lang="ru-RU" sz="1100" dirty="0"/>
                        <a:t> — Количество людей в тюрьмах или других закрытых учреждениях, прошедших тестирование на ВИЧ в течение отчётного периода и знающих свой результат.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9" marR="6349" marT="6348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4 584</a:t>
                      </a:r>
                      <a:endParaRPr lang="en-US" sz="1100" b="0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1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85,87%</a:t>
                      </a:r>
                      <a:endParaRPr lang="en-US" sz="11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85,87%</a:t>
                      </a:r>
                      <a:endParaRPr lang="en-US" sz="11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62100579"/>
                  </a:ext>
                </a:extLst>
              </a:tr>
              <a:tr h="388545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dirty="0"/>
                        <a:t>KP-1c⁽ᴹ⁾</a:t>
                      </a:r>
                      <a:r>
                        <a:rPr lang="ru-RU" sz="1100" dirty="0"/>
                        <a:t> — Процент секс работников (СР), охваченных программами профилактики ВИЧ — минимальный пакет услуг (на регулярной основе).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9" marR="6349" marT="6348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1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ru-RU" sz="11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1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r>
                        <a:rPr lang="ru-RU" sz="11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,6</a:t>
                      </a:r>
                      <a:r>
                        <a:rPr lang="en" sz="11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en-US" sz="11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  <a:endParaRPr lang="en-US" sz="1100" b="0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86,3%</a:t>
                      </a:r>
                      <a:endParaRPr lang="en-US" sz="11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4018287"/>
                  </a:ext>
                </a:extLst>
              </a:tr>
              <a:tr h="356229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dirty="0"/>
                        <a:t>HTS-3c⁽ᴹ⁾</a:t>
                      </a:r>
                      <a:r>
                        <a:rPr lang="ru-RU" sz="1100" dirty="0"/>
                        <a:t> — Процент СР, прошедших тестирование на ВИЧ в течение отчётного периода и знающих свой результат.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9" marR="6349" marT="6348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4 459</a:t>
                      </a:r>
                      <a:endParaRPr lang="en-US" sz="1100" b="0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9,300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47,9</a:t>
                      </a:r>
                      <a:r>
                        <a:rPr lang="ru-RU" sz="11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68580" marR="68580" marT="9525" marB="952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63,9%</a:t>
                      </a:r>
                      <a:endParaRPr lang="en-US" sz="11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79306661"/>
                  </a:ext>
                </a:extLst>
              </a:tr>
              <a:tr h="52119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1" dirty="0"/>
                        <a:t>KP-1b</a:t>
                      </a:r>
                      <a:r>
                        <a:rPr lang="ru-RU" sz="1100" dirty="0"/>
                        <a:t> — Процент трансгендерных людей (ТГ людей), охваченных программами профилактики ВИЧ — минимальный пакет услуг (на регулярной основе).</a:t>
                      </a:r>
                      <a:endParaRPr lang="en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49" marR="6349" marT="6348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311</a:t>
                      </a:r>
                      <a:endParaRPr lang="en" sz="1100" b="0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endParaRPr lang="en" sz="1100" b="0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155%</a:t>
                      </a:r>
                      <a:endParaRPr lang="en" sz="11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" sz="1100" b="0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155%</a:t>
                      </a:r>
                      <a:endParaRPr lang="en" sz="11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33824556"/>
                  </a:ext>
                </a:extLst>
              </a:tr>
              <a:tr h="531034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1" dirty="0"/>
                        <a:t>HTS-3b</a:t>
                      </a:r>
                      <a:r>
                        <a:rPr lang="ru-RU" sz="1100" dirty="0"/>
                        <a:t> — Процент трансгендерных людей (ТГ людей), прошедших тестирование на ВИЧ в течение отчётного периода и знающих свой результат</a:t>
                      </a:r>
                      <a:endParaRPr lang="en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49" marR="6349" marT="6348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328</a:t>
                      </a:r>
                      <a:endParaRPr lang="en" sz="1100" b="0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1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109%</a:t>
                      </a:r>
                      <a:endParaRPr lang="en" sz="1100" b="0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" sz="1100" b="0" i="0" u="none" strike="noStrike" kern="120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109%</a:t>
                      </a:r>
                      <a:endParaRPr lang="en" sz="11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85189792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2028D0EC-F85E-1AF5-2A55-5018BB3B8DCB}"/>
                  </a:ext>
                </a:extLst>
              </p14:cNvPr>
              <p14:cNvContentPartPr/>
              <p14:nvPr/>
            </p14:nvContentPartPr>
            <p14:xfrm>
              <a:off x="8733005" y="1934677"/>
              <a:ext cx="360" cy="36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2028D0EC-F85E-1AF5-2A55-5018BB3B8D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26885" y="1928557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9756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2DECE-10A2-819E-6039-7BED1BCD1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75372"/>
            <a:ext cx="10515600" cy="810592"/>
          </a:xfrm>
        </p:spPr>
        <p:txBody>
          <a:bodyPr>
            <a:noAutofit/>
          </a:bodyPr>
          <a:lstStyle/>
          <a:p>
            <a:r>
              <a:rPr lang="ru-RU" sz="3600" dirty="0">
                <a:latin typeface="Arial"/>
                <a:cs typeface="Arial"/>
              </a:rPr>
              <a:t>Причины недостижения некоторых индикаторов по ВИЧ.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6CCFF-416C-49CE-FDCD-4B88FF229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22" y="1225827"/>
            <a:ext cx="11920330" cy="5526156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r>
              <a:rPr lang="ru-RU" sz="7200" b="1" dirty="0"/>
              <a:t>Охват АРТ (79,5%):</a:t>
            </a:r>
            <a:br>
              <a:rPr lang="ru-RU" sz="7200" dirty="0"/>
            </a:br>
            <a:r>
              <a:rPr lang="ru-RU" sz="7200" dirty="0"/>
              <a:t>Основной причиной недостижения данного индикатора является значительная нагрузка на медицинских специалистов, связанная с добавлением функций по управлению случаями ВГ, который был добавлен в зону ответственности Республиканского центра по контролю за гепатитами, ВИЧ и СПИДом (</a:t>
            </a:r>
            <a:r>
              <a:rPr lang="ru-RU" sz="7200" dirty="0" err="1"/>
              <a:t>РЦГВИЧиСПИД</a:t>
            </a:r>
            <a:r>
              <a:rPr lang="ru-RU" sz="7200" dirty="0"/>
              <a:t>) с конца 2022 года. Это привело к смещению фокуса внимания и усилий медицинских работников к вопросам, связанным с ВИЧ, особенно в части начала антиретровирусной терапии (АРТ) и соблюдения режима её приёма. Продолжается стигма и дискриминация со стороны медицинских работников, что негативно влияет на готовность людей, живущих с ВИЧ, начинать лечение АРТ.</a:t>
            </a:r>
          </a:p>
          <a:p>
            <a:r>
              <a:rPr lang="ru-RU" sz="7200" b="1" dirty="0"/>
              <a:t>Индикатор по подключению к ДКП (54%):</a:t>
            </a:r>
            <a:br>
              <a:rPr lang="ru-RU" sz="7200" dirty="0"/>
            </a:br>
            <a:r>
              <a:rPr lang="ru-RU" sz="7200" dirty="0"/>
              <a:t>Страх перед негативными последствиями (такими как социальная изоляция, преследование, навешивание ярлыков) мешает людям обращаться за </a:t>
            </a:r>
            <a:r>
              <a:rPr lang="ru-RU" sz="7200" dirty="0" err="1"/>
              <a:t>доконтактной</a:t>
            </a:r>
            <a:r>
              <a:rPr lang="ru-RU" sz="7200" dirty="0"/>
              <a:t> профилактикой (ДКП);</a:t>
            </a:r>
            <a:br>
              <a:rPr lang="ru-RU" sz="7200" dirty="0"/>
            </a:br>
            <a:r>
              <a:rPr lang="ru-RU" sz="7200" dirty="0"/>
              <a:t>Стигма и дискриминация в отношении МСМ со стороны медицинского персонала </a:t>
            </a:r>
            <a:r>
              <a:rPr lang="ru-RU" sz="7200" dirty="0" err="1"/>
              <a:t>ЦКГВГиВИЧ</a:t>
            </a:r>
            <a:r>
              <a:rPr lang="ru-RU" sz="7200" dirty="0"/>
              <a:t> в Бишкеке при обращении за услугой.</a:t>
            </a:r>
            <a:br>
              <a:rPr lang="ru-RU" sz="7200" dirty="0"/>
            </a:br>
            <a:r>
              <a:rPr lang="ru-RU" sz="7200" dirty="0"/>
              <a:t>Отсутствие поддержки в достижении индикатора со стороны лидеров сообществ на юге страны.</a:t>
            </a:r>
          </a:p>
          <a:p>
            <a:r>
              <a:rPr lang="ru-RU" sz="7200" b="1" dirty="0"/>
              <a:t>Профилактика и тестирование среди работников коммерческого секса (86,3% и 63,9%):</a:t>
            </a:r>
            <a:br>
              <a:rPr lang="ru-RU" sz="7200" dirty="0"/>
            </a:br>
            <a:r>
              <a:rPr lang="ru-RU" sz="7200" dirty="0"/>
              <a:t>Милицейские рейды, снижающие интерес и доверие секс работников (СР) к получению профилактических услуг, включая тестирование;</a:t>
            </a:r>
            <a:br>
              <a:rPr lang="ru-RU" sz="7200" dirty="0"/>
            </a:br>
            <a:r>
              <a:rPr lang="ru-RU" sz="7200" dirty="0"/>
              <a:t>Закон о неправительственных организациях, приведший к увольнению сотрудников и, соответственно, снижению охвата;</a:t>
            </a:r>
            <a:br>
              <a:rPr lang="ru-RU" sz="7200" dirty="0"/>
            </a:br>
            <a:r>
              <a:rPr lang="ru-RU" sz="7200" dirty="0"/>
              <a:t>Принятые поправки в Уголовный кодекс и Кодекс о правонарушениях в части административной ответственности за проституцию, предусматривающие штраф до 20 000 сомов или арест на срок от 3 до 7 суток;</a:t>
            </a:r>
            <a:br>
              <a:rPr lang="ru-RU" sz="7200" dirty="0"/>
            </a:br>
            <a:r>
              <a:rPr lang="ru-RU" sz="7200" dirty="0"/>
              <a:t>Внутренняя и внешняя миграция РКС;</a:t>
            </a:r>
            <a:br>
              <a:rPr lang="ru-RU" sz="7200" dirty="0"/>
            </a:br>
            <a:r>
              <a:rPr lang="ru-RU" sz="7200" dirty="0"/>
              <a:t>Частая смена места жительства/мест предоставления услуг и номеров телефонов среди представителей данной ключевой группы.</a:t>
            </a:r>
          </a:p>
          <a:p>
            <a:pPr marL="0" indent="0">
              <a:buNone/>
            </a:pPr>
            <a:endParaRPr lang="en-GB" sz="9600" dirty="0">
              <a:cs typeface="Arial" panose="020B0604020202020204"/>
            </a:endParaRPr>
          </a:p>
          <a:p>
            <a:pPr marL="0" indent="0">
              <a:buNone/>
            </a:pPr>
            <a:br>
              <a:rPr lang="en-US" sz="9600" dirty="0">
                <a:highlight>
                  <a:srgbClr val="00FF00"/>
                </a:highlight>
              </a:rPr>
            </a:br>
            <a:endParaRPr lang="en-US" sz="9600" dirty="0">
              <a:highlight>
                <a:srgbClr val="00FF00"/>
              </a:highlight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012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696" y="248478"/>
            <a:ext cx="10700854" cy="646044"/>
          </a:xfrm>
        </p:spPr>
        <p:txBody>
          <a:bodyPr>
            <a:noAutofit/>
          </a:bodyPr>
          <a:lstStyle/>
          <a:p>
            <a:br>
              <a:rPr lang="ru-RU" sz="4000" b="1" dirty="0">
                <a:cs typeface="Arial" panose="020B0604020202020204" pitchFamily="34" charset="0"/>
              </a:rPr>
            </a:br>
            <a:br>
              <a:rPr lang="ru-RU" sz="4000" b="1" dirty="0">
                <a:cs typeface="Arial" panose="020B0604020202020204" pitchFamily="34" charset="0"/>
              </a:rPr>
            </a:br>
            <a:br>
              <a:rPr lang="ru-RU" sz="4000" b="1" dirty="0">
                <a:cs typeface="Arial" panose="020B0604020202020204" pitchFamily="34" charset="0"/>
              </a:rPr>
            </a:br>
            <a:r>
              <a:rPr lang="ru-RU" sz="4000" b="1" dirty="0">
                <a:cs typeface="Arial" panose="020B0604020202020204" pitchFamily="34" charset="0"/>
              </a:rPr>
              <a:t>Результаты программы_2024_TB</a:t>
            </a:r>
            <a:endParaRPr lang="ru-RU" sz="4000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2001AFE-8F7C-B4C6-181E-796A769051C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59065826"/>
              </p:ext>
            </p:extLst>
          </p:nvPr>
        </p:nvGraphicFramePr>
        <p:xfrm>
          <a:off x="0" y="1176421"/>
          <a:ext cx="11926956" cy="5513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9719">
                  <a:extLst>
                    <a:ext uri="{9D8B030D-6E8A-4147-A177-3AD203B41FA5}">
                      <a16:colId xmlns:a16="http://schemas.microsoft.com/office/drawing/2014/main" val="1459413984"/>
                    </a:ext>
                  </a:extLst>
                </a:gridCol>
                <a:gridCol w="1802012">
                  <a:extLst>
                    <a:ext uri="{9D8B030D-6E8A-4147-A177-3AD203B41FA5}">
                      <a16:colId xmlns:a16="http://schemas.microsoft.com/office/drawing/2014/main" val="3032278284"/>
                    </a:ext>
                  </a:extLst>
                </a:gridCol>
                <a:gridCol w="2081461">
                  <a:extLst>
                    <a:ext uri="{9D8B030D-6E8A-4147-A177-3AD203B41FA5}">
                      <a16:colId xmlns:a16="http://schemas.microsoft.com/office/drawing/2014/main" val="4209908941"/>
                    </a:ext>
                  </a:extLst>
                </a:gridCol>
                <a:gridCol w="1883764">
                  <a:extLst>
                    <a:ext uri="{9D8B030D-6E8A-4147-A177-3AD203B41FA5}">
                      <a16:colId xmlns:a16="http://schemas.microsoft.com/office/drawing/2014/main" val="3790194303"/>
                    </a:ext>
                  </a:extLst>
                </a:gridCol>
              </a:tblGrid>
              <a:tr h="32336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sz="1600" dirty="0"/>
                        <a:t>Цель </a:t>
                      </a:r>
                      <a:r>
                        <a:rPr lang="en-US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ky-KG" sz="1600" dirty="0"/>
                        <a:t>Достижения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152178"/>
                  </a:ext>
                </a:extLst>
              </a:tr>
              <a:tr h="970081">
                <a:tc>
                  <a:txBody>
                    <a:bodyPr/>
                    <a:lstStyle/>
                    <a:p>
                      <a:r>
                        <a:rPr lang="ru-RU" sz="2000" dirty="0"/>
                        <a:t>Процент больных туберкулезом, у которых результат ДСТ показал наличие по крайней мере рифампицина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+mn-lt"/>
                        </a:rPr>
                        <a:t>96%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+mn-lt"/>
                        </a:rPr>
                        <a:t>94,8%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+mn-lt"/>
                        </a:rPr>
                        <a:t>98,8%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6551"/>
                  </a:ext>
                </a:extLst>
              </a:tr>
              <a:tr h="71838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000" dirty="0"/>
                        <a:t>Процент людей с подтверждённым RR/MDR-TB, начавших лечение препаратами второго ряда.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+mn-lt"/>
                        </a:rPr>
                        <a:t>1200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>
                          <a:latin typeface="+mn-lt"/>
                        </a:rPr>
                        <a:t>729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  <a:latin typeface="+mn-lt"/>
                        </a:rPr>
                        <a:t>60,8%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142859"/>
                  </a:ext>
                </a:extLst>
              </a:tr>
              <a:tr h="67611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000" dirty="0"/>
                        <a:t>Процент людей с подтверждённым RR/MDR-TB, начавших лечение препаратами второго ряда.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+mn-lt"/>
                        </a:rPr>
                        <a:t>98%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+mn-lt"/>
                        </a:rPr>
                        <a:t>94,2%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+mn-lt"/>
                        </a:rPr>
                        <a:t>96,2%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185595"/>
                  </a:ext>
                </a:extLst>
              </a:tr>
              <a:tr h="155800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000" dirty="0"/>
                        <a:t>Процент пациентов с RR/MDR-TB, у которых имеются результаты теста на лекарственную чувствительность (DST) к </a:t>
                      </a:r>
                      <a:r>
                        <a:rPr lang="ru-RU" sz="2000" dirty="0" err="1"/>
                        <a:t>фторхинолонам</a:t>
                      </a:r>
                      <a:r>
                        <a:rPr lang="ru-RU" sz="2000" dirty="0"/>
                        <a:t>, среди общего числа зарегистрированных случаев RR/MDR-TB.</a:t>
                      </a:r>
                      <a:endParaRPr lang="en-US" sz="2000" b="0" i="0" u="none" strike="noStrike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+mn-lt"/>
                        </a:rPr>
                        <a:t>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+mn-lt"/>
                        </a:rPr>
                        <a:t>85,9%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+mn-lt"/>
                        </a:rPr>
                        <a:t>&gt;100%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993694"/>
                  </a:ext>
                </a:extLst>
              </a:tr>
              <a:tr h="113745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000" dirty="0"/>
                        <a:t>Успешность лечения RR/MDR-TB: процент пациентов с RR/MDR-TB, успешно завершивших лечение.</a:t>
                      </a:r>
                      <a:endParaRPr lang="en-US" sz="2000" b="0" i="0" u="none" strike="noStrike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>
                          <a:latin typeface="+mn-lt"/>
                        </a:rPr>
                        <a:t>78%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>
                          <a:latin typeface="+mn-lt"/>
                        </a:rPr>
                        <a:t>73,3%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dirty="0">
                          <a:latin typeface="+mn-lt"/>
                        </a:rPr>
                        <a:t>94%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866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1770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DP">
      <a:dk1>
        <a:srgbClr val="0468B1"/>
      </a:dk1>
      <a:lt1>
        <a:srgbClr val="FFFFFF"/>
      </a:lt1>
      <a:dk2>
        <a:srgbClr val="44546A"/>
      </a:dk2>
      <a:lt2>
        <a:srgbClr val="E7E6E6"/>
      </a:lt2>
      <a:accent1>
        <a:srgbClr val="0468B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UNDP">
      <a:dk1>
        <a:srgbClr val="0468B1"/>
      </a:dk1>
      <a:lt1>
        <a:srgbClr val="FFFFFF"/>
      </a:lt1>
      <a:dk2>
        <a:srgbClr val="44546A"/>
      </a:dk2>
      <a:lt2>
        <a:srgbClr val="E7E6E6"/>
      </a:lt2>
      <a:accent1>
        <a:srgbClr val="0468B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UNDP">
    <a:dk1>
      <a:srgbClr val="0468B1"/>
    </a:dk1>
    <a:lt1>
      <a:srgbClr val="FFFFFF"/>
    </a:lt1>
    <a:dk2>
      <a:srgbClr val="44546A"/>
    </a:dk2>
    <a:lt2>
      <a:srgbClr val="E7E6E6"/>
    </a:lt2>
    <a:accent1>
      <a:srgbClr val="0468B1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d090553-ac12-4b9f-ace9-08ae9ba49871">
      <Terms xmlns="http://schemas.microsoft.com/office/infopath/2007/PartnerControls"/>
    </lcf76f155ced4ddcb4097134ff3c332f>
    <TaxCatchAll xmlns="b7c0ead1-1596-430a-9f15-fe6efc5e9c7f" xsi:nil="true"/>
    <_Flow_SignoffStatus xmlns="0d090553-ac12-4b9f-ace9-08ae9ba4987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BAFB83A586EF4F94E7F07E84C3D94B" ma:contentTypeVersion="19" ma:contentTypeDescription="Create a new document." ma:contentTypeScope="" ma:versionID="d39c904b16324dc4317d6ea7776b1f27">
  <xsd:schema xmlns:xsd="http://www.w3.org/2001/XMLSchema" xmlns:xs="http://www.w3.org/2001/XMLSchema" xmlns:p="http://schemas.microsoft.com/office/2006/metadata/properties" xmlns:ns2="0d090553-ac12-4b9f-ace9-08ae9ba49871" xmlns:ns3="b7c0ead1-1596-430a-9f15-fe6efc5e9c7f" targetNamespace="http://schemas.microsoft.com/office/2006/metadata/properties" ma:root="true" ma:fieldsID="ae8a8aa7f63a1d17c1aa9281860511cb" ns2:_="" ns3:_="">
    <xsd:import namespace="0d090553-ac12-4b9f-ace9-08ae9ba49871"/>
    <xsd:import namespace="b7c0ead1-1596-430a-9f15-fe6efc5e9c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_Flow_SignoffStatus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090553-ac12-4b9f-ace9-08ae9ba498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0" nillable="true" ma:displayName="Sign-off status" ma:internalName="_x0024_Resources_x003a_core_x002c_Signoff_Status_x003b_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8ebb0a5-c57d-4c3a-bec7-8a38252dd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c0ead1-1596-430a-9f15-fe6efc5e9c7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22bee817-e277-44d7-b1b3-2d258cf7fc2d}" ma:internalName="TaxCatchAll" ma:showField="CatchAllData" ma:web="b7c0ead1-1596-430a-9f15-fe6efc5e9c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504553-3E3C-4767-9D24-7D5707FBF882}">
  <ds:schemaRefs>
    <ds:schemaRef ds:uri="0d090553-ac12-4b9f-ace9-08ae9ba49871"/>
    <ds:schemaRef ds:uri="b7c0ead1-1596-430a-9f15-fe6efc5e9c7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741DC0A-1DCC-4F03-AFCC-17E26D6995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B3E959-57BE-443E-9DEF-4155CF9D93DB}">
  <ds:schemaRefs>
    <ds:schemaRef ds:uri="0d090553-ac12-4b9f-ace9-08ae9ba49871"/>
    <ds:schemaRef ds:uri="b7c0ead1-1596-430a-9f15-fe6efc5e9c7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1878</Words>
  <Application>Microsoft Office PowerPoint</Application>
  <PresentationFormat>Широкоэкранный</PresentationFormat>
  <Paragraphs>274</Paragraphs>
  <Slides>14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Aptos Narrow</vt:lpstr>
      <vt:lpstr>Arial</vt:lpstr>
      <vt:lpstr>Calibri</vt:lpstr>
      <vt:lpstr>Wingdings</vt:lpstr>
      <vt:lpstr>Office Theme</vt:lpstr>
      <vt:lpstr>Custom Design</vt:lpstr>
      <vt:lpstr>Эффективная борьба с ВИЧ и  туберкулезом в Кыргызстане  Заседание СКК 16 мая 2025 года </vt:lpstr>
      <vt:lpstr>Общие обновления</vt:lpstr>
      <vt:lpstr>Общие обновления</vt:lpstr>
      <vt:lpstr>Общие обновления</vt:lpstr>
      <vt:lpstr>Общие обновления</vt:lpstr>
      <vt:lpstr>Результаты программы_2024_ Показатели программы лечения  ВИЧ-инфекции и поддержки</vt:lpstr>
      <vt:lpstr>Презентация PowerPoint</vt:lpstr>
      <vt:lpstr>Причины недостижения некоторых индикаторов по ВИЧ.</vt:lpstr>
      <vt:lpstr>   Результаты программы_2024_TB</vt:lpstr>
      <vt:lpstr> Причины недостижения показателя по ТБ:</vt:lpstr>
      <vt:lpstr> Бюджет проекта Основной грант</vt:lpstr>
      <vt:lpstr> Статус поставки на 31 декабря 2024 года</vt:lpstr>
      <vt:lpstr>Статус поставки 2021-30 апреля 2025</vt:lpstr>
      <vt:lpstr>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Мероприятия компонента «Туберкулез» в рамках  Проекта ПРООН/Глобального Фонда  «Эффективный контроль за ВИЧ-инфекцией и туберкулезом в Кыргызской Республике»</dc:title>
  <dc:creator>Iuliia Aleshkina</dc:creator>
  <cp:lastModifiedBy>Aida Karipova</cp:lastModifiedBy>
  <cp:revision>46</cp:revision>
  <cp:lastPrinted>2025-02-06T03:22:57Z</cp:lastPrinted>
  <dcterms:created xsi:type="dcterms:W3CDTF">2020-10-30T02:53:56Z</dcterms:created>
  <dcterms:modified xsi:type="dcterms:W3CDTF">2025-05-16T03:32:25Z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0x0101004EBAFB83A586EF4F94E7F07E84C3D94B</vt:lpwstr>
  </property>
  <property fmtid="{D5CDD505-2E9C-101B-9397-08002B2CF9AE}" pid="3" name="MediaServiceImageTags">
    <vt:lpwstr/>
  </property>
</Properties>
</file>