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8"/>
  </p:notesMasterIdLst>
  <p:sldIdLst>
    <p:sldId id="620" r:id="rId2"/>
    <p:sldId id="604" r:id="rId3"/>
    <p:sldId id="615" r:id="rId4"/>
    <p:sldId id="266" r:id="rId5"/>
    <p:sldId id="269" r:id="rId6"/>
    <p:sldId id="605" r:id="rId7"/>
    <p:sldId id="608" r:id="rId8"/>
    <p:sldId id="609" r:id="rId9"/>
    <p:sldId id="610" r:id="rId10"/>
    <p:sldId id="611" r:id="rId11"/>
    <p:sldId id="612" r:id="rId12"/>
    <p:sldId id="621" r:id="rId13"/>
    <p:sldId id="617" r:id="rId14"/>
    <p:sldId id="618" r:id="rId15"/>
    <p:sldId id="619" r:id="rId16"/>
    <p:sldId id="61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58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1057;&#1050;&#105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1057;&#1050;&#1050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1057;&#1050;&#1050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/>
              <a:t>Программные результаты ТБ за 2024 г. </a:t>
            </a:r>
          </a:p>
        </c:rich>
      </c:tx>
      <c:layout>
        <c:manualLayout>
          <c:xMode val="edge"/>
          <c:yMode val="edge"/>
          <c:x val="0.26822723771491624"/>
          <c:y val="3.15760580217110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8164209037885786"/>
          <c:y val="0.10376953488880918"/>
          <c:w val="0.48900493354469721"/>
          <c:h val="0.7763394049976695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'Лист1 (2)'!$D$4</c:f>
              <c:strCache>
                <c:ptCount val="1"/>
                <c:pt idx="0">
                  <c:v>1 кв.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'Лист1 (2)'!$C$5:$C$9</c:f>
              <c:strCache>
                <c:ptCount val="5"/>
                <c:pt idx="0">
                  <c:v>Смертность ТБ (на 100 тыс. нас)</c:v>
                </c:pt>
                <c:pt idx="1">
                  <c:v>Распространенность РУ/МЛУ-ТБ среди новых случаев ТБ: доля новых случаев ТБ с РУ и/или МЛУ</c:v>
                </c:pt>
                <c:pt idx="2">
                  <c:v>Показатель успешного лечения – все формы ТБ </c:v>
                </c:pt>
                <c:pt idx="3">
                  <c:v>Успех лечения среди РУ и/или МЛУ ТБ: % случаев РУ и/или МЛУ ТБ, успешно вылеченных</c:v>
                </c:pt>
                <c:pt idx="4">
                  <c:v>Охват лечением туберкулеза: Процент новых случаев и рецидивов, которые были зарегистрированы и начали лечение среди оценочного количества случаев заболевания ТБ в том же году </c:v>
                </c:pt>
              </c:strCache>
            </c:strRef>
          </c:cat>
          <c:val>
            <c:numRef>
              <c:f>'Лист1 (2)'!$D$5:$D$9</c:f>
              <c:numCache>
                <c:formatCode>0%</c:formatCode>
                <c:ptCount val="5"/>
                <c:pt idx="0">
                  <c:v>1</c:v>
                </c:pt>
                <c:pt idx="1">
                  <c:v>1</c:v>
                </c:pt>
                <c:pt idx="2">
                  <c:v>0.93</c:v>
                </c:pt>
                <c:pt idx="3">
                  <c:v>1</c:v>
                </c:pt>
                <c:pt idx="4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CF-44AE-9A2A-6FF014F0FBA1}"/>
            </c:ext>
          </c:extLst>
        </c:ser>
        <c:ser>
          <c:idx val="1"/>
          <c:order val="1"/>
          <c:tx>
            <c:strRef>
              <c:f>'Лист1 (2)'!$E$4</c:f>
              <c:strCache>
                <c:ptCount val="1"/>
                <c:pt idx="0">
                  <c:v>2 кв.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'Лист1 (2)'!$C$5:$C$9</c:f>
              <c:strCache>
                <c:ptCount val="5"/>
                <c:pt idx="0">
                  <c:v>Смертность ТБ (на 100 тыс. нас)</c:v>
                </c:pt>
                <c:pt idx="1">
                  <c:v>Распространенность РУ/МЛУ-ТБ среди новых случаев ТБ: доля новых случаев ТБ с РУ и/или МЛУ</c:v>
                </c:pt>
                <c:pt idx="2">
                  <c:v>Показатель успешного лечения – все формы ТБ </c:v>
                </c:pt>
                <c:pt idx="3">
                  <c:v>Успех лечения среди РУ и/или МЛУ ТБ: % случаев РУ и/или МЛУ ТБ, успешно вылеченных</c:v>
                </c:pt>
                <c:pt idx="4">
                  <c:v>Охват лечением туберкулеза: Процент новых случаев и рецидивов, которые были зарегистрированы и начали лечение среди оценочного количества случаев заболевания ТБ в том же году </c:v>
                </c:pt>
              </c:strCache>
            </c:strRef>
          </c:cat>
          <c:val>
            <c:numRef>
              <c:f>'Лист1 (2)'!$E$5:$E$9</c:f>
              <c:numCache>
                <c:formatCode>General</c:formatCode>
                <c:ptCount val="5"/>
                <c:pt idx="2" formatCode="0%">
                  <c:v>0.96</c:v>
                </c:pt>
                <c:pt idx="3" formatCode="0%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CF-44AE-9A2A-6FF014F0FBA1}"/>
            </c:ext>
          </c:extLst>
        </c:ser>
        <c:ser>
          <c:idx val="2"/>
          <c:order val="2"/>
          <c:tx>
            <c:strRef>
              <c:f>'Лист1 (2)'!$F$4</c:f>
              <c:strCache>
                <c:ptCount val="1"/>
                <c:pt idx="0">
                  <c:v>3 кв.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'Лист1 (2)'!$C$5:$C$9</c:f>
              <c:strCache>
                <c:ptCount val="5"/>
                <c:pt idx="0">
                  <c:v>Смертность ТБ (на 100 тыс. нас)</c:v>
                </c:pt>
                <c:pt idx="1">
                  <c:v>Распространенность РУ/МЛУ-ТБ среди новых случаев ТБ: доля новых случаев ТБ с РУ и/или МЛУ</c:v>
                </c:pt>
                <c:pt idx="2">
                  <c:v>Показатель успешного лечения – все формы ТБ </c:v>
                </c:pt>
                <c:pt idx="3">
                  <c:v>Успех лечения среди РУ и/или МЛУ ТБ: % случаев РУ и/или МЛУ ТБ, успешно вылеченных</c:v>
                </c:pt>
                <c:pt idx="4">
                  <c:v>Охват лечением туберкулеза: Процент новых случаев и рецидивов, которые были зарегистрированы и начали лечение среди оценочного количества случаев заболевания ТБ в том же году </c:v>
                </c:pt>
              </c:strCache>
            </c:strRef>
          </c:cat>
          <c:val>
            <c:numRef>
              <c:f>'Лист1 (2)'!$F$5:$F$9</c:f>
              <c:numCache>
                <c:formatCode>General</c:formatCode>
                <c:ptCount val="5"/>
                <c:pt idx="2" formatCode="0%">
                  <c:v>0.94</c:v>
                </c:pt>
                <c:pt idx="3" formatCode="0%">
                  <c:v>0.95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CF-44AE-9A2A-6FF014F0FBA1}"/>
            </c:ext>
          </c:extLst>
        </c:ser>
        <c:ser>
          <c:idx val="3"/>
          <c:order val="3"/>
          <c:tx>
            <c:strRef>
              <c:f>'Лист1 (2)'!$G$4</c:f>
              <c:strCache>
                <c:ptCount val="1"/>
                <c:pt idx="0">
                  <c:v>4 кв.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'Лист1 (2)'!$C$5:$C$9</c:f>
              <c:strCache>
                <c:ptCount val="5"/>
                <c:pt idx="0">
                  <c:v>Смертность ТБ (на 100 тыс. нас)</c:v>
                </c:pt>
                <c:pt idx="1">
                  <c:v>Распространенность РУ/МЛУ-ТБ среди новых случаев ТБ: доля новых случаев ТБ с РУ и/или МЛУ</c:v>
                </c:pt>
                <c:pt idx="2">
                  <c:v>Показатель успешного лечения – все формы ТБ </c:v>
                </c:pt>
                <c:pt idx="3">
                  <c:v>Успех лечения среди РУ и/или МЛУ ТБ: % случаев РУ и/или МЛУ ТБ, успешно вылеченных</c:v>
                </c:pt>
                <c:pt idx="4">
                  <c:v>Охват лечением туберкулеза: Процент новых случаев и рецидивов, которые были зарегистрированы и начали лечение среди оценочного количества случаев заболевания ТБ в том же году </c:v>
                </c:pt>
              </c:strCache>
            </c:strRef>
          </c:cat>
          <c:val>
            <c:numRef>
              <c:f>'Лист1 (2)'!$G$5:$G$9</c:f>
              <c:numCache>
                <c:formatCode>General</c:formatCode>
                <c:ptCount val="5"/>
                <c:pt idx="2" formatCode="0%">
                  <c:v>0.99</c:v>
                </c:pt>
                <c:pt idx="3" formatCode="0%">
                  <c:v>0.97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1CF-44AE-9A2A-6FF014F0FBA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79175072"/>
        <c:axId val="489317760"/>
      </c:barChart>
      <c:catAx>
        <c:axId val="179175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317760"/>
        <c:crosses val="autoZero"/>
        <c:auto val="1"/>
        <c:lblAlgn val="ctr"/>
        <c:lblOffset val="100"/>
        <c:noMultiLvlLbl val="0"/>
      </c:catAx>
      <c:valAx>
        <c:axId val="4893177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175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6847774900620648"/>
          <c:y val="0.92551855049932197"/>
          <c:w val="0.3493979695491084"/>
          <c:h val="5.49454324689628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400" b="1">
          <a:solidFill>
            <a:schemeClr val="tx1">
              <a:lumMod val="85000"/>
              <a:lumOff val="1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/>
              <a:t>Программные результаты ТБ за 2024 г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'Лист1 (2)'!$D$10</c:f>
              <c:strCache>
                <c:ptCount val="1"/>
                <c:pt idx="0">
                  <c:v>1 кв.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'Лист1 (2)'!$C$11:$C$15</c:f>
              <c:strCache>
                <c:ptCount val="5"/>
                <c:pt idx="0">
                  <c:v>Процент больных ТБ с результатом ТЛЧ как минимум к рифампицину </c:v>
                </c:pt>
                <c:pt idx="1">
                  <c:v>Количество зарегистрированных бактериологически подтвержденных ЛУ ТБ </c:v>
                </c:pt>
                <c:pt idx="2">
                  <c:v>% людей с подтвержденным РУ/МЛУ ТБ, которые начали лечение ПВР</c:v>
                </c:pt>
                <c:pt idx="3">
                  <c:v>Процент подтвержденных случаев МЛУ-ТБ, прошедших ТЛЧ к любому фторхинолону и любому инъекционному препарату второго ряда</c:v>
                </c:pt>
                <c:pt idx="4">
                  <c:v>Промежуточные результаты лечения ЛУ ТБ пациентов, находящихся на лечении ПВР: % потерянных для наблюдения после 6 мес.</c:v>
                </c:pt>
              </c:strCache>
            </c:strRef>
          </c:cat>
          <c:val>
            <c:numRef>
              <c:f>'Лист1 (2)'!$D$11:$D$15</c:f>
              <c:numCache>
                <c:formatCode>0%</c:formatCode>
                <c:ptCount val="5"/>
                <c:pt idx="0">
                  <c:v>0.98</c:v>
                </c:pt>
                <c:pt idx="1">
                  <c:v>0.37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28-436E-8848-1BE6A132E1D2}"/>
            </c:ext>
          </c:extLst>
        </c:ser>
        <c:ser>
          <c:idx val="1"/>
          <c:order val="1"/>
          <c:tx>
            <c:strRef>
              <c:f>'Лист1 (2)'!$E$10</c:f>
              <c:strCache>
                <c:ptCount val="1"/>
                <c:pt idx="0">
                  <c:v>2 кв.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'Лист1 (2)'!$C$11:$C$15</c:f>
              <c:strCache>
                <c:ptCount val="5"/>
                <c:pt idx="0">
                  <c:v>Процент больных ТБ с результатом ТЛЧ как минимум к рифампицину </c:v>
                </c:pt>
                <c:pt idx="1">
                  <c:v>Количество зарегистрированных бактериологически подтвержденных ЛУ ТБ </c:v>
                </c:pt>
                <c:pt idx="2">
                  <c:v>% людей с подтвержденным РУ/МЛУ ТБ, которые начали лечение ПВР</c:v>
                </c:pt>
                <c:pt idx="3">
                  <c:v>Процент подтвержденных случаев МЛУ-ТБ, прошедших ТЛЧ к любому фторхинолону и любому инъекционному препарату второго ряда</c:v>
                </c:pt>
                <c:pt idx="4">
                  <c:v>Промежуточные результаты лечения ЛУ ТБ пациентов, находящихся на лечении ПВР: % потерянных для наблюдения после 6 мес.</c:v>
                </c:pt>
              </c:strCache>
            </c:strRef>
          </c:cat>
          <c:val>
            <c:numRef>
              <c:f>'Лист1 (2)'!$E$11:$E$15</c:f>
              <c:numCache>
                <c:formatCode>0%</c:formatCode>
                <c:ptCount val="5"/>
                <c:pt idx="0">
                  <c:v>0.96</c:v>
                </c:pt>
                <c:pt idx="1">
                  <c:v>0.65</c:v>
                </c:pt>
                <c:pt idx="2">
                  <c:v>0.99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28-436E-8848-1BE6A132E1D2}"/>
            </c:ext>
          </c:extLst>
        </c:ser>
        <c:ser>
          <c:idx val="2"/>
          <c:order val="2"/>
          <c:tx>
            <c:strRef>
              <c:f>'Лист1 (2)'!$F$10</c:f>
              <c:strCache>
                <c:ptCount val="1"/>
                <c:pt idx="0">
                  <c:v>3 кв.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'Лист1 (2)'!$C$11:$C$15</c:f>
              <c:strCache>
                <c:ptCount val="5"/>
                <c:pt idx="0">
                  <c:v>Процент больных ТБ с результатом ТЛЧ как минимум к рифампицину </c:v>
                </c:pt>
                <c:pt idx="1">
                  <c:v>Количество зарегистрированных бактериологически подтвержденных ЛУ ТБ </c:v>
                </c:pt>
                <c:pt idx="2">
                  <c:v>% людей с подтвержденным РУ/МЛУ ТБ, которые начали лечение ПВР</c:v>
                </c:pt>
                <c:pt idx="3">
                  <c:v>Процент подтвержденных случаев МЛУ-ТБ, прошедших ТЛЧ к любому фторхинолону и любому инъекционному препарату второго ряда</c:v>
                </c:pt>
                <c:pt idx="4">
                  <c:v>Промежуточные результаты лечения ЛУ ТБ пациентов, находящихся на лечении ПВР: % потерянных для наблюдения после 6 мес.</c:v>
                </c:pt>
              </c:strCache>
            </c:strRef>
          </c:cat>
          <c:val>
            <c:numRef>
              <c:f>'Лист1 (2)'!$F$11:$F$15</c:f>
              <c:numCache>
                <c:formatCode>0%</c:formatCode>
                <c:ptCount val="5"/>
                <c:pt idx="0">
                  <c:v>0.98</c:v>
                </c:pt>
                <c:pt idx="1">
                  <c:v>0.61</c:v>
                </c:pt>
                <c:pt idx="2">
                  <c:v>0.95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28-436E-8848-1BE6A132E1D2}"/>
            </c:ext>
          </c:extLst>
        </c:ser>
        <c:ser>
          <c:idx val="3"/>
          <c:order val="3"/>
          <c:tx>
            <c:strRef>
              <c:f>'Лист1 (2)'!$G$10</c:f>
              <c:strCache>
                <c:ptCount val="1"/>
                <c:pt idx="0">
                  <c:v>4 кв.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'Лист1 (2)'!$C$11:$C$15</c:f>
              <c:strCache>
                <c:ptCount val="5"/>
                <c:pt idx="0">
                  <c:v>Процент больных ТБ с результатом ТЛЧ как минимум к рифампицину </c:v>
                </c:pt>
                <c:pt idx="1">
                  <c:v>Количество зарегистрированных бактериологически подтвержденных ЛУ ТБ </c:v>
                </c:pt>
                <c:pt idx="2">
                  <c:v>% людей с подтвержденным РУ/МЛУ ТБ, которые начали лечение ПВР</c:v>
                </c:pt>
                <c:pt idx="3">
                  <c:v>Процент подтвержденных случаев МЛУ-ТБ, прошедших ТЛЧ к любому фторхинолону и любому инъекционному препарату второго ряда</c:v>
                </c:pt>
                <c:pt idx="4">
                  <c:v>Промежуточные результаты лечения ЛУ ТБ пациентов, находящихся на лечении ПВР: % потерянных для наблюдения после 6 мес.</c:v>
                </c:pt>
              </c:strCache>
            </c:strRef>
          </c:cat>
          <c:val>
            <c:numRef>
              <c:f>'Лист1 (2)'!$G$11:$G$15</c:f>
              <c:numCache>
                <c:formatCode>0%</c:formatCode>
                <c:ptCount val="5"/>
                <c:pt idx="0">
                  <c:v>0.98</c:v>
                </c:pt>
                <c:pt idx="1">
                  <c:v>0.53</c:v>
                </c:pt>
                <c:pt idx="2">
                  <c:v>0.95</c:v>
                </c:pt>
                <c:pt idx="3">
                  <c:v>0.98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828-436E-8848-1BE6A132E1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77337040"/>
        <c:axId val="2046188208"/>
      </c:barChart>
      <c:catAx>
        <c:axId val="477337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6188208"/>
        <c:crosses val="autoZero"/>
        <c:auto val="1"/>
        <c:lblAlgn val="ctr"/>
        <c:lblOffset val="100"/>
        <c:noMultiLvlLbl val="0"/>
      </c:catAx>
      <c:valAx>
        <c:axId val="20461882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7337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626899275894128"/>
          <c:y val="0.92641698107855097"/>
          <c:w val="0.37155076277903154"/>
          <c:h val="5.42826545954116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400" b="1">
          <a:solidFill>
            <a:schemeClr val="tx1">
              <a:lumMod val="85000"/>
              <a:lumOff val="1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/>
              <a:t>Программные результаты ТБ за 2024 г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8991415713627773"/>
          <c:y val="0.18339849578703787"/>
          <c:w val="0.48604429203220634"/>
          <c:h val="0.5642639635117804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'Лист1 (2)'!$D$16</c:f>
              <c:strCache>
                <c:ptCount val="1"/>
                <c:pt idx="0">
                  <c:v>1 кв.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'Лист1 (2)'!$C$17:$C$19</c:f>
              <c:strCache>
                <c:ptCount val="3"/>
                <c:pt idx="0">
                  <c:v>Промежуточные результаты лечения ЛУ ТБ пациентов, находящихся на лечении ПВР: % пациентов с отрицательным посевом после 6 мес. лечения</c:v>
                </c:pt>
                <c:pt idx="1">
                  <c:v>% ТБ пациенто, получающих лечение исключительно на амбулаторном уровне</c:v>
                </c:pt>
                <c:pt idx="2">
                  <c:v>% бактериологически подтверждённых случаев ТБ среди всех легочных ТБ случаев, зарегистрированных в период оценки</c:v>
                </c:pt>
              </c:strCache>
            </c:strRef>
          </c:cat>
          <c:val>
            <c:numRef>
              <c:f>'Лист1 (2)'!$D$17:$D$19</c:f>
              <c:numCache>
                <c:formatCode>0%</c:formatCode>
                <c:ptCount val="3"/>
                <c:pt idx="0">
                  <c:v>0.84</c:v>
                </c:pt>
                <c:pt idx="1">
                  <c:v>0.44</c:v>
                </c:pt>
                <c:pt idx="2">
                  <c:v>0.83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CF-47F3-8D9E-D028C2AD0F0D}"/>
            </c:ext>
          </c:extLst>
        </c:ser>
        <c:ser>
          <c:idx val="1"/>
          <c:order val="1"/>
          <c:tx>
            <c:strRef>
              <c:f>'Лист1 (2)'!$E$16</c:f>
              <c:strCache>
                <c:ptCount val="1"/>
                <c:pt idx="0">
                  <c:v>2 кв.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'Лист1 (2)'!$C$17:$C$19</c:f>
              <c:strCache>
                <c:ptCount val="3"/>
                <c:pt idx="0">
                  <c:v>Промежуточные результаты лечения ЛУ ТБ пациентов, находящихся на лечении ПВР: % пациентов с отрицательным посевом после 6 мес. лечения</c:v>
                </c:pt>
                <c:pt idx="1">
                  <c:v>% ТБ пациенто, получающих лечение исключительно на амбулаторном уровне</c:v>
                </c:pt>
                <c:pt idx="2">
                  <c:v>% бактериологически подтверждённых случаев ТБ среди всех легочных ТБ случаев, зарегистрированных в период оценки</c:v>
                </c:pt>
              </c:strCache>
            </c:strRef>
          </c:cat>
          <c:val>
            <c:numRef>
              <c:f>'Лист1 (2)'!$E$17:$E$19</c:f>
              <c:numCache>
                <c:formatCode>0%</c:formatCode>
                <c:ptCount val="3"/>
                <c:pt idx="0">
                  <c:v>0.77</c:v>
                </c:pt>
                <c:pt idx="1">
                  <c:v>0.42</c:v>
                </c:pt>
                <c:pt idx="2">
                  <c:v>0.83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CF-47F3-8D9E-D028C2AD0F0D}"/>
            </c:ext>
          </c:extLst>
        </c:ser>
        <c:ser>
          <c:idx val="2"/>
          <c:order val="2"/>
          <c:tx>
            <c:strRef>
              <c:f>'Лист1 (2)'!$F$16</c:f>
              <c:strCache>
                <c:ptCount val="1"/>
                <c:pt idx="0">
                  <c:v>3 кв.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'Лист1 (2)'!$C$17:$C$19</c:f>
              <c:strCache>
                <c:ptCount val="3"/>
                <c:pt idx="0">
                  <c:v>Промежуточные результаты лечения ЛУ ТБ пациентов, находящихся на лечении ПВР: % пациентов с отрицательным посевом после 6 мес. лечения</c:v>
                </c:pt>
                <c:pt idx="1">
                  <c:v>% ТБ пациенто, получающих лечение исключительно на амбулаторном уровне</c:v>
                </c:pt>
                <c:pt idx="2">
                  <c:v>% бактериологически подтверждённых случаев ТБ среди всех легочных ТБ случаев, зарегистрированных в период оценки</c:v>
                </c:pt>
              </c:strCache>
            </c:strRef>
          </c:cat>
          <c:val>
            <c:numRef>
              <c:f>'Лист1 (2)'!$F$17:$F$19</c:f>
              <c:numCache>
                <c:formatCode>0%</c:formatCode>
                <c:ptCount val="3"/>
                <c:pt idx="0">
                  <c:v>0.83</c:v>
                </c:pt>
                <c:pt idx="1">
                  <c:v>0.47</c:v>
                </c:pt>
                <c:pt idx="2">
                  <c:v>0.84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CF-47F3-8D9E-D028C2AD0F0D}"/>
            </c:ext>
          </c:extLst>
        </c:ser>
        <c:ser>
          <c:idx val="3"/>
          <c:order val="3"/>
          <c:tx>
            <c:strRef>
              <c:f>'Лист1 (2)'!$G$16</c:f>
              <c:strCache>
                <c:ptCount val="1"/>
                <c:pt idx="0">
                  <c:v>4 кв.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'Лист1 (2)'!$C$17:$C$19</c:f>
              <c:strCache>
                <c:ptCount val="3"/>
                <c:pt idx="0">
                  <c:v>Промежуточные результаты лечения ЛУ ТБ пациентов, находящихся на лечении ПВР: % пациентов с отрицательным посевом после 6 мес. лечения</c:v>
                </c:pt>
                <c:pt idx="1">
                  <c:v>% ТБ пациенто, получающих лечение исключительно на амбулаторном уровне</c:v>
                </c:pt>
                <c:pt idx="2">
                  <c:v>% бактериологически подтверждённых случаев ТБ среди всех легочных ТБ случаев, зарегистрированных в период оценки</c:v>
                </c:pt>
              </c:strCache>
            </c:strRef>
          </c:cat>
          <c:val>
            <c:numRef>
              <c:f>'Лист1 (2)'!$G$17:$G$19</c:f>
              <c:numCache>
                <c:formatCode>0%</c:formatCode>
                <c:ptCount val="3"/>
                <c:pt idx="0">
                  <c:v>0.86</c:v>
                </c:pt>
                <c:pt idx="1">
                  <c:v>0.4</c:v>
                </c:pt>
                <c:pt idx="2">
                  <c:v>0.86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6CF-47F3-8D9E-D028C2AD0F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10916960"/>
        <c:axId val="169510000"/>
      </c:barChart>
      <c:catAx>
        <c:axId val="5109169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510000"/>
        <c:crosses val="autoZero"/>
        <c:auto val="1"/>
        <c:lblAlgn val="ctr"/>
        <c:lblOffset val="100"/>
        <c:noMultiLvlLbl val="0"/>
      </c:catAx>
      <c:valAx>
        <c:axId val="1695100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0916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9516799837647818"/>
          <c:y val="0.86584365737730384"/>
          <c:w val="0.37016397263238499"/>
          <c:h val="6.21551491872650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400" b="1">
          <a:solidFill>
            <a:schemeClr val="tx1">
              <a:lumMod val="85000"/>
              <a:lumOff val="1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F3E69C-4AB4-4F7E-87A4-7FD9B7C2D968}" type="datetimeFigureOut">
              <a:rPr lang="ru-RU" smtClean="0"/>
              <a:t>15.05.2025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4CFBDC-DFE0-4C61-99F2-54E8BF471D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331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dirty="0"/>
              <a:t>В</a:t>
            </a:r>
            <a:r>
              <a:rPr lang="ru-RU" altLang="ru-RU" baseline="0" dirty="0"/>
              <a:t> ЦРЗиМТ имеется функциональных 5 отделов, отдел анализа политики здравоохранения, отдел развития менеджмента,  </a:t>
            </a:r>
            <a:r>
              <a:rPr lang="ru-RU" altLang="ru-RU" sz="1200" baseline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altLang="ru-RU" sz="1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тдел  доказательной медицины и оценки мед технологий, отдел координации</a:t>
            </a:r>
            <a:r>
              <a:rPr lang="ru-RU" altLang="ru-RU" sz="1200" baseline="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международной помощи, центральная научная медицинская библиотека, административно-управленческий персонал, бухгалтерия и АХО. А так же функционирует ГРП (ГФ)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aseline="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 функциональные отделы курируются по направлениям деятельности  управлениями МЗ КР.</a:t>
            </a:r>
            <a:endParaRPr lang="ru-RU" altLang="ru-RU" sz="6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altLang="ru-RU" dirty="0"/>
              <a:t>По штатному расписанию 46</a:t>
            </a:r>
            <a:r>
              <a:rPr lang="ru-RU" altLang="ru-RU" baseline="0" dirty="0"/>
              <a:t>  единиц. На сегодня физических лиц работает 33 человека, укомплектованность низкая, отмечается высокая текучесть специалистов.</a:t>
            </a:r>
            <a:endParaRPr lang="ru-RU" altLang="ru-RU" dirty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13A30D3-84BC-4305-A0D2-45EAC8EB3974}" type="slidenum">
              <a:rPr lang="ru-RU" altLang="ru-RU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76364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828F8-3CA8-4603-8DA5-98F4919E3F0F}" type="datetimeFigureOut">
              <a:rPr lang="ru-RU" smtClean="0"/>
              <a:t>15.05.2025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44A8-6B5A-4BA3-AD0E-13C4D41AA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31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828F8-3CA8-4603-8DA5-98F4919E3F0F}" type="datetimeFigureOut">
              <a:rPr lang="ru-RU" smtClean="0"/>
              <a:t>15.05.2025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44A8-6B5A-4BA3-AD0E-13C4D41AA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541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828F8-3CA8-4603-8DA5-98F4919E3F0F}" type="datetimeFigureOut">
              <a:rPr lang="ru-RU" smtClean="0"/>
              <a:t>15.05.2025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44A8-6B5A-4BA3-AD0E-13C4D41AA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3286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9485" y="274638"/>
            <a:ext cx="8942916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2639485" y="1600201"/>
            <a:ext cx="8942916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89AD25-8FD7-4117-8456-DB228370F8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99957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828F8-3CA8-4603-8DA5-98F4919E3F0F}" type="datetimeFigureOut">
              <a:rPr lang="ru-RU" smtClean="0"/>
              <a:t>15.05.2025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44A8-6B5A-4BA3-AD0E-13C4D41AA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34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828F8-3CA8-4603-8DA5-98F4919E3F0F}" type="datetimeFigureOut">
              <a:rPr lang="ru-RU" smtClean="0"/>
              <a:t>15.05.2025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44A8-6B5A-4BA3-AD0E-13C4D41AA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398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828F8-3CA8-4603-8DA5-98F4919E3F0F}" type="datetimeFigureOut">
              <a:rPr lang="ru-RU" smtClean="0"/>
              <a:t>15.05.2025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44A8-6B5A-4BA3-AD0E-13C4D41AA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07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828F8-3CA8-4603-8DA5-98F4919E3F0F}" type="datetimeFigureOut">
              <a:rPr lang="ru-RU" smtClean="0"/>
              <a:t>15.05.2025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44A8-6B5A-4BA3-AD0E-13C4D41AA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624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828F8-3CA8-4603-8DA5-98F4919E3F0F}" type="datetimeFigureOut">
              <a:rPr lang="ru-RU" smtClean="0"/>
              <a:t>15.05.2025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44A8-6B5A-4BA3-AD0E-13C4D41AA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970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828F8-3CA8-4603-8DA5-98F4919E3F0F}" type="datetimeFigureOut">
              <a:rPr lang="ru-RU" smtClean="0"/>
              <a:t>15.05.2025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44A8-6B5A-4BA3-AD0E-13C4D41AA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659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828F8-3CA8-4603-8DA5-98F4919E3F0F}" type="datetimeFigureOut">
              <a:rPr lang="ru-RU" smtClean="0"/>
              <a:t>15.05.2025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44A8-6B5A-4BA3-AD0E-13C4D41AA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761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828F8-3CA8-4603-8DA5-98F4919E3F0F}" type="datetimeFigureOut">
              <a:rPr lang="ru-RU" smtClean="0"/>
              <a:t>15.05.2025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44A8-6B5A-4BA3-AD0E-13C4D41AA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290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828F8-3CA8-4603-8DA5-98F4919E3F0F}" type="datetimeFigureOut">
              <a:rPr lang="ru-RU" smtClean="0"/>
              <a:t>15.05.2025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044A8-6B5A-4BA3-AD0E-13C4D41AA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19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План повышения потенциала</a:t>
            </a:r>
            <a:b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ГРП ЦРЗиМТ 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y-KG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 мая 2025г</a:t>
            </a:r>
            <a:r>
              <a:rPr lang="ky-K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811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B36964-4525-4D8A-8064-54B7C4504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507" y="284771"/>
            <a:ext cx="9692640" cy="1397124"/>
          </a:xfrm>
        </p:spPr>
        <p:txBody>
          <a:bodyPr/>
          <a:lstStyle/>
          <a:p>
            <a:pPr algn="ctr"/>
            <a:r>
              <a:rPr lang="ru-RU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Основные направления Плана повышения потенциала 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58EAEC-8D83-441C-B883-60E3B3A43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7283"/>
            <a:ext cx="9776947" cy="45393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Финансовый учет и отчетность ГРП </a:t>
            </a:r>
            <a:r>
              <a:rPr lang="ru-RU" sz="2400" b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ЦРЗиМТ</a:t>
            </a:r>
            <a:endParaRPr lang="ru-RU" sz="24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Освоение Рабочего плана (Бюджета) увеличилось с 56% на 01.11.2024 до 78% на 31.12.2024 года</a:t>
            </a:r>
          </a:p>
          <a:p>
            <a:pPr lvl="1" algn="just"/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Нанят международный эксперт с целью разработки ТЗ для доработки отчетно-учетного модуля для 1С (бухгалтерский учет), в соответствии с требованиями ГФ</a:t>
            </a:r>
          </a:p>
          <a:p>
            <a:pPr lvl="1" algn="just"/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Разработан порядок взаимодействия между финансовым и программным специалистами ГРП в ходе приемки / сдачи ответов </a:t>
            </a:r>
            <a:r>
              <a:rPr lang="ru-RU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суб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-получателей </a:t>
            </a:r>
          </a:p>
          <a:p>
            <a:pPr lvl="1" algn="just"/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Разработан алгоритм валидации и верификации данных финансовых </a:t>
            </a:r>
            <a:r>
              <a:rPr lang="ru-RU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суб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-получателей </a:t>
            </a:r>
          </a:p>
          <a:p>
            <a:pPr lvl="1"/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ru-RU" dirty="0">
              <a:solidFill>
                <a:schemeClr val="tx1"/>
              </a:solidFill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27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B36964-4525-4D8A-8064-54B7C4504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946" y="294198"/>
            <a:ext cx="9692640" cy="1397124"/>
          </a:xfrm>
        </p:spPr>
        <p:txBody>
          <a:bodyPr/>
          <a:lstStyle/>
          <a:p>
            <a:pPr algn="ctr"/>
            <a:r>
              <a:rPr lang="ru-RU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Основные направления Плана повышения потенциала 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58EAEC-8D83-441C-B883-60E3B3A43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997" y="2045617"/>
            <a:ext cx="10143241" cy="4703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Координация программы ТБ со стороны ГРП </a:t>
            </a:r>
            <a:r>
              <a:rPr lang="ru-RU" sz="2400" b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ЦРЗиМТ</a:t>
            </a:r>
            <a:endParaRPr lang="ru-RU" sz="24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ru-RU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Повышение эффективности сотрудничества с </a:t>
            </a:r>
            <a:r>
              <a:rPr lang="ru-RU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субреципиентом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(НЦФ)</a:t>
            </a:r>
          </a:p>
          <a:p>
            <a:pPr lvl="1" algn="just"/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Утверждена мотивационная стратегия для медработников ПМСП за выявление случаев ТБ</a:t>
            </a:r>
          </a:p>
          <a:p>
            <a:pPr lvl="1" algn="just"/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Проведение регулярных (не реже 1 раза в месяц) совещаний программных сотрудников </a:t>
            </a:r>
            <a:r>
              <a:rPr lang="ru-RU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ЦРЗиМТ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со специалистами НЦФ в части управления программой, разработки программных мероприятий и интервенций</a:t>
            </a:r>
          </a:p>
          <a:p>
            <a:pPr lvl="1" algn="just"/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Разработка порядка взаимодействия внутри ГРП между финансовыми и программными специалистами ГРП и ответственными лицами в НЦФ в ходе приемки/сдачи отчетов </a:t>
            </a:r>
            <a:r>
              <a:rPr lang="ru-RU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суб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-получателей, включая разработку алгоритма валидации и верификации программных и финансовых отчетов</a:t>
            </a:r>
          </a:p>
          <a:p>
            <a:pPr lvl="1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1928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A74D75-5DED-454F-B727-765FE27F5F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36713"/>
            <a:ext cx="9144000" cy="1232453"/>
          </a:xfrm>
        </p:spPr>
        <p:txBody>
          <a:bodyPr>
            <a:noAutofit/>
          </a:bodyPr>
          <a:lstStyle/>
          <a:p>
            <a:r>
              <a:rPr lang="ky-KG" sz="3600" b="1" dirty="0"/>
              <a:t>Обзор мероприятий плана повышения потенциала ГРП</a:t>
            </a:r>
            <a:endParaRPr lang="ru-RU" sz="36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2963CC2-61FC-429C-B236-DFFC6D6C81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5861" y="2419281"/>
            <a:ext cx="10091530" cy="3444805"/>
          </a:xfrm>
        </p:spPr>
        <p:txBody>
          <a:bodyPr>
            <a:normAutofit/>
          </a:bodyPr>
          <a:lstStyle/>
          <a:p>
            <a:pPr algn="l"/>
            <a:r>
              <a:rPr lang="ky-KG" sz="4000" dirty="0">
                <a:latin typeface="+mj-lt"/>
              </a:rPr>
              <a:t>Всего-56 </a:t>
            </a:r>
          </a:p>
          <a:p>
            <a:pPr algn="l"/>
            <a:r>
              <a:rPr lang="ky-KG" sz="4000" dirty="0">
                <a:latin typeface="+mj-lt"/>
              </a:rPr>
              <a:t>Завершены-9 (16%)</a:t>
            </a:r>
          </a:p>
          <a:p>
            <a:pPr algn="l"/>
            <a:r>
              <a:rPr lang="ky-KG" sz="4000" dirty="0">
                <a:latin typeface="+mj-lt"/>
              </a:rPr>
              <a:t>Не начаты-19 (34%)</a:t>
            </a:r>
          </a:p>
          <a:p>
            <a:pPr algn="l"/>
            <a:r>
              <a:rPr lang="ky-KG" sz="4000" dirty="0">
                <a:latin typeface="+mj-lt"/>
              </a:rPr>
              <a:t>В процессе-28 (50%)</a:t>
            </a:r>
            <a:endParaRPr lang="ru-RU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6146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DB82A8C3-0079-4754-A65B-E358D9F379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1163849"/>
              </p:ext>
            </p:extLst>
          </p:nvPr>
        </p:nvGraphicFramePr>
        <p:xfrm>
          <a:off x="566115" y="198783"/>
          <a:ext cx="11301205" cy="6033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3668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526EE7E0-2A67-462D-9CED-DAA49B440C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1469425"/>
              </p:ext>
            </p:extLst>
          </p:nvPr>
        </p:nvGraphicFramePr>
        <p:xfrm>
          <a:off x="531328" y="351700"/>
          <a:ext cx="11660672" cy="5909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4395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9C196C7D-0D2A-4A58-8EA6-EC8285E5F2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686898"/>
              </p:ext>
            </p:extLst>
          </p:nvPr>
        </p:nvGraphicFramePr>
        <p:xfrm>
          <a:off x="328405" y="343314"/>
          <a:ext cx="11707881" cy="6405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2939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B93223-666A-41A8-9A5A-5D34904F3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363" y="2330815"/>
            <a:ext cx="9692640" cy="1397124"/>
          </a:xfrm>
        </p:spPr>
        <p:txBody>
          <a:bodyPr>
            <a:normAutofit/>
          </a:bodyPr>
          <a:lstStyle/>
          <a:p>
            <a:pPr algn="ctr"/>
            <a:r>
              <a:rPr lang="ky-KG" sz="7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Спасибо</a:t>
            </a:r>
            <a:endParaRPr lang="ru-RU" sz="7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56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Прямоугольник 1"/>
          <p:cNvSpPr>
            <a:spLocks noChangeArrowheads="1"/>
          </p:cNvSpPr>
          <p:nvPr/>
        </p:nvSpPr>
        <p:spPr bwMode="auto">
          <a:xfrm>
            <a:off x="5321874" y="1602339"/>
            <a:ext cx="1752600" cy="1144232"/>
          </a:xfrm>
          <a:prstGeom prst="rect">
            <a:avLst/>
          </a:prstGeom>
          <a:solidFill>
            <a:srgbClr val="E0E1E3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Административно </a:t>
            </a:r>
            <a:r>
              <a:rPr lang="ru-RU" altLang="ru-RU" sz="14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alt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управленческий персонал</a:t>
            </a:r>
            <a:endParaRPr lang="ru-RU" altLang="ru-RU" sz="7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altLang="ru-RU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00" name="Прямоугольник 6"/>
          <p:cNvSpPr>
            <a:spLocks noChangeArrowheads="1"/>
          </p:cNvSpPr>
          <p:nvPr/>
        </p:nvSpPr>
        <p:spPr bwMode="auto">
          <a:xfrm>
            <a:off x="3780149" y="4193536"/>
            <a:ext cx="1324444" cy="116308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Отдел развития менеджмента </a:t>
            </a:r>
            <a:endParaRPr lang="ru-RU" altLang="ru-RU" sz="7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altLang="ru-RU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01" name="Прямоугольник 8"/>
          <p:cNvSpPr>
            <a:spLocks noChangeArrowheads="1"/>
          </p:cNvSpPr>
          <p:nvPr/>
        </p:nvSpPr>
        <p:spPr bwMode="auto">
          <a:xfrm>
            <a:off x="7717617" y="2359026"/>
            <a:ext cx="1504950" cy="898525"/>
          </a:xfrm>
          <a:prstGeom prst="rect">
            <a:avLst/>
          </a:prstGeom>
          <a:solidFill>
            <a:srgbClr val="E0E1E3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Бухгалтерия/ АХО</a:t>
            </a:r>
            <a:endParaRPr lang="ru-RU" altLang="ru-RU" sz="7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02" name="Прямоугольник 11"/>
          <p:cNvSpPr>
            <a:spLocks noChangeArrowheads="1"/>
          </p:cNvSpPr>
          <p:nvPr/>
        </p:nvSpPr>
        <p:spPr bwMode="auto">
          <a:xfrm>
            <a:off x="8529436" y="4193537"/>
            <a:ext cx="1251743" cy="1163086"/>
          </a:xfrm>
          <a:prstGeom prst="rect">
            <a:avLst/>
          </a:prstGeom>
          <a:solidFill>
            <a:srgbClr val="A568D2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Центральная научная медицинская библиотека</a:t>
            </a:r>
            <a:endParaRPr lang="ru-RU" altLang="ru-RU" sz="7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03" name="Прямоугольник 14"/>
          <p:cNvSpPr>
            <a:spLocks noChangeArrowheads="1"/>
          </p:cNvSpPr>
          <p:nvPr/>
        </p:nvSpPr>
        <p:spPr bwMode="auto">
          <a:xfrm>
            <a:off x="2503475" y="2359026"/>
            <a:ext cx="1636712" cy="898525"/>
          </a:xfrm>
          <a:prstGeom prst="rect">
            <a:avLst/>
          </a:prstGeom>
          <a:solidFill>
            <a:srgbClr val="92D050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ru-RU" altLang="ru-RU" sz="6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1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ГРП (ГФ)</a:t>
            </a:r>
            <a:endParaRPr lang="ru-RU" altLang="ru-RU" sz="20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04" name="Прямоугольник 2"/>
          <p:cNvSpPr>
            <a:spLocks noChangeArrowheads="1"/>
          </p:cNvSpPr>
          <p:nvPr/>
        </p:nvSpPr>
        <p:spPr bwMode="auto">
          <a:xfrm>
            <a:off x="5321874" y="4193536"/>
            <a:ext cx="1425781" cy="1163086"/>
          </a:xfrm>
          <a:prstGeom prst="rect">
            <a:avLst/>
          </a:prstGeom>
          <a:solidFill>
            <a:srgbClr val="FFEF00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ru-RU" altLang="ru-RU" sz="12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Отдел  доказательной медицины и оценки мед технологий</a:t>
            </a:r>
            <a:endParaRPr lang="ru-RU" altLang="ru-RU" sz="7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altLang="ru-RU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05" name="Прямоугольник 4"/>
          <p:cNvSpPr>
            <a:spLocks noChangeArrowheads="1"/>
          </p:cNvSpPr>
          <p:nvPr/>
        </p:nvSpPr>
        <p:spPr bwMode="auto">
          <a:xfrm>
            <a:off x="1989056" y="4193536"/>
            <a:ext cx="1476444" cy="1163086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Отдел анализа политики здравоохранения </a:t>
            </a:r>
            <a:endParaRPr lang="ru-RU" altLang="ru-RU" sz="7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z="20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06" name="Прямоугольник 3"/>
          <p:cNvSpPr>
            <a:spLocks noChangeArrowheads="1"/>
          </p:cNvSpPr>
          <p:nvPr/>
        </p:nvSpPr>
        <p:spPr bwMode="auto">
          <a:xfrm>
            <a:off x="6933391" y="4176074"/>
            <a:ext cx="1399903" cy="1180549"/>
          </a:xfrm>
          <a:prstGeom prst="rect">
            <a:avLst/>
          </a:prstGeom>
          <a:solidFill>
            <a:srgbClr val="92D050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Отдел координации международной</a:t>
            </a:r>
          </a:p>
          <a:p>
            <a:pPr algn="ctr"/>
            <a:r>
              <a:rPr lang="ru-RU" alt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помощи</a:t>
            </a:r>
            <a:endParaRPr lang="ru-RU" altLang="ru-RU" sz="7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1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107" name="Прямая со стрелкой 55"/>
          <p:cNvCxnSpPr>
            <a:cxnSpLocks noChangeShapeType="1"/>
          </p:cNvCxnSpPr>
          <p:nvPr/>
        </p:nvCxnSpPr>
        <p:spPr bwMode="auto">
          <a:xfrm>
            <a:off x="7079442" y="2332039"/>
            <a:ext cx="666750" cy="4667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8" name="Прямая со стрелкой 58"/>
          <p:cNvCxnSpPr>
            <a:cxnSpLocks noChangeShapeType="1"/>
            <a:endCxn id="4103" idx="3"/>
          </p:cNvCxnSpPr>
          <p:nvPr/>
        </p:nvCxnSpPr>
        <p:spPr bwMode="auto">
          <a:xfrm flipH="1">
            <a:off x="4140187" y="2340769"/>
            <a:ext cx="1186655" cy="46752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3" name="Прямая со стрелкой 123"/>
          <p:cNvCxnSpPr>
            <a:cxnSpLocks noChangeShapeType="1"/>
            <a:endCxn id="4105" idx="0"/>
          </p:cNvCxnSpPr>
          <p:nvPr/>
        </p:nvCxnSpPr>
        <p:spPr bwMode="auto">
          <a:xfrm flipH="1">
            <a:off x="2727278" y="2765425"/>
            <a:ext cx="3475866" cy="1428111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4" name="Прямая со стрелкой 125"/>
          <p:cNvCxnSpPr>
            <a:cxnSpLocks noChangeShapeType="1"/>
            <a:endCxn id="4100" idx="0"/>
          </p:cNvCxnSpPr>
          <p:nvPr/>
        </p:nvCxnSpPr>
        <p:spPr bwMode="auto">
          <a:xfrm flipH="1">
            <a:off x="4442371" y="2765425"/>
            <a:ext cx="1760772" cy="1428111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5" name="Прямая со стрелкой 127"/>
          <p:cNvCxnSpPr>
            <a:cxnSpLocks noChangeShapeType="1"/>
          </p:cNvCxnSpPr>
          <p:nvPr/>
        </p:nvCxnSpPr>
        <p:spPr bwMode="auto">
          <a:xfrm>
            <a:off x="6195202" y="2699224"/>
            <a:ext cx="15875" cy="15430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6" name="Прямая со стрелкой 129"/>
          <p:cNvCxnSpPr>
            <a:cxnSpLocks noChangeShapeType="1"/>
            <a:endCxn id="4106" idx="0"/>
          </p:cNvCxnSpPr>
          <p:nvPr/>
        </p:nvCxnSpPr>
        <p:spPr bwMode="auto">
          <a:xfrm>
            <a:off x="6203142" y="2765425"/>
            <a:ext cx="1430201" cy="1410649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7" name="Прямая со стрелкой 131"/>
          <p:cNvCxnSpPr>
            <a:cxnSpLocks noChangeShapeType="1"/>
            <a:endCxn id="4102" idx="0"/>
          </p:cNvCxnSpPr>
          <p:nvPr/>
        </p:nvCxnSpPr>
        <p:spPr bwMode="auto">
          <a:xfrm>
            <a:off x="6297412" y="2765425"/>
            <a:ext cx="2857896" cy="14281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2426" y="360082"/>
            <a:ext cx="10418619" cy="880949"/>
          </a:xfrm>
        </p:spPr>
        <p:txBody>
          <a:bodyPr/>
          <a:lstStyle/>
          <a:p>
            <a:pPr algn="ctr"/>
            <a:r>
              <a:rPr lang="ky-KG" b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Структура ЦРЗиМТ</a:t>
            </a:r>
            <a:endParaRPr lang="ru-RU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06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39DE6B-3FFA-486B-BE1D-B985EF050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3" y="317992"/>
            <a:ext cx="10515600" cy="880969"/>
          </a:xfrm>
        </p:spPr>
        <p:txBody>
          <a:bodyPr>
            <a:normAutofit/>
          </a:bodyPr>
          <a:lstStyle/>
          <a:p>
            <a:pPr algn="ctr"/>
            <a:r>
              <a:rPr lang="ru-RU" b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ЦРЗиМТ</a:t>
            </a:r>
            <a:r>
              <a:rPr lang="ru-RU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подготовка к статусу ОП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DA7B0B-35E0-40E1-8E2C-D1EB5A20D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771" y="1511894"/>
            <a:ext cx="10041774" cy="4323641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Решение 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СКК от 24.12.2014 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Министерство 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здравоохранения </a:t>
            </a:r>
            <a:r>
              <a:rPr lang="ru-RU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Кыргызской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Республики было утверждено на роль 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ОП 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средств гранта 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ГФ («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Протокол заседания СКК от 24.12.2014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»). </a:t>
            </a:r>
          </a:p>
          <a:p>
            <a:pPr lvl="1"/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 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подаче заявок 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финансирование на 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период 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2018 - 2020 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гг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и на 2021 - 2023 г.  СКК приняло решение оставить в силе решение относительно роли 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МЗ КР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 как основного получателя грантов ГФ.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Создание 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ГРП (приказ МЗ «О создании группы по реализации проектов ГФ в </a:t>
            </a:r>
            <a:r>
              <a:rPr lang="ru-RU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ЦРЗиМТ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при МЗ КР» № 910 от 28.07.2022) в соответствии с решением Комитета КСОЗ</a:t>
            </a:r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1885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39DE6B-3FFA-486B-BE1D-B985EF050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3" y="317992"/>
            <a:ext cx="10515600" cy="880969"/>
          </a:xfrm>
        </p:spPr>
        <p:txBody>
          <a:bodyPr>
            <a:normAutofit/>
          </a:bodyPr>
          <a:lstStyle/>
          <a:p>
            <a:pPr algn="ctr"/>
            <a:r>
              <a:rPr lang="ru-RU" b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ЦРЗиМТ</a:t>
            </a:r>
            <a:r>
              <a:rPr lang="ru-RU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подготовка к статусу ОП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DA7B0B-35E0-40E1-8E2C-D1EB5A20D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574" y="1511894"/>
            <a:ext cx="10515600" cy="5346106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Начало 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работы ГРП с сентября 2022 г.</a:t>
            </a:r>
          </a:p>
          <a:p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Смена состава ГРП в связи с нерациональным использованием кадровых ресурсов</a:t>
            </a:r>
          </a:p>
          <a:p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Найм международных консультантов для технического содействия процессу подготовки к статусу ОП</a:t>
            </a:r>
          </a:p>
          <a:p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Найм руководителя и финансового менеджера ГРП путем открытого конкурса в ноябре 2024 г.</a:t>
            </a:r>
          </a:p>
          <a:p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Найм программного специалиста по ТБ, специалиста по </a:t>
            </a:r>
            <a:r>
              <a:rPr lang="ru-RU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МиО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и офис-менеджера в марте 2025 г. путем открытого конкурса </a:t>
            </a:r>
          </a:p>
          <a:p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Найм в качестве совместителей представлены координатор ГРП, бухгалтер, ИТ-специалист</a:t>
            </a:r>
          </a:p>
          <a:p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Найм специалиста по закупкам с апреля 2025 г.</a:t>
            </a:r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8786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16AE75-FD8D-4ECE-969D-F5DE6C9CF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3654" y="565607"/>
            <a:ext cx="9692640" cy="1300900"/>
          </a:xfrm>
        </p:spPr>
        <p:txBody>
          <a:bodyPr>
            <a:noAutofit/>
          </a:bodyPr>
          <a:lstStyle/>
          <a:p>
            <a:pPr algn="ctr"/>
            <a:r>
              <a:rPr lang="ru-RU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План повышения потенциала </a:t>
            </a:r>
            <a:r>
              <a:rPr lang="ru-RU" b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br>
              <a:rPr lang="ru-RU" b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b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ГРП </a:t>
            </a:r>
            <a:r>
              <a:rPr lang="ru-RU" b="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ЦРЗиМТ</a:t>
            </a:r>
            <a:endParaRPr lang="ru-RU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8284DC-B5AB-4EA8-8609-20AF737CA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5567" y="2121031"/>
            <a:ext cx="8595360" cy="4110087"/>
          </a:xfrm>
        </p:spPr>
        <p:txBody>
          <a:bodyPr/>
          <a:lstStyle/>
          <a:p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План повышения потенциала разработан по рекомендации международных экспертов в 2024 г. и согласован с ПРООН/ГФ</a:t>
            </a:r>
          </a:p>
          <a:p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План подразумевает мониторинг со стороны ГФ для отслеживания прогресса</a:t>
            </a:r>
          </a:p>
          <a:p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Финансовый менеджер ГРП еженедельно отслеживает процесс реализации плана</a:t>
            </a:r>
          </a:p>
          <a:p>
            <a:endParaRPr lang="ru-RU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793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B36964-4525-4D8A-8064-54B7C4504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788" y="294198"/>
            <a:ext cx="9692640" cy="1397124"/>
          </a:xfrm>
        </p:spPr>
        <p:txBody>
          <a:bodyPr/>
          <a:lstStyle/>
          <a:p>
            <a:pPr algn="ctr"/>
            <a:r>
              <a:rPr lang="ru-RU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Основные направления </a:t>
            </a:r>
            <a:r>
              <a:rPr lang="ru-RU" b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b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b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Плана </a:t>
            </a:r>
            <a:r>
              <a:rPr lang="ru-RU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повышения потенциала 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58EAEC-8D83-441C-B883-60E3B3A43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998482"/>
            <a:ext cx="8595360" cy="4351337"/>
          </a:xfrm>
        </p:spPr>
        <p:txBody>
          <a:bodyPr>
            <a:normAutofit/>
          </a:bodyPr>
          <a:lstStyle/>
          <a:p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Организационно-правовой статус и полномочия </a:t>
            </a:r>
            <a:r>
              <a:rPr lang="ru-RU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ЦРЗиМТ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и ГРП</a:t>
            </a:r>
          </a:p>
          <a:p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Кадровая политика и потенциал ГРП </a:t>
            </a:r>
            <a:r>
              <a:rPr lang="ru-RU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ЦРЗиМТ</a:t>
            </a:r>
            <a:endParaRPr lang="ru-RU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Инфраструктура для эффективной работы ГРП </a:t>
            </a:r>
            <a:r>
              <a:rPr lang="ru-RU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ЦРЗиМТ</a:t>
            </a:r>
            <a:endParaRPr lang="ru-RU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Финансовый учет и отчетность ГРП </a:t>
            </a:r>
            <a:r>
              <a:rPr lang="ru-RU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ЦРЗиМТ</a:t>
            </a:r>
            <a:endParaRPr lang="ru-RU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Координация программы ТБ со стороны ГРП </a:t>
            </a:r>
            <a:r>
              <a:rPr lang="ru-RU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ЦРЗиМТ</a:t>
            </a:r>
            <a:endParaRPr lang="ru-RU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Координация программы ВИЧ со стороны ГРП </a:t>
            </a:r>
            <a:r>
              <a:rPr lang="ru-RU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ЦРЗиМТ</a:t>
            </a:r>
            <a:endParaRPr lang="ru-RU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52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B36964-4525-4D8A-8064-54B7C4504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666" y="265918"/>
            <a:ext cx="9692640" cy="1397124"/>
          </a:xfrm>
        </p:spPr>
        <p:txBody>
          <a:bodyPr/>
          <a:lstStyle/>
          <a:p>
            <a:pPr algn="ctr"/>
            <a:r>
              <a:rPr lang="ru-RU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Основные направления </a:t>
            </a:r>
            <a:r>
              <a:rPr lang="ru-RU" b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b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b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Плана </a:t>
            </a:r>
            <a:r>
              <a:rPr lang="ru-RU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повышения потенциала 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58EAEC-8D83-441C-B883-60E3B3A43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6306" y="2026764"/>
            <a:ext cx="8841776" cy="4351337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Организационно-правовой статус и полномочия </a:t>
            </a:r>
            <a:r>
              <a:rPr lang="ru-RU" sz="24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ЦРЗиМТ</a:t>
            </a:r>
            <a:r>
              <a:rPr lang="ru-RU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ru-RU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ГРП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Устав </a:t>
            </a:r>
            <a:r>
              <a:rPr lang="ru-RU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ЦРЗиМТ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обновлен, прошел регистрацию в МЮ КР</a:t>
            </a:r>
          </a:p>
          <a:p>
            <a:pPr lvl="1"/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Положение о ГРП разработано</a:t>
            </a:r>
          </a:p>
          <a:p>
            <a:pPr lvl="1"/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Операционное руководство ОП финализируется</a:t>
            </a:r>
          </a:p>
          <a:p>
            <a:pPr lvl="1"/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Процесс подготовки подписания рамочного соглашения – получено одобрение 3х комитетов </a:t>
            </a:r>
            <a:r>
              <a:rPr lang="ru-RU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Жогорку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Кенеша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КР</a:t>
            </a:r>
            <a:endParaRPr lang="ky-KG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sz="22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96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B36964-4525-4D8A-8064-54B7C4504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959" y="322478"/>
            <a:ext cx="9692640" cy="1397124"/>
          </a:xfrm>
        </p:spPr>
        <p:txBody>
          <a:bodyPr/>
          <a:lstStyle/>
          <a:p>
            <a:pPr algn="ctr"/>
            <a:r>
              <a:rPr lang="ru-RU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Основные направления Плана повышения потенциала 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58EAEC-8D83-441C-B883-60E3B3A43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725" y="1970202"/>
            <a:ext cx="8595360" cy="4351337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Кадровая политика и потенциал ГРП </a:t>
            </a:r>
            <a:r>
              <a:rPr lang="ru-RU" sz="2400" b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ЦРЗиМТ</a:t>
            </a:r>
            <a:endParaRPr lang="ru-RU" sz="24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ky-KG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Проведены две процедуры открытого найма сотрудников ГРП в ноябре 2024 г. и марте 2025 г.</a:t>
            </a:r>
          </a:p>
          <a:p>
            <a:pPr lvl="1"/>
            <a:r>
              <a:rPr lang="ky-KG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Объявлен открытый конкурс на позицию программного специалиста по ВИЧ и координатора по повышению потенциала ГРП/реализации мероприятий</a:t>
            </a:r>
          </a:p>
          <a:p>
            <a:pPr lvl="1"/>
            <a:r>
              <a:rPr lang="ky-KG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Осуществлен краткосрочный найм юриста-консультанта (январь-апрель 2025 г.) для проработки вопросов, связанных с рамочным соглашением</a:t>
            </a:r>
          </a:p>
        </p:txBody>
      </p:sp>
    </p:spTree>
    <p:extLst>
      <p:ext uri="{BB962C8B-B14F-4D97-AF65-F5344CB8AC3E}">
        <p14:creationId xmlns:p14="http://schemas.microsoft.com/office/powerpoint/2010/main" val="263110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B36964-4525-4D8A-8064-54B7C4504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32" y="284772"/>
            <a:ext cx="9692640" cy="1397124"/>
          </a:xfrm>
        </p:spPr>
        <p:txBody>
          <a:bodyPr/>
          <a:lstStyle/>
          <a:p>
            <a:pPr algn="ctr"/>
            <a:r>
              <a:rPr lang="ru-RU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Основные направления Плана повышения потенциала 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58EAEC-8D83-441C-B883-60E3B3A43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3591" y="2092751"/>
            <a:ext cx="9098186" cy="4351337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Инфраструктура для эффективной работы ГРП </a:t>
            </a:r>
            <a:r>
              <a:rPr lang="ru-RU" sz="2400" b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ЦРЗиМТ</a:t>
            </a:r>
            <a:endParaRPr lang="ru-RU" sz="24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Разработано ТЗ для найма сметчика для ремонта помещения для ГРП</a:t>
            </a:r>
          </a:p>
          <a:p>
            <a:pPr lvl="1"/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Разработана смета для ремонта помещения для ГРП</a:t>
            </a:r>
          </a:p>
          <a:p>
            <a:pPr lvl="1"/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Закуплена офисная мебель</a:t>
            </a:r>
          </a:p>
          <a:p>
            <a:pPr lvl="1"/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мае 2025 г. ожидается поставка офисной техники</a:t>
            </a:r>
          </a:p>
          <a:p>
            <a:pPr lvl="1"/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48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725</TotalTime>
  <Words>735</Words>
  <Application>Microsoft Office PowerPoint</Application>
  <PresentationFormat>Широкоэкранный</PresentationFormat>
  <Paragraphs>92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План повышения потенциала ГРП ЦРЗиМТ </vt:lpstr>
      <vt:lpstr>Структура ЦРЗиМТ</vt:lpstr>
      <vt:lpstr>ЦРЗиМТ – подготовка к статусу ОП</vt:lpstr>
      <vt:lpstr>ЦРЗиМТ – подготовка к статусу ОП</vt:lpstr>
      <vt:lpstr>План повышения потенциала    ГРП ЦРЗиМТ</vt:lpstr>
      <vt:lpstr>Основные направления  Плана повышения потенциала  </vt:lpstr>
      <vt:lpstr>Основные направления  Плана повышения потенциала  </vt:lpstr>
      <vt:lpstr>Основные направления Плана повышения потенциала  </vt:lpstr>
      <vt:lpstr>Основные направления Плана повышения потенциала  </vt:lpstr>
      <vt:lpstr>Основные направления Плана повышения потенциала  </vt:lpstr>
      <vt:lpstr>Основные направления Плана повышения потенциала  </vt:lpstr>
      <vt:lpstr>Обзор мероприятий плана повышения потенциала ГРП</vt:lpstr>
      <vt:lpstr>Презентация PowerPoint</vt:lpstr>
      <vt:lpstr>Презентация PowerPoint</vt:lpstr>
      <vt:lpstr>Презентация PowerPoint</vt:lpstr>
      <vt:lpstr>Спасибо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PIU team recruitment</dc:title>
  <dc:creator>Asel</dc:creator>
  <cp:lastModifiedBy>user</cp:lastModifiedBy>
  <cp:revision>27</cp:revision>
  <dcterms:created xsi:type="dcterms:W3CDTF">2025-03-06T09:50:39Z</dcterms:created>
  <dcterms:modified xsi:type="dcterms:W3CDTF">2025-05-15T06:54:22Z</dcterms:modified>
</cp:coreProperties>
</file>