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2" r:id="rId3"/>
    <p:sldId id="273" r:id="rId4"/>
    <p:sldId id="261" r:id="rId5"/>
    <p:sldId id="268" r:id="rId6"/>
    <p:sldId id="257" r:id="rId7"/>
    <p:sldId id="263" r:id="rId8"/>
    <p:sldId id="262" r:id="rId9"/>
    <p:sldId id="269" r:id="rId10"/>
    <p:sldId id="275" r:id="rId11"/>
    <p:sldId id="274" r:id="rId12"/>
    <p:sldId id="271" r:id="rId13"/>
    <p:sldId id="258" r:id="rId14"/>
    <p:sldId id="259" r:id="rId15"/>
    <p:sldId id="26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69"/>
    <p:restoredTop sz="94665"/>
  </p:normalViewPr>
  <p:slideViewPr>
    <p:cSldViewPr snapToGrid="0">
      <p:cViewPr varScale="1">
        <p:scale>
          <a:sx n="94" d="100"/>
          <a:sy n="94" d="100"/>
        </p:scale>
        <p:origin x="40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7B142-5D76-3A0E-033B-737AF7A94D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82E3DF-0C72-91ED-D8BC-1889285355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317965-C1AF-6848-74A3-4D1836BCE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C4C3-AFBB-1448-80F9-2E28C957BE9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C6EC15-D2A6-2B4B-B348-82F2E3948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173971-0D78-5D6F-FFA6-C23EA4ED9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60216-C618-AD4B-84EB-F22865B0E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599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31A0E-5167-D130-4C9C-C841768C9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748C45-8202-9922-12BB-6209661F4A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F67B3F-A2F0-25ED-9177-186B00317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C4C3-AFBB-1448-80F9-2E28C957BE9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DA0529-39F3-C38F-C385-A641DBB1E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46377D-BA7F-A214-CED5-9112EE83B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60216-C618-AD4B-84EB-F22865B0E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418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FADDE4-AD23-BB9E-78DD-134A1A1F1D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FC0D37-181E-F440-E263-5392C88BCA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6E73F6-7DC7-AE60-B972-ED35E9622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C4C3-AFBB-1448-80F9-2E28C957BE9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055464-8D5A-55AB-0926-E9D2AD285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D56DBD-230F-B5EB-836A-6DBC31E4D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60216-C618-AD4B-84EB-F22865B0E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65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C1A85-9B65-E1FA-2D1F-6CC34519E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B6CD9-6593-62EF-5A6D-C270CC28D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0DD69E-3CD9-9DF4-5B12-C61AB4A8D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C4C3-AFBB-1448-80F9-2E28C957BE9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41E5F1-22CE-2EF8-5970-CF4791538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A76904-0A34-5689-DD90-9B4401658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60216-C618-AD4B-84EB-F22865B0E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148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636F0-4022-1C6D-99C8-CDC24B8F6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4E62B6-A26D-C83D-6E60-85CC33EF82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29FF10-CCED-1F27-C496-71E9C7D79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C4C3-AFBB-1448-80F9-2E28C957BE9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B2CDCF-FBCD-6D78-66A1-B136BFF0C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0BAC57-8AB5-FEC5-65C2-6E97BFEA8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60216-C618-AD4B-84EB-F22865B0E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66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C93D0-9728-ABE1-5629-9C5DFF378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57164D-1276-C3A0-239F-53103191C6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D7A9D1-C0E1-1A16-77A4-5D796EF5A9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3E6226-D0CA-EBF2-CEA2-B411A7991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C4C3-AFBB-1448-80F9-2E28C957BE9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19C3B5-BC79-87CA-1289-A6FC5F9CF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7C36DD-2838-F598-0216-1F6501CDC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60216-C618-AD4B-84EB-F22865B0E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562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B7905-2256-25F4-352D-975277A81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7A8876-DF9F-D365-CE6A-5B5C24D305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59CB80-E829-DF82-BCEC-320E9F1CAA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89C1AD-7583-8C3C-D244-52BD70536C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B3B149-D913-271F-0217-D5F8111DB8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394441-1F48-7752-1259-D826C0FB5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C4C3-AFBB-1448-80F9-2E28C957BE9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172DEC-4BE4-0FAA-C4BD-ED6FD3646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98DEA4-F05B-8D3E-A14B-8EDCE1A40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60216-C618-AD4B-84EB-F22865B0E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079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51DE9-FA82-D88F-41B2-45264BD2D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2FAB9D-3DAD-14C0-F125-CFBDB7938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C4C3-AFBB-1448-80F9-2E28C957BE9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B28847-EE62-E3A9-6BE0-60D5DAFD3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C5E966-2E40-6579-5BE1-3120E9FDC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60216-C618-AD4B-84EB-F22865B0E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713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265FE5-9692-D382-8654-F68E679FC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C4C3-AFBB-1448-80F9-2E28C957BE9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24128E-A13F-39DA-90B1-3EB19631D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7D562B-BED4-DA1F-9BE5-5151DD58D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60216-C618-AD4B-84EB-F22865B0E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593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CEFD8-8DFD-16A2-7046-23DB72DCE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CC249-6C4D-C86E-ABE7-BC8CEDDC8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6970D4-29C4-4562-1F15-6CA0F72CC4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9A6543-BD05-7993-3E1B-462BB2269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C4C3-AFBB-1448-80F9-2E28C957BE9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4F0D52-0780-F4AB-3FBE-40D0A6C04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EBAEE0-6AA0-E08A-05AC-6BC209738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60216-C618-AD4B-84EB-F22865B0E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851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7D90D-B0D5-E695-44BB-E2AC5A83A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408CCE-C453-F0C9-BB0E-19C1DFBA83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47E010-8338-5243-163F-A1B03F4F03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DADD94-D0CA-DA2E-A97E-324371A91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C4C3-AFBB-1448-80F9-2E28C957BE9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195262-16EC-C95D-2502-236D3D4BD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89DB12-0797-1077-62B7-0A9951B92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60216-C618-AD4B-84EB-F22865B0E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210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C5D68A-03A7-DC81-701F-7B43F5E27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CFED8C-3F1C-A0E5-8C8E-C7DCE46A95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773D27-332B-D27A-F1A1-EBCEDFCE16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1C2C4C3-AFBB-1448-80F9-2E28C957BE9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27ED0E-7E97-E633-6A3C-9D72CDD204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242BAC-AA13-59F6-FB71-B6E4B57622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6F60216-C618-AD4B-84EB-F22865B0E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450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BA1E2D-0474-2D82-884A-E4F1E20262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ru-RU" sz="4800">
                <a:solidFill>
                  <a:srgbClr val="FFFFFF"/>
                </a:solidFill>
                <a:latin typeface="Helvetica Neue" panose="02000503000000020004" pitchFamily="2" charset="0"/>
              </a:rPr>
              <a:t>Р</a:t>
            </a:r>
            <a:r>
              <a:rPr lang="ru-RU" sz="4800">
                <a:solidFill>
                  <a:srgbClr val="FFFFFF"/>
                </a:solidFill>
                <a:effectLst/>
                <a:latin typeface="Helvetica Neue" panose="02000503000000020004" pitchFamily="2" charset="0"/>
              </a:rPr>
              <a:t>езультаты работы и предложения рабочей группы по путям улучшения эффективности программ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BFF2E8-6745-5540-3A85-5CF6F9ED98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ru-RU" b="0" i="0" u="none" strike="noStrike" dirty="0" err="1">
                <a:effectLst/>
                <a:latin typeface="Arial" panose="020B0604020202020204" pitchFamily="34" charset="0"/>
              </a:rPr>
              <a:t>Рабоч</a:t>
            </a:r>
            <a:r>
              <a:rPr lang="uk-UA" dirty="0" err="1">
                <a:latin typeface="Arial" panose="020B0604020202020204" pitchFamily="34" charset="0"/>
              </a:rPr>
              <a:t>ая</a:t>
            </a:r>
            <a:r>
              <a:rPr lang="ru-RU" b="0" i="0" u="none" strike="noStrike" dirty="0">
                <a:effectLst/>
                <a:latin typeface="Arial" panose="020B0604020202020204" pitchFamily="34" charset="0"/>
              </a:rPr>
              <a:t> группа по улучшению эффективности профилактических программ</a:t>
            </a:r>
          </a:p>
          <a:p>
            <a:pPr algn="l"/>
            <a:r>
              <a:rPr lang="ru-RU">
                <a:latin typeface="Arial" panose="020B0604020202020204" pitchFamily="34" charset="0"/>
              </a:rPr>
              <a:t>28 </a:t>
            </a:r>
            <a:r>
              <a:rPr lang="ru-RU" dirty="0">
                <a:latin typeface="Arial" panose="020B0604020202020204" pitchFamily="34" charset="0"/>
              </a:rPr>
              <a:t>января 2025 года</a:t>
            </a:r>
            <a:endParaRPr lang="ru-RU" b="0" i="0" u="none" strike="noStrike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9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F8F819A-7102-5E36-9B13-9D3249E04E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7E2361-1D3E-1353-9934-1E16F57BD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>
              <a:spcAft>
                <a:spcPts val="800"/>
              </a:spcAft>
            </a:pPr>
            <a:r>
              <a:rPr lang="en-US" sz="3700" b="1" kern="120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Предлагаемые новые целевые показатели для </a:t>
            </a:r>
            <a:r>
              <a:rPr lang="en-US" sz="37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тестирования</a:t>
            </a:r>
            <a:endParaRPr lang="en-US" sz="3700" kern="1200"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CE5A8CC-CB8D-98AF-B5FB-60CA9AF0C4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1920986"/>
              </p:ext>
            </p:extLst>
          </p:nvPr>
        </p:nvGraphicFramePr>
        <p:xfrm>
          <a:off x="126124" y="1655276"/>
          <a:ext cx="11960777" cy="52575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76049">
                  <a:extLst>
                    <a:ext uri="{9D8B030D-6E8A-4147-A177-3AD203B41FA5}">
                      <a16:colId xmlns:a16="http://schemas.microsoft.com/office/drawing/2014/main" val="1271642827"/>
                    </a:ext>
                  </a:extLst>
                </a:gridCol>
                <a:gridCol w="935591">
                  <a:extLst>
                    <a:ext uri="{9D8B030D-6E8A-4147-A177-3AD203B41FA5}">
                      <a16:colId xmlns:a16="http://schemas.microsoft.com/office/drawing/2014/main" val="2347379340"/>
                    </a:ext>
                  </a:extLst>
                </a:gridCol>
                <a:gridCol w="935591">
                  <a:extLst>
                    <a:ext uri="{9D8B030D-6E8A-4147-A177-3AD203B41FA5}">
                      <a16:colId xmlns:a16="http://schemas.microsoft.com/office/drawing/2014/main" val="1790345499"/>
                    </a:ext>
                  </a:extLst>
                </a:gridCol>
                <a:gridCol w="935591">
                  <a:extLst>
                    <a:ext uri="{9D8B030D-6E8A-4147-A177-3AD203B41FA5}">
                      <a16:colId xmlns:a16="http://schemas.microsoft.com/office/drawing/2014/main" val="3647191691"/>
                    </a:ext>
                  </a:extLst>
                </a:gridCol>
                <a:gridCol w="935591">
                  <a:extLst>
                    <a:ext uri="{9D8B030D-6E8A-4147-A177-3AD203B41FA5}">
                      <a16:colId xmlns:a16="http://schemas.microsoft.com/office/drawing/2014/main" val="3086214088"/>
                    </a:ext>
                  </a:extLst>
                </a:gridCol>
                <a:gridCol w="935591">
                  <a:extLst>
                    <a:ext uri="{9D8B030D-6E8A-4147-A177-3AD203B41FA5}">
                      <a16:colId xmlns:a16="http://schemas.microsoft.com/office/drawing/2014/main" val="2780417094"/>
                    </a:ext>
                  </a:extLst>
                </a:gridCol>
                <a:gridCol w="935591">
                  <a:extLst>
                    <a:ext uri="{9D8B030D-6E8A-4147-A177-3AD203B41FA5}">
                      <a16:colId xmlns:a16="http://schemas.microsoft.com/office/drawing/2014/main" val="818290530"/>
                    </a:ext>
                  </a:extLst>
                </a:gridCol>
                <a:gridCol w="935591">
                  <a:extLst>
                    <a:ext uri="{9D8B030D-6E8A-4147-A177-3AD203B41FA5}">
                      <a16:colId xmlns:a16="http://schemas.microsoft.com/office/drawing/2014/main" val="3218033684"/>
                    </a:ext>
                  </a:extLst>
                </a:gridCol>
                <a:gridCol w="935591">
                  <a:extLst>
                    <a:ext uri="{9D8B030D-6E8A-4147-A177-3AD203B41FA5}">
                      <a16:colId xmlns:a16="http://schemas.microsoft.com/office/drawing/2014/main" val="3577904005"/>
                    </a:ext>
                  </a:extLst>
                </a:gridCol>
              </a:tblGrid>
              <a:tr h="302426"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3266" marR="13266" marT="13266" marB="0" anchor="b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1-Jan-25 to 31-Dec-25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1-Jan-26 to 31-Dec-26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1-Jan-25 to 31-Dec-25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1-Jan-26 to 31-Dec-26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178464"/>
                  </a:ext>
                </a:extLst>
              </a:tr>
              <a:tr h="4784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Standard Indicator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Target #N</a:t>
                      </a:r>
                      <a:br>
                        <a:rPr lang="en-US" sz="1100" u="none" strike="noStrike">
                          <a:effectLst/>
                        </a:rPr>
                      </a:br>
                      <a:r>
                        <a:rPr lang="en-US" sz="1100" u="none" strike="noStrike">
                          <a:effectLst/>
                        </a:rPr>
                        <a:t>Target #D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Target 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Target #N</a:t>
                      </a:r>
                      <a:br>
                        <a:rPr lang="en-US" sz="1100" u="none" strike="noStrike">
                          <a:effectLst/>
                        </a:rPr>
                      </a:br>
                      <a:r>
                        <a:rPr lang="en-US" sz="1100" u="none" strike="noStrike">
                          <a:effectLst/>
                        </a:rPr>
                        <a:t>Target #D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Target 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Target #N</a:t>
                      </a:r>
                      <a:br>
                        <a:rPr lang="en-US" sz="1100" u="none" strike="noStrike">
                          <a:effectLst/>
                        </a:rPr>
                      </a:br>
                      <a:r>
                        <a:rPr lang="en-US" sz="1100" u="none" strike="noStrike">
                          <a:effectLst/>
                        </a:rPr>
                        <a:t>Target #D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Target 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Target #N</a:t>
                      </a:r>
                      <a:br>
                        <a:rPr lang="en-US" sz="1100" u="none" strike="noStrike">
                          <a:effectLst/>
                        </a:rPr>
                      </a:br>
                      <a:r>
                        <a:rPr lang="en-US" sz="1100" u="none" strike="noStrike">
                          <a:effectLst/>
                        </a:rPr>
                        <a:t>Target #D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Target 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extLst>
                  <a:ext uri="{0D108BD9-81ED-4DB2-BD59-A6C34878D82A}">
                    <a16:rowId xmlns:a16="http://schemas.microsoft.com/office/drawing/2014/main" val="3810533079"/>
                  </a:ext>
                </a:extLst>
              </a:tr>
              <a:tr h="415287">
                <a:tc rowSpan="2"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HTS-3a Процент МСМ, которые прошли тест на ВИЧ в течение отчетного периода в программах, ориентированных на ключевые группы, и знают свой результат</a:t>
                      </a:r>
                      <a:r>
                        <a:rPr lang="en-US" sz="1400" b="0" kern="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13266" marR="13266" marT="1326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13,520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80.00%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15,210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90.00%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highlight>
                            <a:srgbClr val="00FF00"/>
                          </a:highlight>
                        </a:rPr>
                        <a:t>5,324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highlight>
                            <a:srgbClr val="00FF00"/>
                          </a:highlight>
                        </a:rPr>
                        <a:t>31.50%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highlight>
                            <a:srgbClr val="00FF00"/>
                          </a:highlight>
                        </a:rPr>
                        <a:t>5,915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highlight>
                            <a:srgbClr val="00FF00"/>
                          </a:highlight>
                        </a:rPr>
                        <a:t>35.00%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extLst>
                  <a:ext uri="{0D108BD9-81ED-4DB2-BD59-A6C34878D82A}">
                    <a16:rowId xmlns:a16="http://schemas.microsoft.com/office/drawing/2014/main" val="2458263753"/>
                  </a:ext>
                </a:extLst>
              </a:tr>
              <a:tr h="4152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16,900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16,900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16,900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16,900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459290"/>
                  </a:ext>
                </a:extLst>
              </a:tr>
              <a:tr h="415287">
                <a:tc rowSpan="2"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HTS-3c Процент секс-работников, которые прошли тест на ВИЧ в течение отчетного периода в программах, ориентированных на ключевые группы, и знают свой результат</a:t>
                      </a:r>
                      <a:r>
                        <a:rPr lang="en-US" sz="1400" b="0" kern="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13266" marR="13266" marT="1326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7,440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80.00%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8,370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90.00%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highlight>
                            <a:srgbClr val="00FF00"/>
                          </a:highlight>
                        </a:rPr>
                        <a:t>2,511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highlight>
                            <a:srgbClr val="00FF00"/>
                          </a:highlight>
                        </a:rPr>
                        <a:t>27.00%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highlight>
                            <a:srgbClr val="00FF00"/>
                          </a:highlight>
                        </a:rPr>
                        <a:t>2,790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highlight>
                            <a:srgbClr val="00FF00"/>
                          </a:highlight>
                        </a:rPr>
                        <a:t>30.00%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extLst>
                  <a:ext uri="{0D108BD9-81ED-4DB2-BD59-A6C34878D82A}">
                    <a16:rowId xmlns:a16="http://schemas.microsoft.com/office/drawing/2014/main" val="3235352336"/>
                  </a:ext>
                </a:extLst>
              </a:tr>
              <a:tr h="4152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9,300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9,300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9,300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9,300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647564"/>
                  </a:ext>
                </a:extLst>
              </a:tr>
              <a:tr h="415287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HTS-3d Процент людей, употребляющих </a:t>
                      </a:r>
                      <a:r>
                        <a:rPr lang="ru-RU" sz="1400" b="0" kern="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инъекционные наркотики, </a:t>
                      </a:r>
                      <a:r>
                        <a:rPr lang="ru-RU" sz="1400" b="0" kern="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которые прошли тест на ВИЧ в течение отчетного периода в программах, ориентированных на ключевые группы, и знают свой результат</a:t>
                      </a:r>
                      <a:endParaRPr lang="en-US" sz="1400" b="0" kern="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266" marR="13266" marT="1326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20,000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80.00%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22,500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90.00%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highlight>
                            <a:srgbClr val="00FF00"/>
                          </a:highlight>
                        </a:rPr>
                        <a:t>4,500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highlight>
                            <a:srgbClr val="00FF00"/>
                          </a:highlight>
                        </a:rPr>
                        <a:t>18.00%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highlight>
                            <a:srgbClr val="00FF00"/>
                          </a:highlight>
                        </a:rPr>
                        <a:t>5,000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highlight>
                            <a:srgbClr val="00FF00"/>
                          </a:highlight>
                        </a:rPr>
                        <a:t>20.00%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extLst>
                  <a:ext uri="{0D108BD9-81ED-4DB2-BD59-A6C34878D82A}">
                    <a16:rowId xmlns:a16="http://schemas.microsoft.com/office/drawing/2014/main" val="797600750"/>
                  </a:ext>
                </a:extLst>
              </a:tr>
              <a:tr h="6116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25,000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25,000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25,000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25,000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0188066"/>
                  </a:ext>
                </a:extLst>
              </a:tr>
              <a:tr h="327577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HTS-6 Количество розданных индивидуальных наборов для самостоятельного тестирования на ВИЧ</a:t>
                      </a:r>
                      <a:endParaRPr lang="en-US" sz="1400" b="0" kern="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266" marR="13266" marT="1326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2,100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5,300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highlight>
                            <a:srgbClr val="00FF00"/>
                          </a:highlight>
                        </a:rPr>
                        <a:t>5,482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highlight>
                            <a:srgbClr val="00FF00"/>
                          </a:highlight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highlight>
                            <a:srgbClr val="00FF00"/>
                          </a:highlight>
                        </a:rPr>
                        <a:t>5,825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highlight>
                            <a:srgbClr val="00FF00"/>
                          </a:highlight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extLst>
                  <a:ext uri="{0D108BD9-81ED-4DB2-BD59-A6C34878D82A}">
                    <a16:rowId xmlns:a16="http://schemas.microsoft.com/office/drawing/2014/main" val="955482728"/>
                  </a:ext>
                </a:extLst>
              </a:tr>
              <a:tr h="3275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highlight>
                            <a:srgbClr val="00FF00"/>
                          </a:highlight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highlight>
                            <a:srgbClr val="00FF00"/>
                          </a:highlight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2307968"/>
                  </a:ext>
                </a:extLst>
              </a:tr>
              <a:tr h="415287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HTS-3e Процент других уязвимых групп населения, которые прошли тест на ВИЧ в течение отчетного периода и знают свой результат</a:t>
                      </a:r>
                      <a:endParaRPr lang="en-US" sz="1400" b="0" kern="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266" marR="13266" marT="1326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highlight>
                            <a:srgbClr val="00FF00"/>
                          </a:highlight>
                        </a:rPr>
                        <a:t>5,482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highlight>
                            <a:srgbClr val="00FF00"/>
                          </a:highlight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highlight>
                            <a:srgbClr val="00FF00"/>
                          </a:highlight>
                        </a:rPr>
                        <a:t>5,825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extLst>
                  <a:ext uri="{0D108BD9-81ED-4DB2-BD59-A6C34878D82A}">
                    <a16:rowId xmlns:a16="http://schemas.microsoft.com/office/drawing/2014/main" val="1171718485"/>
                  </a:ext>
                </a:extLst>
              </a:tr>
              <a:tr h="41528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62811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87574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075ED2-52D7-4C16-AF97-22F91F8EF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Изменение бюджета программ профилактики и тестирования (в дол США)</a:t>
            </a:r>
            <a:br>
              <a:rPr lang="en-US" sz="25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25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FC7EA34-3744-4EB9-A455-0F5FCDEFAE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2540"/>
              </p:ext>
            </p:extLst>
          </p:nvPr>
        </p:nvGraphicFramePr>
        <p:xfrm>
          <a:off x="244334" y="1655276"/>
          <a:ext cx="11580234" cy="4827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5724">
                  <a:extLst>
                    <a:ext uri="{9D8B030D-6E8A-4147-A177-3AD203B41FA5}">
                      <a16:colId xmlns:a16="http://schemas.microsoft.com/office/drawing/2014/main" val="2018630958"/>
                    </a:ext>
                  </a:extLst>
                </a:gridCol>
                <a:gridCol w="915865">
                  <a:extLst>
                    <a:ext uri="{9D8B030D-6E8A-4147-A177-3AD203B41FA5}">
                      <a16:colId xmlns:a16="http://schemas.microsoft.com/office/drawing/2014/main" val="1351862229"/>
                    </a:ext>
                  </a:extLst>
                </a:gridCol>
                <a:gridCol w="915865">
                  <a:extLst>
                    <a:ext uri="{9D8B030D-6E8A-4147-A177-3AD203B41FA5}">
                      <a16:colId xmlns:a16="http://schemas.microsoft.com/office/drawing/2014/main" val="434057245"/>
                    </a:ext>
                  </a:extLst>
                </a:gridCol>
                <a:gridCol w="988594">
                  <a:extLst>
                    <a:ext uri="{9D8B030D-6E8A-4147-A177-3AD203B41FA5}">
                      <a16:colId xmlns:a16="http://schemas.microsoft.com/office/drawing/2014/main" val="891705243"/>
                    </a:ext>
                  </a:extLst>
                </a:gridCol>
                <a:gridCol w="530586">
                  <a:extLst>
                    <a:ext uri="{9D8B030D-6E8A-4147-A177-3AD203B41FA5}">
                      <a16:colId xmlns:a16="http://schemas.microsoft.com/office/drawing/2014/main" val="2772159114"/>
                    </a:ext>
                  </a:extLst>
                </a:gridCol>
                <a:gridCol w="915865">
                  <a:extLst>
                    <a:ext uri="{9D8B030D-6E8A-4147-A177-3AD203B41FA5}">
                      <a16:colId xmlns:a16="http://schemas.microsoft.com/office/drawing/2014/main" val="3422965595"/>
                    </a:ext>
                  </a:extLst>
                </a:gridCol>
                <a:gridCol w="915865">
                  <a:extLst>
                    <a:ext uri="{9D8B030D-6E8A-4147-A177-3AD203B41FA5}">
                      <a16:colId xmlns:a16="http://schemas.microsoft.com/office/drawing/2014/main" val="3527320391"/>
                    </a:ext>
                  </a:extLst>
                </a:gridCol>
                <a:gridCol w="1086620">
                  <a:extLst>
                    <a:ext uri="{9D8B030D-6E8A-4147-A177-3AD203B41FA5}">
                      <a16:colId xmlns:a16="http://schemas.microsoft.com/office/drawing/2014/main" val="278291015"/>
                    </a:ext>
                  </a:extLst>
                </a:gridCol>
                <a:gridCol w="530586">
                  <a:extLst>
                    <a:ext uri="{9D8B030D-6E8A-4147-A177-3AD203B41FA5}">
                      <a16:colId xmlns:a16="http://schemas.microsoft.com/office/drawing/2014/main" val="1437678374"/>
                    </a:ext>
                  </a:extLst>
                </a:gridCol>
                <a:gridCol w="1082332">
                  <a:extLst>
                    <a:ext uri="{9D8B030D-6E8A-4147-A177-3AD203B41FA5}">
                      <a16:colId xmlns:a16="http://schemas.microsoft.com/office/drawing/2014/main" val="2950354569"/>
                    </a:ext>
                  </a:extLst>
                </a:gridCol>
                <a:gridCol w="1082332">
                  <a:extLst>
                    <a:ext uri="{9D8B030D-6E8A-4147-A177-3AD203B41FA5}">
                      <a16:colId xmlns:a16="http://schemas.microsoft.com/office/drawing/2014/main" val="1642676654"/>
                    </a:ext>
                  </a:extLst>
                </a:gridCol>
              </a:tblGrid>
              <a:tr h="7234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</a:rPr>
                        <a:t>По модулям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2025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2026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Всего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u="none" strike="noStrike" err="1">
                          <a:effectLst/>
                        </a:rPr>
                        <a:t>Новый</a:t>
                      </a:r>
                      <a:r>
                        <a:rPr lang="uk-UA" sz="1400" u="none" strike="noStrike">
                          <a:effectLst/>
                        </a:rPr>
                        <a:t> </a:t>
                      </a:r>
                      <a:r>
                        <a:rPr lang="en-US" sz="1400" u="none" strike="noStrike">
                          <a:effectLst/>
                        </a:rPr>
                        <a:t>2025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Новый </a:t>
                      </a:r>
                      <a:r>
                        <a:rPr lang="en-US" sz="1400" u="none" strike="noStrike">
                          <a:effectLst/>
                        </a:rPr>
                        <a:t>2026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Новый </a:t>
                      </a:r>
                      <a:endParaRPr lang="en-US" sz="1400" u="none" strike="noStrike" dirty="0">
                        <a:effectLst/>
                      </a:endParaRPr>
                    </a:p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Всего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Изменения 2025-2026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Изменения 2025-2026, 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73670269"/>
                  </a:ext>
                </a:extLst>
              </a:tr>
              <a:tr h="435507">
                <a:tc>
                  <a:txBody>
                    <a:bodyPr/>
                    <a:lstStyle/>
                    <a:p>
                      <a:r>
                        <a:rPr lang="ru-RU" sz="1400" dirty="0"/>
                        <a:t>Программное управление</a:t>
                      </a:r>
                      <a:br>
                        <a:rPr lang="ru-RU" sz="1400" dirty="0"/>
                      </a:b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2 246 686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2 502 761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6 976 296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2 232 704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2 488 779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6 948 333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-27 964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0%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15904355"/>
                  </a:ext>
                </a:extLst>
              </a:tr>
              <a:tr h="8710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dirty="0"/>
                        <a:t>Пакет профилактических услуг для мужчин, имеющих секс с мужчинами (МСМ), и их сексуальных партнеров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296 459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304 364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889 232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270 940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295 549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854 898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-34 334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-4%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95568590"/>
                  </a:ext>
                </a:extLst>
              </a:tr>
              <a:tr h="9968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dirty="0"/>
                        <a:t>Пакет профилактических услуг для людей, употребляющих наркотики (ЛУН), и их сексуальных партнеров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701 366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907 350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2 913 458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623 047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838 005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2 765 794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-147 664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-5%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50050867"/>
                  </a:ext>
                </a:extLst>
              </a:tr>
              <a:tr h="8586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dirty="0"/>
                        <a:t>Пакет профилактических услуг для секс-работников, их клиентов и других сексуальных партнеров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279 895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264 155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820 849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259 782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257 423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794 003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-26 845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-3%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42475913"/>
                  </a:ext>
                </a:extLst>
              </a:tr>
              <a:tr h="67449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Дифференцированные услуги по тестированию на ВИЧ</a:t>
                      </a:r>
                    </a:p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108 384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112 801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337 261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198 582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259 411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574 069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236 808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70%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63093348"/>
                  </a:ext>
                </a:extLst>
              </a:tr>
              <a:tr h="2672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kern="1200" dirty="0">
                          <a:effectLst/>
                        </a:rPr>
                        <a:t>Всего</a:t>
                      </a:r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kern="1200" dirty="0">
                          <a:effectLst/>
                        </a:rPr>
                        <a:t>3 632 790</a:t>
                      </a:r>
                      <a:endParaRPr lang="ru-RU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kern="1200" dirty="0">
                          <a:effectLst/>
                        </a:rPr>
                        <a:t>4 091 431</a:t>
                      </a:r>
                      <a:endParaRPr lang="ru-RU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kern="1200" dirty="0">
                          <a:effectLst/>
                        </a:rPr>
                        <a:t>11 937 096</a:t>
                      </a:r>
                      <a:endParaRPr lang="ru-RU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kern="1200" dirty="0">
                          <a:effectLst/>
                        </a:rPr>
                        <a:t>3 585 055</a:t>
                      </a:r>
                      <a:endParaRPr lang="ru-RU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kern="1200" dirty="0">
                          <a:effectLst/>
                        </a:rPr>
                        <a:t>4 139 167</a:t>
                      </a:r>
                      <a:endParaRPr lang="ru-RU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kern="1200" dirty="0">
                          <a:effectLst/>
                        </a:rPr>
                        <a:t>11 937 096</a:t>
                      </a:r>
                      <a:endParaRPr lang="ru-RU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kern="1200" dirty="0">
                          <a:effectLst/>
                        </a:rPr>
                        <a:t>0</a:t>
                      </a:r>
                      <a:endParaRPr lang="ru-RU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kern="1200" dirty="0">
                          <a:effectLst/>
                        </a:rPr>
                        <a:t>0</a:t>
                      </a:r>
                      <a:endParaRPr lang="ru-RU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196659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7392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806F90-AB02-4B70-B589-982D3EDC5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4824" y="735106"/>
            <a:ext cx="10053763" cy="292847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Дополнительные слайды</a:t>
            </a:r>
          </a:p>
        </p:txBody>
      </p:sp>
    </p:spTree>
    <p:extLst>
      <p:ext uri="{BB962C8B-B14F-4D97-AF65-F5344CB8AC3E}">
        <p14:creationId xmlns:p14="http://schemas.microsoft.com/office/powerpoint/2010/main" val="1076478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C63709-442E-8FD3-CB0B-D3189C993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500" b="1" kern="120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Фокусированный на риске знаменатель, ЛУИН (около 40% можно считать находящимися в группе высокого риска)</a:t>
            </a:r>
            <a:endParaRPr lang="en-US" sz="25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5B21211-741C-53D9-A935-66413C5AE1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2100613"/>
              </p:ext>
            </p:extLst>
          </p:nvPr>
        </p:nvGraphicFramePr>
        <p:xfrm>
          <a:off x="175364" y="1655276"/>
          <a:ext cx="11824569" cy="49546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95655">
                  <a:extLst>
                    <a:ext uri="{9D8B030D-6E8A-4147-A177-3AD203B41FA5}">
                      <a16:colId xmlns:a16="http://schemas.microsoft.com/office/drawing/2014/main" val="2247039130"/>
                    </a:ext>
                  </a:extLst>
                </a:gridCol>
                <a:gridCol w="2928914">
                  <a:extLst>
                    <a:ext uri="{9D8B030D-6E8A-4147-A177-3AD203B41FA5}">
                      <a16:colId xmlns:a16="http://schemas.microsoft.com/office/drawing/2014/main" val="1772071819"/>
                    </a:ext>
                  </a:extLst>
                </a:gridCol>
              </a:tblGrid>
              <a:tr h="3325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Рискованное поведение</a:t>
                      </a:r>
                      <a:endParaRPr lang="en-US" sz="1700" b="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%, данные IBBS</a:t>
                      </a:r>
                      <a:endParaRPr lang="en-US" sz="17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356" marR="66356" marT="0" marB="0"/>
                </a:tc>
                <a:extLst>
                  <a:ext uri="{0D108BD9-81ED-4DB2-BD59-A6C34878D82A}">
                    <a16:rowId xmlns:a16="http://schemas.microsoft.com/office/drawing/2014/main" val="1766192894"/>
                  </a:ext>
                </a:extLst>
              </a:tr>
              <a:tr h="6485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Частое употребление наркотиков инъекционно (несколько раз в день, ежедневно, пару раз в неделю)</a:t>
                      </a:r>
                      <a:endParaRPr lang="en-US" sz="17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  <a:endParaRPr lang="en-US" sz="17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356" marR="66356" marT="0" marB="0"/>
                </a:tc>
                <a:extLst>
                  <a:ext uri="{0D108BD9-81ED-4DB2-BD59-A6C34878D82A}">
                    <a16:rowId xmlns:a16="http://schemas.microsoft.com/office/drawing/2014/main" val="3734625611"/>
                  </a:ext>
                </a:extLst>
              </a:tr>
              <a:tr h="3325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Употребление инъекционных наркотиков 10 лет или менее</a:t>
                      </a:r>
                      <a:endParaRPr lang="en-US" sz="17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en-US" sz="17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356" marR="66356" marT="0" marB="0"/>
                </a:tc>
                <a:extLst>
                  <a:ext uri="{0D108BD9-81ED-4DB2-BD59-A6C34878D82A}">
                    <a16:rowId xmlns:a16="http://schemas.microsoft.com/office/drawing/2014/main" val="492918744"/>
                  </a:ext>
                </a:extLst>
              </a:tr>
              <a:tr h="3325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Очень низкий доход (зарплата ниже 10K)</a:t>
                      </a:r>
                      <a:endParaRPr lang="en-US" sz="17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</a:t>
                      </a:r>
                      <a:endParaRPr lang="en-US" sz="17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356" marR="66356" marT="0" marB="0"/>
                </a:tc>
                <a:extLst>
                  <a:ext uri="{0D108BD9-81ED-4DB2-BD59-A6C34878D82A}">
                    <a16:rowId xmlns:a16="http://schemas.microsoft.com/office/drawing/2014/main" val="3220773324"/>
                  </a:ext>
                </a:extLst>
              </a:tr>
              <a:tr h="3325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Употребление нового наркотика (соль)</a:t>
                      </a:r>
                      <a:endParaRPr lang="en-US" sz="17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lang="en-US" sz="17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356" marR="66356" marT="0" marB="0"/>
                </a:tc>
                <a:extLst>
                  <a:ext uri="{0D108BD9-81ED-4DB2-BD59-A6C34878D82A}">
                    <a16:rowId xmlns:a16="http://schemas.microsoft.com/office/drawing/2014/main" val="2055210489"/>
                  </a:ext>
                </a:extLst>
              </a:tr>
              <a:tr h="3325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Сбор раствора наркотиков из общего контейнера</a:t>
                      </a:r>
                      <a:endParaRPr lang="en-US" sz="17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en-US" sz="17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356" marR="66356" marT="0" marB="0"/>
                </a:tc>
                <a:extLst>
                  <a:ext uri="{0D108BD9-81ED-4DB2-BD59-A6C34878D82A}">
                    <a16:rowId xmlns:a16="http://schemas.microsoft.com/office/drawing/2014/main" val="2340571928"/>
                  </a:ext>
                </a:extLst>
              </a:tr>
              <a:tr h="3325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Сообщения о стигме со стороны медицинских работников</a:t>
                      </a:r>
                      <a:endParaRPr lang="en-US" sz="1700" b="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en-US" sz="17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356" marR="66356" marT="0" marB="0"/>
                </a:tc>
                <a:extLst>
                  <a:ext uri="{0D108BD9-81ED-4DB2-BD59-A6C34878D82A}">
                    <a16:rowId xmlns:a16="http://schemas.microsoft.com/office/drawing/2014/main" val="1971476785"/>
                  </a:ext>
                </a:extLst>
              </a:tr>
              <a:tr h="6485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Женщины сообщили о занятии секс-работой</a:t>
                      </a:r>
                      <a:endParaRPr lang="en-US" sz="17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найдено в отчете IBBS</a:t>
                      </a:r>
                      <a:endParaRPr lang="en-US" sz="17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356" marR="66356" marT="0" marB="0"/>
                </a:tc>
                <a:extLst>
                  <a:ext uri="{0D108BD9-81ED-4DB2-BD59-A6C34878D82A}">
                    <a16:rowId xmlns:a16="http://schemas.microsoft.com/office/drawing/2014/main" val="3767929118"/>
                  </a:ext>
                </a:extLst>
              </a:tr>
              <a:tr h="3325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Сбор раствора наркотиков из общего контейнера</a:t>
                      </a:r>
                      <a:endParaRPr lang="en-US" sz="17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en-US" sz="17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356" marR="66356" marT="0" marB="0"/>
                </a:tc>
                <a:extLst>
                  <a:ext uri="{0D108BD9-81ED-4DB2-BD59-A6C34878D82A}">
                    <a16:rowId xmlns:a16="http://schemas.microsoft.com/office/drawing/2014/main" val="3951217729"/>
                  </a:ext>
                </a:extLst>
              </a:tr>
              <a:tr h="3325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Аресты, связанные с наркотиками</a:t>
                      </a:r>
                      <a:endParaRPr lang="en-US" sz="17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en-US" sz="17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356" marR="66356" marT="0" marB="0"/>
                </a:tc>
                <a:extLst>
                  <a:ext uri="{0D108BD9-81ED-4DB2-BD59-A6C34878D82A}">
                    <a16:rowId xmlns:a16="http://schemas.microsoft.com/office/drawing/2014/main" val="1983217105"/>
                  </a:ext>
                </a:extLst>
              </a:tr>
              <a:tr h="3325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Гепатит C (RNA+)</a:t>
                      </a:r>
                      <a:endParaRPr lang="en-US" sz="17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  <a:endParaRPr lang="en-US" sz="17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356" marR="66356" marT="0" marB="0"/>
                </a:tc>
                <a:extLst>
                  <a:ext uri="{0D108BD9-81ED-4DB2-BD59-A6C34878D82A}">
                    <a16:rowId xmlns:a16="http://schemas.microsoft.com/office/drawing/2014/main" val="3183642538"/>
                  </a:ext>
                </a:extLst>
              </a:tr>
              <a:tr h="3325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Приобретали/получали новые шприцы в аптеках</a:t>
                      </a:r>
                      <a:endParaRPr lang="en-US" sz="1700" b="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 Бишкек</a:t>
                      </a:r>
                      <a:endParaRPr lang="en-US" sz="17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356" marR="66356" marT="0" marB="0"/>
                </a:tc>
                <a:extLst>
                  <a:ext uri="{0D108BD9-81ED-4DB2-BD59-A6C34878D82A}">
                    <a16:rowId xmlns:a16="http://schemas.microsoft.com/office/drawing/2014/main" val="2278168454"/>
                  </a:ext>
                </a:extLst>
              </a:tr>
              <a:tr h="3325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Оценочный общий % или доля группы высокого риска</a:t>
                      </a:r>
                      <a:endParaRPr lang="en-US" sz="17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en-US" sz="1700" b="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356" marR="66356" marT="0" marB="0"/>
                </a:tc>
                <a:extLst>
                  <a:ext uri="{0D108BD9-81ED-4DB2-BD59-A6C34878D82A}">
                    <a16:rowId xmlns:a16="http://schemas.microsoft.com/office/drawing/2014/main" val="21117569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59453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C63709-442E-8FD3-CB0B-D3189C993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>
              <a:spcAft>
                <a:spcPts val="800"/>
              </a:spcAft>
            </a:pPr>
            <a:r>
              <a:rPr lang="en-US" sz="2500" b="1" kern="120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Фокусированный на риске знаменатель: СР (около 60% можно считать находящимися в группе высокого риска)</a:t>
            </a:r>
            <a:endParaRPr lang="en-US" sz="2500" kern="1200"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79814A1-333F-3A0C-4819-50818C8035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1501682"/>
              </p:ext>
            </p:extLst>
          </p:nvPr>
        </p:nvGraphicFramePr>
        <p:xfrm>
          <a:off x="187890" y="1655275"/>
          <a:ext cx="11786992" cy="50711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32638">
                  <a:extLst>
                    <a:ext uri="{9D8B030D-6E8A-4147-A177-3AD203B41FA5}">
                      <a16:colId xmlns:a16="http://schemas.microsoft.com/office/drawing/2014/main" val="3829057170"/>
                    </a:ext>
                  </a:extLst>
                </a:gridCol>
                <a:gridCol w="4954354">
                  <a:extLst>
                    <a:ext uri="{9D8B030D-6E8A-4147-A177-3AD203B41FA5}">
                      <a16:colId xmlns:a16="http://schemas.microsoft.com/office/drawing/2014/main" val="1455692308"/>
                    </a:ext>
                  </a:extLst>
                </a:gridCol>
              </a:tblGrid>
              <a:tr h="2832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Рискованное поведение</a:t>
                      </a:r>
                      <a:endParaRPr lang="en-US" sz="1400" b="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%, данные IBBS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extLst>
                  <a:ext uri="{0D108BD9-81ED-4DB2-BD59-A6C34878D82A}">
                    <a16:rowId xmlns:a16="http://schemas.microsoft.com/office/drawing/2014/main" val="868152837"/>
                  </a:ext>
                </a:extLst>
              </a:tr>
              <a:tr h="55254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использовала презерватив с последним клиентом (не всегда)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Бишкек; 8 Ош (27 Бишкек; 34 Ош)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extLst>
                  <a:ext uri="{0D108BD9-81ED-4DB2-BD59-A6C34878D82A}">
                    <a16:rowId xmlns:a16="http://schemas.microsoft.com/office/drawing/2014/main" val="1036632600"/>
                  </a:ext>
                </a:extLst>
              </a:tr>
              <a:tr h="2832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Употребление любых наркотиков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Бишкек; 9 Ош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extLst>
                  <a:ext uri="{0D108BD9-81ED-4DB2-BD59-A6C34878D82A}">
                    <a16:rowId xmlns:a16="http://schemas.microsoft.com/office/drawing/2014/main" val="1503145056"/>
                  </a:ext>
                </a:extLst>
              </a:tr>
              <a:tr h="2832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Секс-работа 4 и более дней в неделю (основной доход)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 Бишкек; 67 Ош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extLst>
                  <a:ext uri="{0D108BD9-81ED-4DB2-BD59-A6C34878D82A}">
                    <a16:rowId xmlns:a16="http://schemas.microsoft.com/office/drawing/2014/main" val="2618588787"/>
                  </a:ext>
                </a:extLst>
              </a:tr>
              <a:tr h="2832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Наличие симптомов ИППП (по самооценке)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 Бишкек; 46 Ош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extLst>
                  <a:ext uri="{0D108BD9-81ED-4DB2-BD59-A6C34878D82A}">
                    <a16:rowId xmlns:a16="http://schemas.microsoft.com/office/drawing/2014/main" val="4173908042"/>
                  </a:ext>
                </a:extLst>
              </a:tr>
              <a:tr h="2832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Сифилис/Гепатит (самый высокий процент)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Бишкек; 12 Ош (сифилис)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extLst>
                  <a:ext uri="{0D108BD9-81ED-4DB2-BD59-A6C34878D82A}">
                    <a16:rowId xmlns:a16="http://schemas.microsoft.com/office/drawing/2014/main" val="1194351505"/>
                  </a:ext>
                </a:extLst>
              </a:tr>
              <a:tr h="2832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Аресты полицией (за последние 12 месяцев)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Бишкек; 20 Ош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extLst>
                  <a:ext uri="{0D108BD9-81ED-4DB2-BD59-A6C34878D82A}">
                    <a16:rowId xmlns:a16="http://schemas.microsoft.com/office/drawing/2014/main" val="1738901663"/>
                  </a:ext>
                </a:extLst>
              </a:tr>
              <a:tr h="2832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Низкий доход (самая низкая цена, ниже 11$ за услугу)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 Бишкек; 52 Ош</a:t>
                      </a:r>
                      <a:endParaRPr lang="en-US" sz="1400" b="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extLst>
                  <a:ext uri="{0D108BD9-81ED-4DB2-BD59-A6C34878D82A}">
                    <a16:rowId xmlns:a16="http://schemas.microsoft.com/office/drawing/2014/main" val="3153394203"/>
                  </a:ext>
                </a:extLst>
              </a:tr>
              <a:tr h="2832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Нерегулярный партнер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Бишкек; 17 Ош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extLst>
                  <a:ext uri="{0D108BD9-81ED-4DB2-BD59-A6C34878D82A}">
                    <a16:rowId xmlns:a16="http://schemas.microsoft.com/office/drawing/2014/main" val="1232144551"/>
                  </a:ext>
                </a:extLst>
              </a:tr>
              <a:tr h="2832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Сообщения о стигме со стороны медицинских работников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extLst>
                  <a:ext uri="{0D108BD9-81ED-4DB2-BD59-A6C34878D82A}">
                    <a16:rowId xmlns:a16="http://schemas.microsoft.com/office/drawing/2014/main" val="3971637222"/>
                  </a:ext>
                </a:extLst>
              </a:tr>
              <a:tr h="2832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Физическое или сексуальное насилие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Бишкек; 26 Ош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extLst>
                  <a:ext uri="{0D108BD9-81ED-4DB2-BD59-A6C34878D82A}">
                    <a16:rowId xmlns:a16="http://schemas.microsoft.com/office/drawing/2014/main" val="3546247802"/>
                  </a:ext>
                </a:extLst>
              </a:tr>
              <a:tr h="2832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Образование (нет, начальное, неполное)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Бишкек; 11 Ош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extLst>
                  <a:ext uri="{0D108BD9-81ED-4DB2-BD59-A6C34878D82A}">
                    <a16:rowId xmlns:a16="http://schemas.microsoft.com/office/drawing/2014/main" val="1040014305"/>
                  </a:ext>
                </a:extLst>
              </a:tr>
              <a:tr h="2832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Нет онлайн-профиля (нет интернета/телефона)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 Бишкек; 85 Ош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extLst>
                  <a:ext uri="{0D108BD9-81ED-4DB2-BD59-A6C34878D82A}">
                    <a16:rowId xmlns:a16="http://schemas.microsoft.com/office/drawing/2014/main" val="3972301430"/>
                  </a:ext>
                </a:extLst>
              </a:tr>
              <a:tr h="2832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Возраст первого полового контакта (15 лет или меньше)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Бишкек; 4 Ош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extLst>
                  <a:ext uri="{0D108BD9-81ED-4DB2-BD59-A6C34878D82A}">
                    <a16:rowId xmlns:a16="http://schemas.microsoft.com/office/drawing/2014/main" val="222209054"/>
                  </a:ext>
                </a:extLst>
              </a:tr>
              <a:tr h="55254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Миграция для секс-работы (за границу или внутри страны)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Бишкек (за границу); 22 Ош (внутри страны)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extLst>
                  <a:ext uri="{0D108BD9-81ED-4DB2-BD59-A6C34878D82A}">
                    <a16:rowId xmlns:a16="http://schemas.microsoft.com/office/drawing/2014/main" val="861939414"/>
                  </a:ext>
                </a:extLst>
              </a:tr>
              <a:tr h="2832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Оценочный общий % или доля группы высокого риска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en-US" sz="1400" b="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extLst>
                  <a:ext uri="{0D108BD9-81ED-4DB2-BD59-A6C34878D82A}">
                    <a16:rowId xmlns:a16="http://schemas.microsoft.com/office/drawing/2014/main" val="3241020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3861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C63709-442E-8FD3-CB0B-D3189C993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>
              <a:spcAft>
                <a:spcPts val="800"/>
              </a:spcAft>
            </a:pPr>
            <a:r>
              <a:rPr lang="en-US" sz="2500" b="1" kern="120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Фокусированный на риске знаменатель: МСМ (около 70% можно считать находящимися в группе высокого риска)</a:t>
            </a:r>
            <a:endParaRPr lang="en-US" sz="2500" kern="1200"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0C8DD9C-D08F-429C-7152-3E842D8BC1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9164363"/>
              </p:ext>
            </p:extLst>
          </p:nvPr>
        </p:nvGraphicFramePr>
        <p:xfrm>
          <a:off x="150312" y="1655275"/>
          <a:ext cx="11937304" cy="50461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77876">
                  <a:extLst>
                    <a:ext uri="{9D8B030D-6E8A-4147-A177-3AD203B41FA5}">
                      <a16:colId xmlns:a16="http://schemas.microsoft.com/office/drawing/2014/main" val="1998683048"/>
                    </a:ext>
                  </a:extLst>
                </a:gridCol>
                <a:gridCol w="3259428">
                  <a:extLst>
                    <a:ext uri="{9D8B030D-6E8A-4147-A177-3AD203B41FA5}">
                      <a16:colId xmlns:a16="http://schemas.microsoft.com/office/drawing/2014/main" val="2292393420"/>
                    </a:ext>
                  </a:extLst>
                </a:gridCol>
              </a:tblGrid>
              <a:tr h="4205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Рискованное поведение</a:t>
                      </a:r>
                      <a:endParaRPr lang="en-US" sz="18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391" marR="6939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%, данные IBBS</a:t>
                      </a:r>
                      <a:endParaRPr lang="en-US" sz="18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391" marR="69391" marT="0" marB="0"/>
                </a:tc>
                <a:extLst>
                  <a:ext uri="{0D108BD9-81ED-4DB2-BD59-A6C34878D82A}">
                    <a16:rowId xmlns:a16="http://schemas.microsoft.com/office/drawing/2014/main" val="372845198"/>
                  </a:ext>
                </a:extLst>
              </a:tr>
              <a:tr h="4205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Употребление любых наркотиков</a:t>
                      </a:r>
                      <a:endParaRPr lang="en-US" sz="1800" b="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391" marR="6939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17-33 Бишкек; 20 Ош</a:t>
                      </a:r>
                      <a:endParaRPr lang="en-US" sz="18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391" marR="69391" marT="0" marB="0"/>
                </a:tc>
                <a:extLst>
                  <a:ext uri="{0D108BD9-81ED-4DB2-BD59-A6C34878D82A}">
                    <a16:rowId xmlns:a16="http://schemas.microsoft.com/office/drawing/2014/main" val="1693760684"/>
                  </a:ext>
                </a:extLst>
              </a:tr>
              <a:tr h="4205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Употребление алкоголя с высоким риском</a:t>
                      </a:r>
                      <a:endParaRPr lang="en-US" sz="18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391" marR="6939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 Бишкек; 56 Ош</a:t>
                      </a:r>
                      <a:endParaRPr lang="en-US" sz="18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391" marR="69391" marT="0" marB="0"/>
                </a:tc>
                <a:extLst>
                  <a:ext uri="{0D108BD9-81ED-4DB2-BD59-A6C34878D82A}">
                    <a16:rowId xmlns:a16="http://schemas.microsoft.com/office/drawing/2014/main" val="3232154036"/>
                  </a:ext>
                </a:extLst>
              </a:tr>
              <a:tr h="4205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Наличие ИППП</a:t>
                      </a:r>
                      <a:endParaRPr lang="en-US" sz="18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391" marR="6939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Бишкек; 3 Ош</a:t>
                      </a:r>
                      <a:endParaRPr lang="en-US" sz="18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391" marR="69391" marT="0" marB="0"/>
                </a:tc>
                <a:extLst>
                  <a:ext uri="{0D108BD9-81ED-4DB2-BD59-A6C34878D82A}">
                    <a16:rowId xmlns:a16="http://schemas.microsoft.com/office/drawing/2014/main" val="780106603"/>
                  </a:ext>
                </a:extLst>
              </a:tr>
              <a:tr h="4205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Секс-работа</a:t>
                      </a:r>
                      <a:endParaRPr lang="en-US" sz="18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391" marR="6939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 Бишкек; 70 Ош</a:t>
                      </a:r>
                      <a:endParaRPr lang="en-US" sz="18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391" marR="69391" marT="0" marB="0"/>
                </a:tc>
                <a:extLst>
                  <a:ext uri="{0D108BD9-81ED-4DB2-BD59-A6C34878D82A}">
                    <a16:rowId xmlns:a16="http://schemas.microsoft.com/office/drawing/2014/main" val="3015180667"/>
                  </a:ext>
                </a:extLst>
              </a:tr>
              <a:tr h="4205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Очень низкий доход (зарплата ниже 10K)</a:t>
                      </a:r>
                      <a:endParaRPr lang="en-US" sz="18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391" marR="6939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Бишкек; 25 Ош</a:t>
                      </a:r>
                      <a:endParaRPr lang="en-US" sz="18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391" marR="69391" marT="0" marB="0"/>
                </a:tc>
                <a:extLst>
                  <a:ext uri="{0D108BD9-81ED-4DB2-BD59-A6C34878D82A}">
                    <a16:rowId xmlns:a16="http://schemas.microsoft.com/office/drawing/2014/main" val="2313746645"/>
                  </a:ext>
                </a:extLst>
              </a:tr>
              <a:tr h="4205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Нерегулярный партнер или партнер с неизвестным статусом по ВИЧ</a:t>
                      </a:r>
                      <a:endParaRPr lang="en-US" sz="1800" b="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391" marR="6939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 Бишкек; 65 Ош</a:t>
                      </a:r>
                      <a:endParaRPr lang="en-US" sz="18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391" marR="69391" marT="0" marB="0"/>
                </a:tc>
                <a:extLst>
                  <a:ext uri="{0D108BD9-81ED-4DB2-BD59-A6C34878D82A}">
                    <a16:rowId xmlns:a16="http://schemas.microsoft.com/office/drawing/2014/main" val="3556142039"/>
                  </a:ext>
                </a:extLst>
              </a:tr>
              <a:tr h="4205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Физическое или сексуальное насилие</a:t>
                      </a:r>
                      <a:endParaRPr lang="en-US" sz="18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391" marR="6939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Бишкек; 21 Ош</a:t>
                      </a:r>
                      <a:endParaRPr lang="en-US" sz="18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391" marR="69391" marT="0" marB="0"/>
                </a:tc>
                <a:extLst>
                  <a:ext uri="{0D108BD9-81ED-4DB2-BD59-A6C34878D82A}">
                    <a16:rowId xmlns:a16="http://schemas.microsoft.com/office/drawing/2014/main" val="1486086518"/>
                  </a:ext>
                </a:extLst>
              </a:tr>
              <a:tr h="4205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Чувство депрессии за последние 2 недели</a:t>
                      </a:r>
                      <a:endParaRPr lang="en-US" sz="18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391" marR="6939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 Бишкек; 54 Ош</a:t>
                      </a:r>
                      <a:endParaRPr lang="en-US" sz="18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391" marR="69391" marT="0" marB="0"/>
                </a:tc>
                <a:extLst>
                  <a:ext uri="{0D108BD9-81ED-4DB2-BD59-A6C34878D82A}">
                    <a16:rowId xmlns:a16="http://schemas.microsoft.com/office/drawing/2014/main" val="3521939821"/>
                  </a:ext>
                </a:extLst>
              </a:tr>
              <a:tr h="4205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Более 2 партнеров за последние 6 месяцев</a:t>
                      </a:r>
                      <a:endParaRPr lang="en-US" sz="18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391" marR="6939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 Бишкек; 59 Ош</a:t>
                      </a:r>
                      <a:endParaRPr lang="en-US" sz="18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391" marR="69391" marT="0" marB="0"/>
                </a:tc>
                <a:extLst>
                  <a:ext uri="{0D108BD9-81ED-4DB2-BD59-A6C34878D82A}">
                    <a16:rowId xmlns:a16="http://schemas.microsoft.com/office/drawing/2014/main" val="1105998850"/>
                  </a:ext>
                </a:extLst>
              </a:tr>
              <a:tr h="4205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Трудности с доступом к презервативам при необходимости</a:t>
                      </a:r>
                      <a:endParaRPr lang="en-US" sz="18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391" marR="6939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Бишкек; 17 Ош</a:t>
                      </a:r>
                      <a:endParaRPr lang="en-US" sz="18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391" marR="69391" marT="0" marB="0"/>
                </a:tc>
                <a:extLst>
                  <a:ext uri="{0D108BD9-81ED-4DB2-BD59-A6C34878D82A}">
                    <a16:rowId xmlns:a16="http://schemas.microsoft.com/office/drawing/2014/main" val="1060320608"/>
                  </a:ext>
                </a:extLst>
              </a:tr>
              <a:tr h="4205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Оценочный общий % или доля группы высокого риска</a:t>
                      </a:r>
                      <a:endParaRPr lang="en-US" sz="18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391" marR="6939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en-US" sz="1800" b="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391" marR="69391" marT="0" marB="0"/>
                </a:tc>
                <a:extLst>
                  <a:ext uri="{0D108BD9-81ED-4DB2-BD59-A6C34878D82A}">
                    <a16:rowId xmlns:a16="http://schemas.microsoft.com/office/drawing/2014/main" val="25404561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4552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CD50E7-7353-075F-21CF-37A877D78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ru-RU" sz="3400">
                <a:solidFill>
                  <a:srgbClr val="FFFFFF"/>
                </a:solidFill>
              </a:rPr>
              <a:t>Ключевые</a:t>
            </a:r>
            <a:r>
              <a:rPr lang="ru-RU" sz="3400" b="1">
                <a:solidFill>
                  <a:srgbClr val="FFFFFF"/>
                </a:solidFill>
              </a:rPr>
              <a:t> </a:t>
            </a:r>
            <a:r>
              <a:rPr lang="ru-RU" sz="3400">
                <a:solidFill>
                  <a:srgbClr val="FFFFFF"/>
                </a:solidFill>
              </a:rPr>
              <a:t>рекомендации по изменению программ профилактики</a:t>
            </a:r>
            <a:endParaRPr lang="en-US" sz="34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8474D0-4713-9A74-4FCA-842DC70EF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6408" y="1810139"/>
            <a:ext cx="10487607" cy="4665306"/>
          </a:xfrm>
        </p:spPr>
        <p:txBody>
          <a:bodyPr anchor="ctr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b="1" dirty="0" err="1"/>
              <a:t>Приоритизировать</a:t>
            </a:r>
            <a:r>
              <a:rPr lang="ru-RU" b="1" dirty="0"/>
              <a:t> охват программы</a:t>
            </a:r>
            <a:r>
              <a:rPr lang="ru-RU" dirty="0"/>
              <a:t> для повышения ее качества и осуществимости.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/>
              <a:t>Сфокусировать аутрич</a:t>
            </a:r>
            <a:r>
              <a:rPr lang="ru-RU" dirty="0"/>
              <a:t> на достижении групп высокого риска, которые недостаточно охвачены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/>
              <a:t>Дифференцировать пакеты услуг</a:t>
            </a:r>
            <a:r>
              <a:rPr lang="ru-RU" dirty="0"/>
              <a:t> для ответа на потребности клиентов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/>
              <a:t>Оптимизировать методы тестирования на ВИЧ</a:t>
            </a:r>
            <a:r>
              <a:rPr lang="ru-RU" dirty="0"/>
              <a:t> и выявления случаев</a:t>
            </a:r>
          </a:p>
        </p:txBody>
      </p:sp>
    </p:spTree>
    <p:extLst>
      <p:ext uri="{BB962C8B-B14F-4D97-AF65-F5344CB8AC3E}">
        <p14:creationId xmlns:p14="http://schemas.microsoft.com/office/powerpoint/2010/main" val="1406885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ru-RU" sz="4000" b="1">
                <a:solidFill>
                  <a:srgbClr val="FFFFFF"/>
                </a:solidFill>
              </a:rPr>
              <a:t>Перефокусировка охвата программы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7048" y="1622744"/>
            <a:ext cx="11025351" cy="5082855"/>
          </a:xfrm>
        </p:spPr>
        <p:txBody>
          <a:bodyPr anchor="ctr">
            <a:normAutofit/>
          </a:bodyPr>
          <a:lstStyle/>
          <a:p>
            <a:r>
              <a:rPr lang="ru-RU" sz="2400"/>
              <a:t>Приоритизировать более уязвимые, высокорисковые сегменты клиентов вместо широкого охвата</a:t>
            </a:r>
          </a:p>
          <a:p>
            <a:r>
              <a:rPr lang="ru-RU" sz="2400"/>
              <a:t>Перенести акцент с идентичности ключевых групп на высокорисковое поведение для снижения стигмы</a:t>
            </a:r>
          </a:p>
          <a:p>
            <a:r>
              <a:rPr lang="ru-RU" sz="2400"/>
              <a:t>Снизить нагрузку на аутрич-работников для улучшения качества и мотивации</a:t>
            </a:r>
          </a:p>
          <a:p>
            <a:r>
              <a:rPr lang="ru-RU" sz="2400"/>
              <a:t>Скорректировать показатели эффективности так, чтобы они были реалистичными и достижимыми, чтобы избежать постоянного невыполнения целей и связанного с этим снижения заработной платы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ru-RU" sz="4000" b="1">
                <a:solidFill>
                  <a:srgbClr val="FFFFFF"/>
                </a:solidFill>
              </a:rPr>
              <a:t>Оптимизация тестирования на ВИЧ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" y="1622745"/>
            <a:ext cx="11207132" cy="5040814"/>
          </a:xfrm>
        </p:spPr>
        <p:txBody>
          <a:bodyPr anchor="ctr">
            <a:normAutofit/>
          </a:bodyPr>
          <a:lstStyle/>
          <a:p>
            <a:r>
              <a:rPr lang="ru-RU" sz="2400" dirty="0"/>
              <a:t>Расширить критерии для тестирования на ВИЧ, включив другие приоритетные группы населения за пределами традиционных ключевых групп, такие как партнеры людей, живущих с ВИЧ, социальные сети КГ в новых локациях, новые группы риска и сексуальные партнеры ключевых групп, социально -неблагополучные группы в интеграции с услугами по скринингу на ТБ, мигрирующее население включая население ромов.</a:t>
            </a:r>
          </a:p>
          <a:p>
            <a:r>
              <a:rPr lang="ru-RU" sz="2400" dirty="0"/>
              <a:t>Отделить тестирование от профилактической аутрич-работы ; разработать отдельные стратегии привлечения для выявления новых случаев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/>
              <a:t>Использовать индексное тестирование и стратегии социальных сетей для идентификации высокорисковых сетей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/>
              <a:t>Продвигать самотестирование и виртуальное консультирование через цифровые платформы (например, боты в </a:t>
            </a:r>
            <a:r>
              <a:rPr lang="en-GB" sz="2400" dirty="0"/>
              <a:t>Telegram)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4C8DEA-F186-1960-8BF6-71E07FA74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ru-RU" sz="3400" b="1">
                <a:solidFill>
                  <a:srgbClr val="FFFFFF"/>
                </a:solidFill>
              </a:rPr>
              <a:t>Предлагаемые изменения в программах профилактики</a:t>
            </a:r>
            <a:endParaRPr lang="en-US" sz="3400" b="1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3CE0EF-0E85-195F-37BA-F85092281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350" y="1702676"/>
            <a:ext cx="11301725" cy="486078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ru-RU" sz="2400" b="1" dirty="0"/>
              <a:t>Смещение фокуса профилактических программ на наиболее уязвимых и людях с наибольшим риском</a:t>
            </a:r>
          </a:p>
          <a:p>
            <a:r>
              <a:rPr lang="ru-RU" sz="2400" dirty="0"/>
              <a:t>Уменьшение целевых показателей (расчет фокусированного на рисках показателя)</a:t>
            </a:r>
          </a:p>
          <a:p>
            <a:r>
              <a:rPr lang="ru-RU" sz="2400" dirty="0"/>
              <a:t>Снижение нагрузки на аутрич работников (до 125 клиентов)</a:t>
            </a:r>
          </a:p>
          <a:p>
            <a:r>
              <a:rPr lang="ru-RU" sz="2400" dirty="0"/>
              <a:t>Уменьшение объёма закупок в профилактике (</a:t>
            </a:r>
            <a:r>
              <a:rPr lang="uk-UA" sz="2400" dirty="0"/>
              <a:t>на</a:t>
            </a:r>
            <a:r>
              <a:rPr lang="ru-RU" sz="2400" dirty="0"/>
              <a:t> </a:t>
            </a:r>
            <a:r>
              <a:rPr lang="en-GB" sz="2400" dirty="0"/>
              <a:t>3</a:t>
            </a:r>
            <a:r>
              <a:rPr lang="ru-RU" sz="2400" dirty="0"/>
              <a:t>0</a:t>
            </a:r>
            <a:r>
              <a:rPr lang="en-GB" sz="2400" dirty="0"/>
              <a:t>%</a:t>
            </a:r>
            <a:r>
              <a:rPr lang="ru-RU" sz="2400" dirty="0"/>
              <a:t> для ЛУН и 20</a:t>
            </a:r>
            <a:r>
              <a:rPr lang="en-GB" sz="2400" dirty="0"/>
              <a:t>% </a:t>
            </a:r>
            <a:r>
              <a:rPr lang="ru-RU" sz="2400" dirty="0"/>
              <a:t>для МСМ и СР)</a:t>
            </a:r>
          </a:p>
          <a:p>
            <a:r>
              <a:rPr lang="ru-RU" sz="2400" dirty="0"/>
              <a:t>Включить 10</a:t>
            </a:r>
            <a:r>
              <a:rPr lang="en-GB" sz="2400" dirty="0"/>
              <a:t>%</a:t>
            </a:r>
            <a:r>
              <a:rPr lang="ru-RU" sz="2400" dirty="0"/>
              <a:t> оплаты за результат в основную оплату</a:t>
            </a:r>
          </a:p>
          <a:p>
            <a:r>
              <a:rPr lang="ru-RU" sz="2400" dirty="0"/>
              <a:t>Использование торговых аппаратов для регулярной выдачи средств профилактики (добавить стоимость обслуживания и закупку дополнительных)</a:t>
            </a:r>
          </a:p>
        </p:txBody>
      </p:sp>
    </p:spTree>
    <p:extLst>
      <p:ext uri="{BB962C8B-B14F-4D97-AF65-F5344CB8AC3E}">
        <p14:creationId xmlns:p14="http://schemas.microsoft.com/office/powerpoint/2010/main" val="1828075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70F8DE-CB56-F05D-6CA3-95092AAC7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ru-RU" sz="2800" b="1">
                <a:solidFill>
                  <a:srgbClr val="FFFFFF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Факторы высокого риска, используемые для расчета фокусированного на рисках показателя</a:t>
            </a:r>
            <a:endParaRPr lang="en-US" sz="2800">
              <a:solidFill>
                <a:srgbClr val="FFFFFF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F36692B-6EA6-C067-4BB0-EAE6845BA1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3418202"/>
              </p:ext>
            </p:extLst>
          </p:nvPr>
        </p:nvGraphicFramePr>
        <p:xfrm>
          <a:off x="336330" y="1702677"/>
          <a:ext cx="11477297" cy="50544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9282">
                  <a:extLst>
                    <a:ext uri="{9D8B030D-6E8A-4147-A177-3AD203B41FA5}">
                      <a16:colId xmlns:a16="http://schemas.microsoft.com/office/drawing/2014/main" val="2311178756"/>
                    </a:ext>
                  </a:extLst>
                </a:gridCol>
                <a:gridCol w="2366973">
                  <a:extLst>
                    <a:ext uri="{9D8B030D-6E8A-4147-A177-3AD203B41FA5}">
                      <a16:colId xmlns:a16="http://schemas.microsoft.com/office/drawing/2014/main" val="224542049"/>
                    </a:ext>
                  </a:extLst>
                </a:gridCol>
                <a:gridCol w="1178333">
                  <a:extLst>
                    <a:ext uri="{9D8B030D-6E8A-4147-A177-3AD203B41FA5}">
                      <a16:colId xmlns:a16="http://schemas.microsoft.com/office/drawing/2014/main" val="3749577522"/>
                    </a:ext>
                  </a:extLst>
                </a:gridCol>
                <a:gridCol w="2286146">
                  <a:extLst>
                    <a:ext uri="{9D8B030D-6E8A-4147-A177-3AD203B41FA5}">
                      <a16:colId xmlns:a16="http://schemas.microsoft.com/office/drawing/2014/main" val="538165255"/>
                    </a:ext>
                  </a:extLst>
                </a:gridCol>
                <a:gridCol w="2686811">
                  <a:extLst>
                    <a:ext uri="{9D8B030D-6E8A-4147-A177-3AD203B41FA5}">
                      <a16:colId xmlns:a16="http://schemas.microsoft.com/office/drawing/2014/main" val="1323185085"/>
                    </a:ext>
                  </a:extLst>
                </a:gridCol>
                <a:gridCol w="1909752">
                  <a:extLst>
                    <a:ext uri="{9D8B030D-6E8A-4147-A177-3AD203B41FA5}">
                      <a16:colId xmlns:a16="http://schemas.microsoft.com/office/drawing/2014/main" val="2137726690"/>
                    </a:ext>
                  </a:extLst>
                </a:gridCol>
              </a:tblGrid>
              <a:tr h="40018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Популяция</a:t>
                      </a:r>
                      <a:endParaRPr lang="en-US" sz="12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54" marR="387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Риск заражения ВИЧ</a:t>
                      </a:r>
                      <a:endParaRPr lang="en-US" sz="12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54" marR="387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Риск ИППП и гепатита</a:t>
                      </a:r>
                      <a:endParaRPr lang="en-US" sz="12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54" marR="387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Другое поведение</a:t>
                      </a:r>
                      <a:endParaRPr lang="en-US" sz="12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54" marR="387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Социальная уязвимость</a:t>
                      </a:r>
                      <a:endParaRPr lang="en-US" sz="12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54" marR="387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Стигма и дискриминация</a:t>
                      </a:r>
                      <a:endParaRPr lang="en-US" sz="12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54" marR="38754" marT="0" marB="0"/>
                </a:tc>
                <a:extLst>
                  <a:ext uri="{0D108BD9-81ED-4DB2-BD59-A6C34878D82A}">
                    <a16:rowId xmlns:a16="http://schemas.microsoft.com/office/drawing/2014/main" val="3710256382"/>
                  </a:ext>
                </a:extLst>
              </a:tr>
              <a:tr h="115720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ЛУИН</a:t>
                      </a:r>
                      <a:endParaRPr lang="en-US" sz="12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54" marR="387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Ежедневное употребление наркотиков инъекционно</a:t>
                      </a:r>
                      <a:br>
                        <a:rPr lang="ru-RU" sz="12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2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использовал новый шприц в последний раз</a:t>
                      </a:r>
                      <a:br>
                        <a:rPr lang="ru-RU" sz="12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2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Высокая частота случаев ВИЧ</a:t>
                      </a:r>
                      <a:endParaRPr lang="en-US" sz="120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54" marR="387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Есть симптомы ИППП</a:t>
                      </a:r>
                      <a:b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ИППП+</a:t>
                      </a:r>
                      <a:b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Гепатит C+</a:t>
                      </a:r>
                      <a:endParaRPr lang="en-US" sz="12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54" marR="387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Занятие секс-работой</a:t>
                      </a:r>
                      <a:b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Совместное использование игл с другими</a:t>
                      </a:r>
                      <a:b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n-US" sz="1200" kern="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Употребление синтетических наркотиков</a:t>
                      </a:r>
                      <a:endParaRPr lang="en-US" sz="12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54" marR="387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Низкий доход</a:t>
                      </a:r>
                      <a:b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n-US" sz="1200" kern="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История заключения в тюрьме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kern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Бездомные</a:t>
                      </a:r>
                      <a:endParaRPr lang="en-US" sz="12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54" marR="387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Стигма со стороны медицинского персонала, полиции, семьи и друзей</a:t>
                      </a:r>
                      <a:endParaRPr lang="en-US" sz="12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54" marR="38754" marT="0" marB="0"/>
                </a:tc>
                <a:extLst>
                  <a:ext uri="{0D108BD9-81ED-4DB2-BD59-A6C34878D82A}">
                    <a16:rowId xmlns:a16="http://schemas.microsoft.com/office/drawing/2014/main" val="866594954"/>
                  </a:ext>
                </a:extLst>
              </a:tr>
              <a:tr h="17385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МСМ</a:t>
                      </a:r>
                      <a:endParaRPr lang="en-US" sz="12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54" marR="387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использует PrEP+</a:t>
                      </a:r>
                      <a:b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n-US" sz="1200" kern="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Есть нерегулярный партнер</a:t>
                      </a:r>
                      <a:b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n-US" sz="1200" kern="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использовал презерватив при последнем контакте с мужчиной</a:t>
                      </a:r>
                      <a:b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n-US" sz="1200" kern="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Высокая частота случаев ВИЧ</a:t>
                      </a:r>
                      <a:endParaRPr lang="en-US" sz="12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54" marR="387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Гепатит B/C+</a:t>
                      </a:r>
                      <a:b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ИППП+</a:t>
                      </a:r>
                      <a:endParaRPr lang="en-US" sz="12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54" marR="387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Употребление наркотиков</a:t>
                      </a:r>
                      <a:b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n-US" sz="1200" kern="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Занятие секс-работой</a:t>
                      </a:r>
                      <a:b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n-US" sz="1200" kern="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Неиспользование презервативов с партнерами с неизвестным поведением</a:t>
                      </a:r>
                      <a:endParaRPr lang="en-US" sz="12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54" marR="387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Низкий доход</a:t>
                      </a:r>
                      <a:b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n-US" sz="1200" kern="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kern="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Случаи насилия</a:t>
                      </a:r>
                      <a:b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n-US" sz="1200" kern="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Бездомные</a:t>
                      </a:r>
                      <a:endParaRPr lang="en-US" sz="12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54" marR="387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Стигма со стороны медицинского персонала, полиции, семьи и друзей</a:t>
                      </a:r>
                      <a:endParaRPr lang="en-US" sz="12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54" marR="38754" marT="0" marB="0"/>
                </a:tc>
                <a:extLst>
                  <a:ext uri="{0D108BD9-81ED-4DB2-BD59-A6C34878D82A}">
                    <a16:rowId xmlns:a16="http://schemas.microsoft.com/office/drawing/2014/main" val="366636795"/>
                  </a:ext>
                </a:extLst>
              </a:tr>
              <a:tr h="17385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</a:t>
                      </a:r>
                      <a:endParaRPr lang="en-US" sz="12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54" marR="387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использовала презерватив с последним клиентом</a:t>
                      </a:r>
                      <a:b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n-US" sz="1200" kern="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Употребляет наркотики</a:t>
                      </a:r>
                      <a:b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n-US" sz="1200" kern="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Высокая частота случаев ВИЧ</a:t>
                      </a:r>
                      <a:endParaRPr lang="en-US" sz="12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54" marR="387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Есть симптомы ИППП</a:t>
                      </a:r>
                      <a:b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ИППП+</a:t>
                      </a:r>
                      <a:b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Гепатит C+</a:t>
                      </a:r>
                      <a:endParaRPr lang="en-US" sz="12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54" marR="387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Употребление алкоголя</a:t>
                      </a:r>
                      <a:b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n-US" sz="1200" kern="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Употребление наркотиков</a:t>
                      </a:r>
                      <a:b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n-US" sz="1200" kern="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Работа на улице или в борделях</a:t>
                      </a:r>
                      <a:b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n-US" sz="1200" kern="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Аресты</a:t>
                      </a:r>
                      <a:endParaRPr lang="en-US" sz="12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54" marR="387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Низкий доход, низкий уровень образования</a:t>
                      </a:r>
                      <a:b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n-US" sz="1200" kern="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Насилие со стороны клиентов или других мужчин</a:t>
                      </a:r>
                      <a:b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n-US" sz="1200" kern="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Миграция</a:t>
                      </a:r>
                      <a:b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n-US" sz="1200" kern="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Бездомные</a:t>
                      </a:r>
                      <a:endParaRPr lang="en-US" sz="12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54" marR="387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Стигма со стороны медицинского персонала, полиции, семьи и друзей</a:t>
                      </a:r>
                      <a:endParaRPr lang="en-US" sz="120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54" marR="38754" marT="0" marB="0"/>
                </a:tc>
                <a:extLst>
                  <a:ext uri="{0D108BD9-81ED-4DB2-BD59-A6C34878D82A}">
                    <a16:rowId xmlns:a16="http://schemas.microsoft.com/office/drawing/2014/main" val="833825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5865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63709-442E-8FD3-CB0B-D3189C993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556" y="365126"/>
            <a:ext cx="11195222" cy="769992"/>
          </a:xfrm>
        </p:spPr>
        <p:txBody>
          <a:bodyPr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Предлагаемые новые целевые показатели для программ профилактики</a:t>
            </a:r>
            <a:endParaRPr lang="en-US" sz="2800" kern="100" dirty="0">
              <a:effectLst/>
              <a:latin typeface="Arial" panose="020B0604020202020204" pitchFamily="34" charset="0"/>
              <a:ea typeface="Aptos" panose="020B0004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05026C1-1439-E20D-908B-9A14721124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8046578"/>
              </p:ext>
            </p:extLst>
          </p:nvPr>
        </p:nvGraphicFramePr>
        <p:xfrm>
          <a:off x="469555" y="3730122"/>
          <a:ext cx="11195222" cy="26271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08100">
                  <a:extLst>
                    <a:ext uri="{9D8B030D-6E8A-4147-A177-3AD203B41FA5}">
                      <a16:colId xmlns:a16="http://schemas.microsoft.com/office/drawing/2014/main" val="1236465262"/>
                    </a:ext>
                  </a:extLst>
                </a:gridCol>
                <a:gridCol w="3887122">
                  <a:extLst>
                    <a:ext uri="{9D8B030D-6E8A-4147-A177-3AD203B41FA5}">
                      <a16:colId xmlns:a16="http://schemas.microsoft.com/office/drawing/2014/main" val="1190752724"/>
                    </a:ext>
                  </a:extLst>
                </a:gridCol>
              </a:tblGrid>
              <a:tr h="6486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Ключевые популяции</a:t>
                      </a:r>
                      <a:endParaRPr lang="en-US" sz="2000" b="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Оценочное количество нуждающихся в услугах</a:t>
                      </a:r>
                      <a:endParaRPr lang="en-US" sz="2000" b="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3294634"/>
                  </a:ext>
                </a:extLst>
              </a:tr>
              <a:tr h="6749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МСМ с высоким риском и нуждающиеся в профилактических услугах</a:t>
                      </a:r>
                      <a:endParaRPr lang="en-US" sz="20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 dirty="0">
                          <a:effectLst/>
                          <a:highlight>
                            <a:srgbClr val="00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11,830</a:t>
                      </a:r>
                      <a:endParaRPr lang="en-US" sz="2000" b="0" kern="100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9992883"/>
                  </a:ext>
                </a:extLst>
              </a:tr>
              <a:tr h="5482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Секс-работники с высоким риском и нуждающиеся в профилактических услугах</a:t>
                      </a:r>
                      <a:endParaRPr lang="en-US" sz="2000" b="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>
                          <a:effectLst/>
                          <a:highlight>
                            <a:srgbClr val="00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5,580</a:t>
                      </a:r>
                      <a:endParaRPr lang="en-US" sz="2000" b="0" kern="10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84238129"/>
                  </a:ext>
                </a:extLst>
              </a:tr>
              <a:tr h="6749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ЛУИН с высоким риском и нуждающиеся в профилактических услугах</a:t>
                      </a:r>
                      <a:endParaRPr lang="en-US" sz="20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 dirty="0">
                          <a:effectLst/>
                          <a:highlight>
                            <a:srgbClr val="00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10,000</a:t>
                      </a:r>
                      <a:endParaRPr lang="en-US" sz="2000" b="0" kern="100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845872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0A1D9F9-EA39-DE8C-532E-AC8AEBFA60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424553"/>
              </p:ext>
            </p:extLst>
          </p:nvPr>
        </p:nvGraphicFramePr>
        <p:xfrm>
          <a:off x="469554" y="1496122"/>
          <a:ext cx="11195220" cy="20782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76570">
                  <a:extLst>
                    <a:ext uri="{9D8B030D-6E8A-4147-A177-3AD203B41FA5}">
                      <a16:colId xmlns:a16="http://schemas.microsoft.com/office/drawing/2014/main" val="1959775913"/>
                    </a:ext>
                  </a:extLst>
                </a:gridCol>
                <a:gridCol w="3918650">
                  <a:extLst>
                    <a:ext uri="{9D8B030D-6E8A-4147-A177-3AD203B41FA5}">
                      <a16:colId xmlns:a16="http://schemas.microsoft.com/office/drawing/2014/main" val="3831928792"/>
                    </a:ext>
                  </a:extLst>
                </a:gridCol>
              </a:tblGrid>
              <a:tr h="11348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Оценочный размер ключевых популяций</a:t>
                      </a:r>
                      <a:endParaRPr lang="en-US" sz="2000" b="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974977"/>
                  </a:ext>
                </a:extLst>
              </a:tr>
              <a:tr h="4832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Оценочное число МСМ</a:t>
                      </a:r>
                      <a:endParaRPr lang="en-US" sz="2000" b="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16,900</a:t>
                      </a:r>
                      <a:endParaRPr lang="en-US" sz="20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37168170"/>
                  </a:ext>
                </a:extLst>
              </a:tr>
              <a:tr h="4832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Оценочное число секс-работников</a:t>
                      </a:r>
                      <a:endParaRPr lang="en-US" sz="2000" b="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9,300</a:t>
                      </a:r>
                      <a:endParaRPr lang="en-US" sz="20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9942542"/>
                  </a:ext>
                </a:extLst>
              </a:tr>
              <a:tr h="4832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Оценочное число ЛУИН</a:t>
                      </a:r>
                      <a:endParaRPr lang="en-US" sz="20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25,000</a:t>
                      </a:r>
                      <a:endParaRPr lang="en-US" sz="2000" b="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585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0519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C63709-442E-8FD3-CB0B-D3189C993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>
              <a:spcAft>
                <a:spcPts val="800"/>
              </a:spcAft>
            </a:pPr>
            <a:r>
              <a:rPr lang="en-US" sz="2800" b="1" kern="120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Предлагаемые новые целевые показатели для программ профилактики</a:t>
            </a:r>
            <a:endParaRPr lang="en-US" sz="2800" kern="1200"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F2FFF86-85CA-305C-7102-1DECF74DA2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142891"/>
              </p:ext>
            </p:extLst>
          </p:nvPr>
        </p:nvGraphicFramePr>
        <p:xfrm>
          <a:off x="210207" y="1744716"/>
          <a:ext cx="11740056" cy="48652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33703">
                  <a:extLst>
                    <a:ext uri="{9D8B030D-6E8A-4147-A177-3AD203B41FA5}">
                      <a16:colId xmlns:a16="http://schemas.microsoft.com/office/drawing/2014/main" val="3116007960"/>
                    </a:ext>
                  </a:extLst>
                </a:gridCol>
                <a:gridCol w="1437671">
                  <a:extLst>
                    <a:ext uri="{9D8B030D-6E8A-4147-A177-3AD203B41FA5}">
                      <a16:colId xmlns:a16="http://schemas.microsoft.com/office/drawing/2014/main" val="3968555624"/>
                    </a:ext>
                  </a:extLst>
                </a:gridCol>
                <a:gridCol w="1437671">
                  <a:extLst>
                    <a:ext uri="{9D8B030D-6E8A-4147-A177-3AD203B41FA5}">
                      <a16:colId xmlns:a16="http://schemas.microsoft.com/office/drawing/2014/main" val="2398109118"/>
                    </a:ext>
                  </a:extLst>
                </a:gridCol>
                <a:gridCol w="1437671">
                  <a:extLst>
                    <a:ext uri="{9D8B030D-6E8A-4147-A177-3AD203B41FA5}">
                      <a16:colId xmlns:a16="http://schemas.microsoft.com/office/drawing/2014/main" val="2635450445"/>
                    </a:ext>
                  </a:extLst>
                </a:gridCol>
                <a:gridCol w="1593340">
                  <a:extLst>
                    <a:ext uri="{9D8B030D-6E8A-4147-A177-3AD203B41FA5}">
                      <a16:colId xmlns:a16="http://schemas.microsoft.com/office/drawing/2014/main" val="518177953"/>
                    </a:ext>
                  </a:extLst>
                </a:gridCol>
              </a:tblGrid>
              <a:tr h="81614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>
                          <a:effectLst/>
                        </a:rPr>
                        <a:t> </a:t>
                      </a:r>
                      <a:endParaRPr lang="en-US" sz="20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</a:endParaRPr>
                    </a:p>
                  </a:txBody>
                  <a:tcPr marL="67590" marR="675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>
                          <a:effectLst/>
                        </a:rPr>
                        <a:t>Текущая цель 2025</a:t>
                      </a:r>
                      <a:endParaRPr lang="en-US" sz="20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</a:endParaRPr>
                    </a:p>
                  </a:txBody>
                  <a:tcPr marL="67590" marR="675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>
                          <a:effectLst/>
                        </a:rPr>
                        <a:t>Текущая цель 2026</a:t>
                      </a:r>
                      <a:endParaRPr lang="en-US" sz="20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</a:endParaRPr>
                    </a:p>
                  </a:txBody>
                  <a:tcPr marL="67590" marR="675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 dirty="0">
                          <a:effectLst/>
                        </a:rPr>
                        <a:t>Новая цель 2025</a:t>
                      </a:r>
                      <a:endParaRPr lang="en-US" sz="2000" b="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</a:endParaRPr>
                    </a:p>
                  </a:txBody>
                  <a:tcPr marL="67590" marR="675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>
                          <a:effectLst/>
                        </a:rPr>
                        <a:t>Новая цель 2026</a:t>
                      </a:r>
                      <a:endParaRPr lang="en-US" sz="20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</a:endParaRPr>
                    </a:p>
                  </a:txBody>
                  <a:tcPr marL="67590" marR="67590" marT="0" marB="0"/>
                </a:tc>
                <a:extLst>
                  <a:ext uri="{0D108BD9-81ED-4DB2-BD59-A6C34878D82A}">
                    <a16:rowId xmlns:a16="http://schemas.microsoft.com/office/drawing/2014/main" val="2057661627"/>
                  </a:ext>
                </a:extLst>
              </a:tr>
              <a:tr h="121631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 dirty="0">
                          <a:effectLst/>
                        </a:rPr>
                        <a:t>Число мужчин, имеющих секс с мужчинами, охваченных программами профилактики ВИЧ (определенный пакет услуг)</a:t>
                      </a:r>
                      <a:endParaRPr lang="en-US" sz="2000" b="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</a:endParaRPr>
                    </a:p>
                  </a:txBody>
                  <a:tcPr marL="67590" marR="675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 dirty="0">
                          <a:effectLst/>
                        </a:rPr>
                        <a:t>7,605</a:t>
                      </a:r>
                      <a:endParaRPr lang="en-US" sz="2000" b="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</a:endParaRPr>
                    </a:p>
                  </a:txBody>
                  <a:tcPr marL="67590" marR="675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 dirty="0">
                          <a:effectLst/>
                        </a:rPr>
                        <a:t>8,450</a:t>
                      </a:r>
                      <a:endParaRPr lang="en-US" sz="2000" b="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</a:endParaRPr>
                    </a:p>
                  </a:txBody>
                  <a:tcPr marL="67590" marR="675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 dirty="0">
                          <a:effectLst/>
                          <a:highlight>
                            <a:srgbClr val="00FF00"/>
                          </a:highlight>
                        </a:rPr>
                        <a:t>5,324</a:t>
                      </a:r>
                      <a:endParaRPr lang="en-US" sz="2000" b="0" kern="100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  <a:ea typeface="Aptos" panose="020B0004020202020204" pitchFamily="34" charset="0"/>
                      </a:endParaRPr>
                    </a:p>
                  </a:txBody>
                  <a:tcPr marL="67590" marR="675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 dirty="0">
                          <a:effectLst/>
                          <a:highlight>
                            <a:srgbClr val="00FF00"/>
                          </a:highlight>
                        </a:rPr>
                        <a:t>5,915</a:t>
                      </a:r>
                      <a:endParaRPr lang="en-US" sz="2000" b="0" kern="100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  <a:ea typeface="Aptos" panose="020B0004020202020204" pitchFamily="34" charset="0"/>
                      </a:endParaRPr>
                    </a:p>
                  </a:txBody>
                  <a:tcPr marL="67590" marR="67590" marT="0" marB="0"/>
                </a:tc>
                <a:extLst>
                  <a:ext uri="{0D108BD9-81ED-4DB2-BD59-A6C34878D82A}">
                    <a16:rowId xmlns:a16="http://schemas.microsoft.com/office/drawing/2014/main" val="3398342414"/>
                  </a:ext>
                </a:extLst>
              </a:tr>
              <a:tr h="121631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>
                          <a:effectLst/>
                        </a:rPr>
                        <a:t>Число секс-работников, охваченных программами профилактики ВИЧ (определенный пакет услуг)</a:t>
                      </a:r>
                      <a:endParaRPr lang="en-US" sz="20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</a:endParaRPr>
                    </a:p>
                  </a:txBody>
                  <a:tcPr marL="67590" marR="675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>
                          <a:effectLst/>
                        </a:rPr>
                        <a:t>2,790</a:t>
                      </a:r>
                      <a:endParaRPr lang="en-US" sz="20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</a:endParaRPr>
                    </a:p>
                  </a:txBody>
                  <a:tcPr marL="67590" marR="675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>
                          <a:effectLst/>
                        </a:rPr>
                        <a:t>3,255</a:t>
                      </a:r>
                      <a:endParaRPr lang="en-US" sz="20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</a:endParaRPr>
                    </a:p>
                  </a:txBody>
                  <a:tcPr marL="67590" marR="675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>
                          <a:effectLst/>
                          <a:highlight>
                            <a:srgbClr val="00FF00"/>
                          </a:highlight>
                        </a:rPr>
                        <a:t>1,674</a:t>
                      </a:r>
                      <a:endParaRPr lang="en-US" sz="2000" b="0" kern="10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  <a:ea typeface="Aptos" panose="020B0004020202020204" pitchFamily="34" charset="0"/>
                      </a:endParaRPr>
                    </a:p>
                  </a:txBody>
                  <a:tcPr marL="67590" marR="675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 dirty="0">
                          <a:effectLst/>
                          <a:highlight>
                            <a:srgbClr val="00FF00"/>
                          </a:highlight>
                        </a:rPr>
                        <a:t>1,953</a:t>
                      </a:r>
                      <a:endParaRPr lang="en-US" sz="2000" b="0" kern="100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  <a:ea typeface="Aptos" panose="020B0004020202020204" pitchFamily="34" charset="0"/>
                      </a:endParaRPr>
                    </a:p>
                  </a:txBody>
                  <a:tcPr marL="67590" marR="67590" marT="0" marB="0"/>
                </a:tc>
                <a:extLst>
                  <a:ext uri="{0D108BD9-81ED-4DB2-BD59-A6C34878D82A}">
                    <a16:rowId xmlns:a16="http://schemas.microsoft.com/office/drawing/2014/main" val="822651383"/>
                  </a:ext>
                </a:extLst>
              </a:tr>
              <a:tr h="161647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>
                          <a:effectLst/>
                        </a:rPr>
                        <a:t>Число людей, употребляющих инъекционные наркотики, охваченных программами профилактики ВИЧ (определенный пакет услуг)</a:t>
                      </a:r>
                      <a:endParaRPr lang="en-US" sz="20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</a:endParaRPr>
                    </a:p>
                  </a:txBody>
                  <a:tcPr marL="67590" marR="675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>
                          <a:effectLst/>
                        </a:rPr>
                        <a:t>16,250</a:t>
                      </a:r>
                      <a:endParaRPr lang="en-US" sz="20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</a:endParaRPr>
                    </a:p>
                  </a:txBody>
                  <a:tcPr marL="67590" marR="675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>
                          <a:effectLst/>
                        </a:rPr>
                        <a:t>17,500</a:t>
                      </a:r>
                      <a:endParaRPr lang="en-US" sz="20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</a:endParaRPr>
                    </a:p>
                  </a:txBody>
                  <a:tcPr marL="67590" marR="675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>
                          <a:effectLst/>
                          <a:highlight>
                            <a:srgbClr val="00FF00"/>
                          </a:highlight>
                        </a:rPr>
                        <a:t>6,500</a:t>
                      </a:r>
                      <a:endParaRPr lang="en-US" sz="2000" b="0" kern="10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  <a:ea typeface="Aptos" panose="020B0004020202020204" pitchFamily="34" charset="0"/>
                      </a:endParaRPr>
                    </a:p>
                  </a:txBody>
                  <a:tcPr marL="67590" marR="675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 dirty="0">
                          <a:effectLst/>
                          <a:highlight>
                            <a:srgbClr val="00FF00"/>
                          </a:highlight>
                        </a:rPr>
                        <a:t>7,000</a:t>
                      </a:r>
                      <a:endParaRPr lang="en-US" sz="2000" b="0" kern="100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  <a:ea typeface="Aptos" panose="020B0004020202020204" pitchFamily="34" charset="0"/>
                      </a:endParaRPr>
                    </a:p>
                  </a:txBody>
                  <a:tcPr marL="67590" marR="67590" marT="0" marB="0"/>
                </a:tc>
                <a:extLst>
                  <a:ext uri="{0D108BD9-81ED-4DB2-BD59-A6C34878D82A}">
                    <a16:rowId xmlns:a16="http://schemas.microsoft.com/office/drawing/2014/main" val="2541602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5024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63BEFF1-7B51-FF30-BF54-249E40061D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2D90FE-664D-A21B-8E3A-7EC5A007C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ru-RU" sz="3400">
                <a:solidFill>
                  <a:srgbClr val="FFFFFF"/>
                </a:solidFill>
              </a:rPr>
              <a:t>Предлагаемые изменения в программах профилактики</a:t>
            </a:r>
            <a:endParaRPr lang="en-US" sz="34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A310DA-2504-E205-D8FE-0B97AEF0E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854" y="1891970"/>
            <a:ext cx="11020098" cy="4561382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ru-RU" sz="2400" b="1" dirty="0"/>
              <a:t>Усиление компонента выявления ВИЧ </a:t>
            </a:r>
          </a:p>
          <a:p>
            <a:r>
              <a:rPr lang="ru-RU" sz="2400" dirty="0"/>
              <a:t>Расширение целевой группы для программы по тестированию (половые партнеры групп риска, мигранты, люди употребляющие </a:t>
            </a:r>
            <a:r>
              <a:rPr lang="ru-RU" sz="2400" dirty="0" err="1"/>
              <a:t>неиньекционные</a:t>
            </a:r>
            <a:r>
              <a:rPr lang="ru-RU" sz="2400" dirty="0"/>
              <a:t> наркотики)</a:t>
            </a:r>
          </a:p>
          <a:p>
            <a:r>
              <a:rPr lang="ru-RU" sz="2400" dirty="0"/>
              <a:t>Уменьшение охвата тестированием среди клиентов профилактики с 90</a:t>
            </a:r>
            <a:r>
              <a:rPr lang="en-GB" sz="2400" dirty="0"/>
              <a:t>% </a:t>
            </a:r>
            <a:r>
              <a:rPr lang="ru-RU" sz="2400" dirty="0"/>
              <a:t>от оценочного числа до 59</a:t>
            </a:r>
            <a:r>
              <a:rPr lang="en-GB" sz="2400" dirty="0"/>
              <a:t>%</a:t>
            </a:r>
            <a:r>
              <a:rPr lang="ru-RU" sz="2400" dirty="0"/>
              <a:t> из числа уникально охваченных</a:t>
            </a:r>
            <a:r>
              <a:rPr lang="en-GB" sz="2400" dirty="0"/>
              <a:t> </a:t>
            </a:r>
            <a:r>
              <a:rPr lang="ru-RU" sz="2400" dirty="0"/>
              <a:t>в</a:t>
            </a:r>
            <a:r>
              <a:rPr lang="en-GB" sz="2400" dirty="0"/>
              <a:t> 2026 </a:t>
            </a:r>
            <a:r>
              <a:rPr lang="ru-RU" sz="2400" dirty="0"/>
              <a:t>году</a:t>
            </a:r>
          </a:p>
          <a:p>
            <a:r>
              <a:rPr lang="ru-RU" sz="2400" dirty="0"/>
              <a:t>Выделение 25% тестирований для приоритетных групп и 25% для самотестирования</a:t>
            </a:r>
          </a:p>
          <a:p>
            <a:r>
              <a:rPr lang="ru-RU" sz="2400" dirty="0"/>
              <a:t>Применение моделей по оптимизации выявления ВИЧ (социальные сети, индексное тестирование) в определенных регионах (из экономии в 2025 и 2026 годах)</a:t>
            </a:r>
          </a:p>
          <a:p>
            <a:r>
              <a:rPr lang="ru-RU" sz="2400" dirty="0"/>
              <a:t>Перераспределение бюджета с профилактики в тестирование</a:t>
            </a:r>
          </a:p>
        </p:txBody>
      </p:sp>
    </p:spTree>
    <p:extLst>
      <p:ext uri="{BB962C8B-B14F-4D97-AF65-F5344CB8AC3E}">
        <p14:creationId xmlns:p14="http://schemas.microsoft.com/office/powerpoint/2010/main" val="955936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2372</TotalTime>
  <Words>1681</Words>
  <Application>Microsoft Office PowerPoint</Application>
  <PresentationFormat>Widescreen</PresentationFormat>
  <Paragraphs>344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Aptos</vt:lpstr>
      <vt:lpstr>Aptos Display</vt:lpstr>
      <vt:lpstr>Aptos Narrow</vt:lpstr>
      <vt:lpstr>Arial</vt:lpstr>
      <vt:lpstr>Helvetica Neue</vt:lpstr>
      <vt:lpstr>Office Theme</vt:lpstr>
      <vt:lpstr>Результаты работы и предложения рабочей группы по путям улучшения эффективности программ</vt:lpstr>
      <vt:lpstr>Ключевые рекомендации по изменению программ профилактики</vt:lpstr>
      <vt:lpstr>Перефокусировка охвата программы</vt:lpstr>
      <vt:lpstr>Оптимизация тестирования на ВИЧ</vt:lpstr>
      <vt:lpstr>Предлагаемые изменения в программах профилактики</vt:lpstr>
      <vt:lpstr>Факторы высокого риска, используемые для расчета фокусированного на рисках показателя</vt:lpstr>
      <vt:lpstr>Предлагаемые новые целевые показатели для программ профилактики</vt:lpstr>
      <vt:lpstr>Предлагаемые новые целевые показатели для программ профилактики</vt:lpstr>
      <vt:lpstr>Предлагаемые изменения в программах профилактики</vt:lpstr>
      <vt:lpstr>Предлагаемые новые целевые показатели для тестирования</vt:lpstr>
      <vt:lpstr>Изменение бюджета программ профилактики и тестирования (в дол США) </vt:lpstr>
      <vt:lpstr>Дополнительные слайды</vt:lpstr>
      <vt:lpstr>Фокусированный на риске знаменатель, ЛУИН (около 40% можно считать находящимися в группе высокого риска)</vt:lpstr>
      <vt:lpstr>Фокусированный на риске знаменатель: СР (около 60% можно считать находящимися в группе высокого риска)</vt:lpstr>
      <vt:lpstr>Фокусированный на риске знаменатель: МСМ (около 70% можно считать находящимися в группе высокого риска)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работы и предложения рабочей группы по путям улучшения эффективности программ</dc:title>
  <dc:creator>Smyrnov Pavlo</dc:creator>
  <cp:lastModifiedBy>Boiko Kateryna</cp:lastModifiedBy>
  <cp:revision>28</cp:revision>
  <dcterms:created xsi:type="dcterms:W3CDTF">2025-01-16T23:16:30Z</dcterms:created>
  <dcterms:modified xsi:type="dcterms:W3CDTF">2025-01-30T21:21:31Z</dcterms:modified>
</cp:coreProperties>
</file>