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344" r:id="rId4"/>
    <p:sldId id="345" r:id="rId5"/>
    <p:sldId id="346" r:id="rId6"/>
    <p:sldId id="347" r:id="rId7"/>
    <p:sldId id="348" r:id="rId8"/>
    <p:sldId id="350" r:id="rId9"/>
    <p:sldId id="349" r:id="rId10"/>
    <p:sldId id="351" r:id="rId11"/>
    <p:sldId id="335" r:id="rId12"/>
    <p:sldId id="352" r:id="rId13"/>
    <p:sldId id="353" r:id="rId14"/>
    <p:sldId id="338" r:id="rId15"/>
    <p:sldId id="339" r:id="rId16"/>
    <p:sldId id="340" r:id="rId17"/>
    <p:sldId id="341" r:id="rId18"/>
    <p:sldId id="342" r:id="rId19"/>
    <p:sldId id="343" r:id="rId20"/>
    <p:sldId id="354" r:id="rId21"/>
    <p:sldId id="273" r:id="rId22"/>
    <p:sldId id="274" r:id="rId23"/>
    <p:sldId id="275" r:id="rId24"/>
    <p:sldId id="265" r:id="rId25"/>
    <p:sldId id="269" r:id="rId26"/>
    <p:sldId id="277" r:id="rId27"/>
    <p:sldId id="268" r:id="rId28"/>
    <p:sldId id="324" r:id="rId29"/>
    <p:sldId id="325" r:id="rId30"/>
    <p:sldId id="326" r:id="rId31"/>
    <p:sldId id="291" r:id="rId3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6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C1E74-7502-4B04-9D3D-8C875BF1891C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F16BA-1325-4E8D-8918-F8A5AF444D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6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597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F16BA-1325-4E8D-8918-F8A5AF444DFD}" type="slidenum">
              <a:rPr lang="ru-RU" smtClean="0"/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98F9-84D4-47E4-A632-3BA1050A1AA5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987462-4A0F-4229-B95F-3E269F10FB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217850"/>
          </a:xfrm>
        </p:spPr>
        <p:txBody>
          <a:bodyPr>
            <a:noAutofit/>
          </a:bodyPr>
          <a:lstStyle/>
          <a:p>
            <a:r>
              <a:rPr lang="ru-RU" sz="2000" dirty="0"/>
              <a:t>Секретариата Комитета по борьбе с ВИЧ/СПИДом, ТБ и малярией за бюджетный цикл январь – декабрь </a:t>
            </a:r>
          </a:p>
          <a:p>
            <a:r>
              <a:rPr lang="ru-RU" sz="2000" dirty="0"/>
              <a:t>2024 года </a:t>
            </a:r>
            <a:r>
              <a:rPr lang="en-US" sz="2000" dirty="0"/>
              <a:t>   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593A28-9C7B-86C5-B5E0-9FFDF185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91886"/>
            <a:ext cx="8596668" cy="10730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Решение очередного заседания Комитета по ВИЧ и ТБ КСОЗ (9 июля 2024 г.):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6A28B0-5725-E303-509D-47C0AB016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40767"/>
            <a:ext cx="8596668" cy="4100595"/>
          </a:xfrm>
        </p:spPr>
        <p:txBody>
          <a:bodyPr/>
          <a:lstStyle/>
          <a:p>
            <a:r>
              <a:rPr lang="ru-RU" dirty="0"/>
              <a:t>На данном заседании Комитета было принято решение отклонить представленный проект Положения о Комитете и оставить действующее Положение в неизменном виде;</a:t>
            </a:r>
          </a:p>
          <a:p>
            <a:r>
              <a:rPr lang="ru-RU" dirty="0"/>
              <a:t>План повышения потенциала ГРП </a:t>
            </a:r>
            <a:r>
              <a:rPr lang="ru-RU" dirty="0" err="1"/>
              <a:t>ЦРЗиМТТ</a:t>
            </a:r>
            <a:r>
              <a:rPr lang="ru-RU" dirty="0"/>
              <a:t> был одобрен с учетом доработки.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308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0588"/>
            <a:ext cx="8596668" cy="625151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Надзорная деятельность Комитета КСОЗ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79714"/>
            <a:ext cx="8596668" cy="537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Мониторинг и надзор по реализации мероприятий, финансируемых из средств Глобального фонда, проводится сектором по надзору Комитета КСОЗ:</a:t>
            </a:r>
          </a:p>
          <a:p>
            <a:r>
              <a:rPr lang="ru-RU" sz="2000" dirty="0"/>
              <a:t>В бюджете Секретариата предусмотрены средства для проведения мониторинговых визитов по согласованию с финансовым Департаментом Глобального Фонда</a:t>
            </a:r>
            <a:r>
              <a:rPr lang="en-US" sz="2000" dirty="0"/>
              <a:t>;</a:t>
            </a:r>
          </a:p>
          <a:p>
            <a:r>
              <a:rPr lang="ru-RU" sz="2000" dirty="0"/>
              <a:t>По рекомендации Глобального Фонда от 30 октября 2024 года и решению правления Комитета КСОЗ от 2 ноября 2024 года были организованы и проведены мониторинговые визиты в Ошскую, Джалал-Абадскую, Чуйскую области и по г. Бишкек для осуществления контроля за расходованием средств донорских организаций с привлечением независимых экспертов</a:t>
            </a:r>
            <a:r>
              <a:rPr lang="en-US" sz="2000" dirty="0"/>
              <a:t>;</a:t>
            </a:r>
            <a:r>
              <a:rPr lang="ru-RU" sz="2000" dirty="0"/>
              <a:t> </a:t>
            </a:r>
            <a:endParaRPr lang="ru-RU" dirty="0"/>
          </a:p>
          <a:p>
            <a:r>
              <a:rPr lang="ru-RU" dirty="0"/>
              <a:t>4 ноября 2024 года Секретариатом Комитета КСОЗ было направлено письмо всем членам и альтернатам Комитета КСОЗ, а также руководителям организаций, финансируемых Глобальным Фондом</a:t>
            </a:r>
            <a:r>
              <a:rPr lang="en-US" dirty="0"/>
              <a:t>,</a:t>
            </a:r>
            <a:r>
              <a:rPr lang="ru-RU" dirty="0"/>
              <a:t> предоставить кандидатов для участия на мониторинговых сайт-визитах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0F7C6F-9F02-CBEE-8A7D-B49843764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192" y="783771"/>
            <a:ext cx="8994710" cy="5257591"/>
          </a:xfrm>
        </p:spPr>
        <p:txBody>
          <a:bodyPr>
            <a:normAutofit/>
          </a:bodyPr>
          <a:lstStyle/>
          <a:p>
            <a:r>
              <a:rPr lang="ru-RU" dirty="0"/>
              <a:t>Была сформирована группа из 7 человек, в том числе 2 независимых экспертов</a:t>
            </a:r>
            <a:r>
              <a:rPr lang="en-US" dirty="0"/>
              <a:t>;</a:t>
            </a:r>
          </a:p>
          <a:p>
            <a:r>
              <a:rPr lang="ru-RU" dirty="0"/>
              <a:t>Целью визитов является получение информации и представления о том, как осуществляется программа на местах, выявить узкие места, недостатки и проблемы, которые могут существенно повлиять на эффективность реализации гранта, осуществление контроля за расходованием средств грантов донорских организаций в сфере ВИЧ/ТБ, ситуацию со своевременностью финансирования и использованием грантовых средств, качества медицинской продукции, доступа клиентов программ к услугам, потенциал организаций и обучение кадров и др.</a:t>
            </a:r>
            <a:r>
              <a:rPr lang="en-US" dirty="0"/>
              <a:t>;</a:t>
            </a:r>
          </a:p>
          <a:p>
            <a:r>
              <a:rPr lang="en-US" dirty="0"/>
              <a:t>15 </a:t>
            </a:r>
            <a:r>
              <a:rPr lang="ru-RU" dirty="0"/>
              <a:t>ноября 2024 года было организовано установочное совещание для обсуждения целей и задач предстоящих мониторинговых сайт-визитов</a:t>
            </a:r>
            <a:r>
              <a:rPr lang="en-US" dirty="0"/>
              <a:t>;</a:t>
            </a:r>
          </a:p>
          <a:p>
            <a:r>
              <a:rPr lang="ru-RU" dirty="0"/>
              <a:t>У Основного получателя Проекта ПРООН</a:t>
            </a:r>
            <a:r>
              <a:rPr lang="en-US" dirty="0"/>
              <a:t>/</a:t>
            </a:r>
            <a:r>
              <a:rPr lang="ru-RU" dirty="0"/>
              <a:t>ГФ был получен  необходимый перечень документов</a:t>
            </a:r>
            <a:r>
              <a:rPr lang="en-US" dirty="0"/>
              <a:t>;</a:t>
            </a:r>
            <a:r>
              <a:rPr lang="ru-RU" dirty="0"/>
              <a:t>  </a:t>
            </a:r>
          </a:p>
          <a:p>
            <a:r>
              <a:rPr lang="ru-RU" dirty="0"/>
              <a:t>Подготовлены чек-листы</a:t>
            </a:r>
            <a:r>
              <a:rPr lang="en-US" dirty="0"/>
              <a:t>;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/>
              <a:t>Разработан  график посещения сайтов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510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2C8A09-B73C-D405-6727-F3F8663E4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74441"/>
            <a:ext cx="8933197" cy="5266921"/>
          </a:xfrm>
        </p:spPr>
        <p:txBody>
          <a:bodyPr>
            <a:normAutofit/>
          </a:bodyPr>
          <a:lstStyle/>
          <a:p>
            <a:r>
              <a:rPr lang="ru-RU" dirty="0"/>
              <a:t>Сайт</a:t>
            </a:r>
            <a:r>
              <a:rPr lang="en-US" dirty="0"/>
              <a:t>-</a:t>
            </a:r>
            <a:r>
              <a:rPr lang="ru-RU" dirty="0"/>
              <a:t>визиты были проведены с 20 ноября по 12 декабря 2024 года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В ходе мониторинга рассматривались вопросы своевременности финансирования, управления грантом, качество и соответствие ИМН и медикаментов, качество оказания услуг, достижение индикаторов, достоверность показателей и др.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Проходили встречи с получателями услуг и ключевыми группами населения</a:t>
            </a:r>
            <a:r>
              <a:rPr lang="en-US" dirty="0"/>
              <a:t>;</a:t>
            </a:r>
          </a:p>
          <a:p>
            <a:r>
              <a:rPr lang="ru-RU" dirty="0"/>
              <a:t>При необходимости давались консультации и рекомендации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r>
              <a:rPr lang="ru-RU" dirty="0"/>
              <a:t>Всего было посещено  36 сайтов, в т.ч. 26 государственных организаций и  10 НПО, проведены фокус группы с ключевыми группами – 11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r>
              <a:rPr lang="ru-RU" dirty="0"/>
              <a:t>Отчет о проведенных сайт</a:t>
            </a:r>
            <a:r>
              <a:rPr lang="en-US" dirty="0"/>
              <a:t>-</a:t>
            </a:r>
            <a:r>
              <a:rPr lang="ru-RU" dirty="0"/>
              <a:t>визитах будет предоставлен на заседании сектора по надзору для предоставления рекомендаций, далее будет вынесен на заседание Комитета КСОЗ для утверждения.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77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EF0F99-D982-9F40-9F9D-13BB9C42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0588"/>
            <a:ext cx="8596668" cy="961053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Обучение членов Комитета от гражданского сектора для повышения их потенциала: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E6369A-A232-95FA-0D9C-221C92703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5616"/>
            <a:ext cx="8596668" cy="472574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	Что такое Глобальный Фонд (ГФ)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a.	Основные принципы работы ГФ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b.	Структуры ГФ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c.	Взаимоотношения структур ГФ</a:t>
            </a:r>
          </a:p>
          <a:p>
            <a:r>
              <a:rPr lang="ru-RU" dirty="0"/>
              <a:t>2.	Страновой Координационный Комитет (СКК)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a.	Функция СКК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b.	Состав/Композиция СКК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c.	Почему важно присутствие представителей ГО в СКК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d.	Права и обязанности членов СКК</a:t>
            </a:r>
          </a:p>
          <a:p>
            <a:r>
              <a:rPr lang="ru-RU" dirty="0"/>
              <a:t>3.	Выборы представителей ГО в СКК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a.	Процедура проведения выборов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b.	Документация процесса выборов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c.	Как ГФ наблюдает и оценивает процесс проведения выборов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184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2866-E636-32E9-9025-1D6FA050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8580"/>
            <a:ext cx="8596668" cy="1054359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Обучение членов Комитета от гражданского сектора для повышения их потенциала: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44D1FC-304E-3746-1120-72A770E3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7625"/>
            <a:ext cx="8596668" cy="4753738"/>
          </a:xfrm>
        </p:spPr>
        <p:txBody>
          <a:bodyPr>
            <a:normAutofit/>
          </a:bodyPr>
          <a:lstStyle/>
          <a:p>
            <a:r>
              <a:rPr lang="ru-RU" sz="2400" dirty="0"/>
              <a:t>Сессии были организованы для 7 групп избирателей, имеющих право быть представленными в Комитете КСОЗ: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ВИЧ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ТБ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ЛУИН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СР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Мигранты Молодежь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Дети Женщины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НПО, представляющие ключевые группы</a:t>
            </a:r>
            <a:r>
              <a:rPr lang="en-US" sz="2400" dirty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04709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C0799-A3C6-8012-BB86-936C7161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5902"/>
            <a:ext cx="8596668" cy="8490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Обучение членов Комитета от гражданского сектора для повышения их потенциала: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7A194A-DA27-52D0-CB17-DC38A0BAB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7585"/>
            <a:ext cx="8596668" cy="4613778"/>
          </a:xfrm>
        </p:spPr>
        <p:txBody>
          <a:bodyPr/>
          <a:lstStyle/>
          <a:p>
            <a:r>
              <a:rPr lang="ru-RU" sz="2400" dirty="0"/>
              <a:t>Всего на сессиях приняли участие 36 представителей гражданского сектора, в том числе по группам: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ВИЧ – 9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ЛУИН – 10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ТБ – 6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СР – 6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Мигранты Молодежь – 3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НПО, представляющие ключевые группы – 2</a:t>
            </a:r>
            <a:r>
              <a:rPr lang="en-US" sz="2400" dirty="0"/>
              <a:t>.</a:t>
            </a:r>
            <a:endParaRPr lang="ru-RU" sz="24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615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460E61-B38D-0490-386E-17D58CEAA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9249"/>
            <a:ext cx="8596668" cy="13622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Рамочное Соглашение между Кыргызской Республикой и Глобальным Фондом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ED2DD7-1E51-3EA3-743E-B6B11AEC0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51519"/>
            <a:ext cx="9175793" cy="4389844"/>
          </a:xfrm>
        </p:spPr>
        <p:txBody>
          <a:bodyPr>
            <a:normAutofit/>
          </a:bodyPr>
          <a:lstStyle/>
          <a:p>
            <a:r>
              <a:rPr lang="ru-RU" sz="2400" dirty="0"/>
              <a:t>По просьбе </a:t>
            </a:r>
            <a:r>
              <a:rPr lang="ru-RU" sz="2400" dirty="0" err="1"/>
              <a:t>ЦРЗиМТ</a:t>
            </a:r>
            <a:r>
              <a:rPr lang="ru-RU" sz="2400" dirty="0"/>
              <a:t> была оказана финансовая поддержка в виде предоставления услуги перевода переводческого агентства проекта Рамочного соглашения между Глобальным фондом и Кабинетом Министров Кыргызской Республики, а также сопутствующего пакета документов на кыргызский язык для дальнейшей ратификации.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4097305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4C51E-120A-0231-F6DF-F07997671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Выборы представителей гражданского общества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51506-9946-4C7A-FD30-C0628979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По рекомендации и согласованию с Глобальным Фондом были выделены денежные средства из бюджета Секретариата Комитета КСОЗ для поддержки выборов гражданского общества</a:t>
            </a:r>
            <a:r>
              <a:rPr lang="en-US" sz="2400" dirty="0"/>
              <a:t>;</a:t>
            </a:r>
          </a:p>
          <a:p>
            <a:r>
              <a:rPr lang="ru-RU" sz="2400" dirty="0"/>
              <a:t>В составе наблюдательной комиссии на выборах в качестве независимого наблюдателя из Секретариата приняла участие консультант по координации в рамках </a:t>
            </a:r>
            <a:r>
              <a:rPr lang="en-US" sz="2400" dirty="0"/>
              <a:t>C19RM </a:t>
            </a:r>
            <a:r>
              <a:rPr lang="ru-RU" sz="2400" dirty="0"/>
              <a:t>Суваналиева Ш.</a:t>
            </a:r>
          </a:p>
        </p:txBody>
      </p:sp>
    </p:spTree>
    <p:extLst>
      <p:ext uri="{BB962C8B-B14F-4D97-AF65-F5344CB8AC3E}">
        <p14:creationId xmlns:p14="http://schemas.microsoft.com/office/powerpoint/2010/main" val="1173626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44EBDE-3A57-753E-5056-7030A49B5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7242"/>
            <a:ext cx="8596668" cy="1315616"/>
          </a:xfrm>
        </p:spPr>
        <p:txBody>
          <a:bodyPr/>
          <a:lstStyle/>
          <a:p>
            <a:pPr algn="ctr"/>
            <a:r>
              <a:rPr lang="ru-RU" dirty="0"/>
              <a:t>Управление веб-сайтом Комитета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1004BB-5619-D446-A8E8-1BF2C857D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30221"/>
            <a:ext cx="8783907" cy="4674636"/>
          </a:xfrm>
        </p:spPr>
        <p:txBody>
          <a:bodyPr>
            <a:normAutofit/>
          </a:bodyPr>
          <a:lstStyle/>
          <a:p>
            <a:r>
              <a:rPr lang="ru-RU" sz="2000" dirty="0"/>
              <a:t>В феврале 2024 года был нанят </a:t>
            </a:r>
            <a:r>
              <a:rPr lang="en-US" sz="2000" dirty="0"/>
              <a:t>IT-</a:t>
            </a:r>
            <a:r>
              <a:rPr lang="ru-RU" sz="2000" dirty="0"/>
              <a:t>специалист для управления и изменения веб-сайта Комитета КСОЗ</a:t>
            </a:r>
            <a:r>
              <a:rPr lang="en-US" sz="2000" dirty="0"/>
              <a:t>;</a:t>
            </a:r>
          </a:p>
          <a:p>
            <a:r>
              <a:rPr lang="ru-RU" sz="2000" dirty="0"/>
              <a:t>Специалистом полностью был обновлен сайт: изменен дизайн, улучшена скорость работы и добавлены новые функции</a:t>
            </a:r>
            <a:r>
              <a:rPr lang="en-US" sz="2000" dirty="0"/>
              <a:t>;</a:t>
            </a:r>
            <a:endParaRPr lang="ru-RU" sz="2000" dirty="0"/>
          </a:p>
          <a:p>
            <a:r>
              <a:rPr lang="ru-RU" sz="2000" dirty="0"/>
              <a:t>Все данные были перенесены на новую версию сайта</a:t>
            </a:r>
            <a:r>
              <a:rPr lang="en-US" sz="2000" dirty="0"/>
              <a:t>;</a:t>
            </a:r>
          </a:p>
          <a:p>
            <a:r>
              <a:rPr lang="ru-RU" sz="2000" dirty="0"/>
              <a:t>Сайт теперь доступен на трех языках, а также улучшена функция поиска информации</a:t>
            </a:r>
            <a:r>
              <a:rPr lang="en-US" sz="2000" dirty="0"/>
              <a:t>;</a:t>
            </a:r>
          </a:p>
          <a:p>
            <a:r>
              <a:rPr lang="ru-RU" sz="2000" dirty="0"/>
              <a:t>Сайт оптимизирован для корректного отображения на всех устройствах</a:t>
            </a:r>
            <a:r>
              <a:rPr lang="en-US" sz="2000" dirty="0"/>
              <a:t>;	</a:t>
            </a:r>
          </a:p>
          <a:p>
            <a:r>
              <a:rPr lang="ru-RU" sz="2000" dirty="0"/>
              <a:t>Сайт адаптирован для всех устройств и отображается в поисковых системах, таких как Google и Yandex.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30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463" y="147376"/>
            <a:ext cx="9533361" cy="1538549"/>
          </a:xfrm>
        </p:spPr>
        <p:txBody>
          <a:bodyPr>
            <a:normAutofit/>
          </a:bodyPr>
          <a:lstStyle/>
          <a:p>
            <a:r>
              <a:rPr lang="ru-RU" sz="2800" dirty="0"/>
              <a:t>Организация деятельности Комитета КСОЗ</a:t>
            </a:r>
            <a:br>
              <a:rPr lang="ru-RU" sz="2800" dirty="0"/>
            </a:br>
            <a:r>
              <a:rPr lang="ru-RU" sz="1800" dirty="0"/>
              <a:t>Основание: Календарный план комитета КСОЗ от 10.01.2024 года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597" y="1129004"/>
            <a:ext cx="10458898" cy="5581620"/>
          </a:xfrm>
        </p:spPr>
        <p:txBody>
          <a:bodyPr>
            <a:no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 период с января по декабрь 2024 года было проведено:</a:t>
            </a: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внеочередное и 3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очередных заседаний Комитета КСОЗ,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которых принимали участие основные члены Комитета, альтернаты, представители гос. органов (Минздрав КР, Минфин КР, МВД, СИН КР, РЦ «СПИД», НЦФ, МТСОМ КР), международные и неправительственные организации, партнеры по развитию, ПРООН, МАФ;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заседаниях были рассмотрены такие вопросы, как: Утверждение технических заданий международного и национального экспертов для разработки нормативных документов Комитета по ВИЧ и ТБ КСОЗ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и одобрение нормативно-правовых актов Комитета КСОЗ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и одобрение кандидатуры внешнего эксперта для организации проведения досрочных выборов для замещения вакантных позиций в составе Комитета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Повторное (формальное) согласование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ЦРЗиМТ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качестве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реципиента ПРООН /основного получателя по проекту «Эффективный контроль за ВИЧ и туберкулёзом в Кыргызской Республике» на 2024–2026 годы.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Все мероприятия  Комитета КСОЗ  были обеспечены своевременной логистикой и административной поддержкой со стороны Секретариата и фидуциарного органа</a:t>
            </a:r>
          </a:p>
          <a:p>
            <a:pPr marL="0" indent="0">
              <a:buNone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B4326-A56C-C572-7B79-2B0384AE2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547" y="1119673"/>
            <a:ext cx="9507894" cy="2931163"/>
          </a:xfrm>
        </p:spPr>
        <p:txBody>
          <a:bodyPr/>
          <a:lstStyle/>
          <a:p>
            <a:pPr algn="ctr"/>
            <a:r>
              <a:rPr lang="ru-RU" dirty="0"/>
              <a:t>Информация по реализации </a:t>
            </a:r>
            <a:br>
              <a:rPr lang="ru-RU" dirty="0"/>
            </a:br>
            <a:r>
              <a:rPr lang="ru-RU" dirty="0"/>
              <a:t>гранта С19RM</a:t>
            </a:r>
          </a:p>
        </p:txBody>
      </p:sp>
    </p:spTree>
    <p:extLst>
      <p:ext uri="{BB962C8B-B14F-4D97-AF65-F5344CB8AC3E}">
        <p14:creationId xmlns:p14="http://schemas.microsoft.com/office/powerpoint/2010/main" val="185050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4865"/>
            <a:ext cx="9526555" cy="3247053"/>
          </a:xfrm>
        </p:spPr>
        <p:txBody>
          <a:bodyPr>
            <a:normAutofit/>
          </a:bodyPr>
          <a:lstStyle/>
          <a:p>
            <a:pPr marL="6858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ea typeface="Calibri"/>
                <a:cs typeface="Times New Roman"/>
              </a:rPr>
              <a:t>С целью усиления системы здравоохранения на борьбу с  пандемией Сovid-19 (</a:t>
            </a:r>
            <a:r>
              <a:rPr lang="en-US" sz="2000" dirty="0">
                <a:ea typeface="Calibri"/>
                <a:cs typeface="Times New Roman"/>
              </a:rPr>
              <a:t>C</a:t>
            </a:r>
            <a:r>
              <a:rPr lang="ru-RU" sz="2000" dirty="0">
                <a:ea typeface="Calibri"/>
                <a:cs typeface="Times New Roman"/>
              </a:rPr>
              <a:t>19</a:t>
            </a:r>
            <a:r>
              <a:rPr lang="en-US" sz="2000" dirty="0">
                <a:ea typeface="Calibri"/>
                <a:cs typeface="Times New Roman"/>
              </a:rPr>
              <a:t>RM</a:t>
            </a:r>
            <a:r>
              <a:rPr lang="ru-RU" sz="2000" dirty="0">
                <a:ea typeface="Calibri"/>
                <a:cs typeface="Times New Roman"/>
              </a:rPr>
              <a:t>)  и стабилизации эпидемиологической ситуации в Кыргызской Республике, Глобальным  фондом в  2021 г. был выделен дополнительный грант 6 609 097 долларов, из них на закупки  было заложено 5 900 000 дол. и на программную деятельность – 709 097 дол.</a:t>
            </a:r>
            <a:r>
              <a:rPr lang="en-US" sz="2000" dirty="0">
                <a:ea typeface="Calibri"/>
                <a:cs typeface="Times New Roman"/>
              </a:rPr>
              <a:t>;</a:t>
            </a:r>
            <a:endParaRPr lang="ru-RU" sz="2000" dirty="0">
              <a:ea typeface="Calibri"/>
              <a:cs typeface="Times New Roman"/>
            </a:endParaRPr>
          </a:p>
          <a:p>
            <a:pPr marL="6858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ea typeface="Calibri"/>
                <a:cs typeface="Times New Roman"/>
              </a:rPr>
              <a:t>Грант реализовал  ПРООН/ГФ</a:t>
            </a:r>
            <a:r>
              <a:rPr lang="en-US" sz="2000" dirty="0">
                <a:ea typeface="Calibri"/>
                <a:cs typeface="Times New Roman"/>
              </a:rPr>
              <a:t>;</a:t>
            </a:r>
            <a:r>
              <a:rPr lang="ru-RU" sz="2000" dirty="0">
                <a:ea typeface="Calibri"/>
                <a:cs typeface="Times New Roman"/>
              </a:rPr>
              <a:t> </a:t>
            </a:r>
          </a:p>
          <a:p>
            <a:pPr marL="6858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ea typeface="Calibri"/>
                <a:cs typeface="Times New Roman"/>
              </a:rPr>
              <a:t>Срок реализации гранта </a:t>
            </a:r>
            <a:r>
              <a:rPr lang="en-US" sz="2000" dirty="0">
                <a:ea typeface="Calibri"/>
                <a:cs typeface="Times New Roman"/>
              </a:rPr>
              <a:t>c </a:t>
            </a:r>
            <a:r>
              <a:rPr lang="ru-RU" sz="2000" dirty="0">
                <a:ea typeface="Calibri"/>
                <a:cs typeface="Times New Roman"/>
              </a:rPr>
              <a:t>августа 2021 г. по декабрь 2023 </a:t>
            </a:r>
            <a:r>
              <a:rPr lang="ru-RU" sz="2400" dirty="0">
                <a:ea typeface="Calibri"/>
                <a:cs typeface="Times New Roman"/>
              </a:rPr>
              <a:t>г.</a:t>
            </a:r>
            <a:r>
              <a:rPr lang="en-US" sz="2400" dirty="0">
                <a:ea typeface="Calibri"/>
                <a:cs typeface="Times New Roman"/>
              </a:rPr>
              <a:t>;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89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9" y="625151"/>
            <a:ext cx="9625771" cy="5638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     </a:t>
            </a:r>
            <a:r>
              <a:rPr lang="ru-RU" sz="2400" b="1" dirty="0"/>
              <a:t>В рамках гранта было закуплено:</a:t>
            </a:r>
          </a:p>
          <a:p>
            <a:r>
              <a:rPr lang="ru-RU" sz="2000" dirty="0"/>
              <a:t>компьютерный томограф для Национального центра фтизиатрии</a:t>
            </a:r>
            <a:r>
              <a:rPr lang="en-US" sz="2000" dirty="0"/>
              <a:t>;</a:t>
            </a:r>
            <a:r>
              <a:rPr lang="ru-RU" sz="2000" dirty="0"/>
              <a:t> </a:t>
            </a:r>
          </a:p>
          <a:p>
            <a:r>
              <a:rPr lang="ru-RU" sz="2000" dirty="0"/>
              <a:t>1 автомобиль скорой помощи и 1 реанимобиль скорой помощи для Службы исполнения наказаний</a:t>
            </a:r>
            <a:r>
              <a:rPr lang="en-US" sz="2000" dirty="0"/>
              <a:t>;</a:t>
            </a:r>
            <a:r>
              <a:rPr lang="ru-RU" sz="2000" dirty="0"/>
              <a:t> </a:t>
            </a:r>
          </a:p>
          <a:p>
            <a:r>
              <a:rPr lang="ru-RU" sz="2000" dirty="0"/>
              <a:t>55 рентген аппаратов, в </a:t>
            </a:r>
            <a:r>
              <a:rPr lang="ru-RU" sz="2000" dirty="0" err="1"/>
              <a:t>т.ч</a:t>
            </a:r>
            <a:r>
              <a:rPr lang="ru-RU" sz="2000" dirty="0"/>
              <a:t>. 2 мобильных аппарата, 31 стационарных и 22 переносных для организаций здравоохранения и СИН</a:t>
            </a:r>
            <a:r>
              <a:rPr lang="en-US" sz="2000" dirty="0"/>
              <a:t>;</a:t>
            </a:r>
            <a:r>
              <a:rPr lang="ru-RU" sz="2000" dirty="0"/>
              <a:t> </a:t>
            </a:r>
          </a:p>
          <a:p>
            <a:pPr>
              <a:lnSpc>
                <a:spcPct val="110000"/>
              </a:lnSpc>
            </a:pPr>
            <a:r>
              <a:rPr lang="ru-RU" sz="2000" dirty="0">
                <a:ea typeface="Calibri"/>
                <a:cs typeface="Times New Roman"/>
              </a:rPr>
              <a:t>ИФА оборудование для 5-ти межрайонных Центров госсанэпиднадзора: </a:t>
            </a:r>
            <a:r>
              <a:rPr lang="ru-RU" sz="2000" dirty="0" err="1">
                <a:ea typeface="Calibri"/>
                <a:cs typeface="Times New Roman"/>
              </a:rPr>
              <a:t>ДПЗиГСЭН</a:t>
            </a:r>
            <a:r>
              <a:rPr lang="ru-RU" sz="2000" dirty="0">
                <a:ea typeface="Calibri"/>
                <a:cs typeface="Times New Roman"/>
              </a:rPr>
              <a:t>, Ош, Джалал-Абад, Нарын, Каракол</a:t>
            </a:r>
            <a:r>
              <a:rPr lang="en-US" sz="2000" dirty="0">
                <a:ea typeface="Calibri"/>
                <a:cs typeface="Times New Roman"/>
              </a:rPr>
              <a:t>;</a:t>
            </a:r>
            <a:endParaRPr lang="ru-RU" sz="2000" dirty="0">
              <a:ea typeface="Calibri"/>
              <a:cs typeface="Times New Roman"/>
            </a:endParaRPr>
          </a:p>
          <a:p>
            <a:r>
              <a:rPr lang="ru-RU" sz="2000" dirty="0">
                <a:ea typeface="Calibri"/>
                <a:cs typeface="Times New Roman"/>
              </a:rPr>
              <a:t>Аппарат </a:t>
            </a:r>
            <a:r>
              <a:rPr lang="en-US" sz="2000" dirty="0" err="1">
                <a:ea typeface="Calibri"/>
                <a:cs typeface="Times New Roman"/>
              </a:rPr>
              <a:t>Xpert</a:t>
            </a:r>
            <a:r>
              <a:rPr lang="en-US" sz="2000" dirty="0">
                <a:ea typeface="Calibri"/>
                <a:cs typeface="Times New Roman"/>
              </a:rPr>
              <a:t>-MTB/Rif 4-</a:t>
            </a:r>
            <a:r>
              <a:rPr lang="ru-RU" sz="2000" dirty="0">
                <a:ea typeface="Calibri"/>
                <a:cs typeface="Times New Roman"/>
              </a:rPr>
              <a:t>х модульный для Ошской больницы борьбы с туберкулезом</a:t>
            </a:r>
            <a:r>
              <a:rPr lang="en-US" sz="2000" dirty="0">
                <a:ea typeface="Calibri"/>
                <a:cs typeface="Times New Roman"/>
              </a:rPr>
              <a:t>;</a:t>
            </a:r>
            <a:endParaRPr lang="ru-RU" sz="2000" dirty="0">
              <a:ea typeface="Calibri"/>
              <a:cs typeface="Times New Roman"/>
            </a:endParaRPr>
          </a:p>
          <a:p>
            <a:r>
              <a:rPr lang="ru-RU" sz="2000" dirty="0">
                <a:ea typeface="Calibri"/>
                <a:cs typeface="Times New Roman"/>
              </a:rPr>
              <a:t>3 Оборудования для ПЦР-диагностики</a:t>
            </a:r>
            <a:r>
              <a:rPr lang="en-US" sz="2000" dirty="0">
                <a:ea typeface="Calibri"/>
                <a:cs typeface="Times New Roman"/>
              </a:rPr>
              <a:t>;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873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596" y="980728"/>
            <a:ext cx="9831044" cy="528291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Calibri"/>
                <a:ea typeface="Calibri"/>
                <a:cs typeface="Times New Roman"/>
              </a:rPr>
              <a:t>Портативный ЭКГ аппарат и портативный УЗИ аппарат для НЦФ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ru-RU" sz="2000" dirty="0"/>
              <a:t>2 стационарных УЗИ аппарата для службы СПИД</a:t>
            </a:r>
            <a:r>
              <a:rPr lang="en-US" sz="2000" dirty="0"/>
              <a:t>;</a:t>
            </a:r>
            <a:endParaRPr lang="ru-RU" sz="2000" dirty="0"/>
          </a:p>
          <a:p>
            <a:r>
              <a:rPr lang="ru-RU" sz="2000" dirty="0"/>
              <a:t>4 аппарата </a:t>
            </a:r>
            <a:r>
              <a:rPr lang="en-US" sz="2000" dirty="0" err="1"/>
              <a:t>GenXpert</a:t>
            </a:r>
            <a:r>
              <a:rPr lang="ru-RU" sz="2000" dirty="0"/>
              <a:t> для сан службы</a:t>
            </a:r>
            <a:r>
              <a:rPr lang="en-US" sz="2000" dirty="0"/>
              <a:t>;</a:t>
            </a:r>
            <a:endParaRPr lang="ru-RU" sz="2000" dirty="0"/>
          </a:p>
          <a:p>
            <a:r>
              <a:rPr lang="ru-RU" sz="2000" dirty="0"/>
              <a:t>Установлена вытяжная система вентиляции в лабораторию Центра СПИД</a:t>
            </a:r>
            <a:r>
              <a:rPr lang="en-US" sz="2000" dirty="0"/>
              <a:t>;</a:t>
            </a:r>
            <a:endParaRPr lang="ru-RU" sz="2000" dirty="0"/>
          </a:p>
          <a:p>
            <a:r>
              <a:rPr lang="ru-RU" sz="2000" dirty="0"/>
              <a:t>4 принтера   для печати рентген снимков для цифровых рентген аппаратов для областных центров фтизиатрии</a:t>
            </a:r>
            <a:r>
              <a:rPr lang="en-US" sz="2000" dirty="0"/>
              <a:t>;</a:t>
            </a:r>
            <a:endParaRPr lang="ru-RU" sz="2000" dirty="0"/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Генератор для компьютерного томографа НЦФ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3 трехфазных стабилизатора напряжения для НЦФ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Лабораторное оборудование для туберкулезной службы и службы ВИЧ/СПИД , препараты для диагностики  COVID-19, экспресс-тесты, изделия медицинского назначения, средства индивидуальной защиты  (</a:t>
            </a:r>
            <a:r>
              <a:rPr lang="ru-RU" sz="2000" dirty="0" err="1">
                <a:latin typeface="Calibri"/>
                <a:ea typeface="Calibri"/>
                <a:cs typeface="Times New Roman"/>
              </a:rPr>
              <a:t>СИЗы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, антисептики объемом 100 мл и  500 мл)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sz="2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8575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3771" y="764374"/>
            <a:ext cx="9488693" cy="792419"/>
          </a:xfrm>
        </p:spPr>
        <p:txBody>
          <a:bodyPr>
            <a:normAutofit/>
          </a:bodyPr>
          <a:lstStyle/>
          <a:p>
            <a:r>
              <a:rPr lang="ru-RU" sz="2800" b="1" dirty="0"/>
              <a:t>По программной части проведены тренинги</a:t>
            </a:r>
            <a:r>
              <a:rPr lang="ru-RU" sz="2800" dirty="0"/>
              <a:t>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446" y="1674810"/>
            <a:ext cx="7955280" cy="4418816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/>
              <a:t>«по эффективному взаимодействию медицинских работников и сотрудников НПО»</a:t>
            </a:r>
            <a:r>
              <a:rPr lang="en-US" sz="2400" dirty="0"/>
              <a:t>;</a:t>
            </a:r>
            <a:endParaRPr lang="ru-RU" sz="2400" dirty="0"/>
          </a:p>
          <a:p>
            <a:r>
              <a:rPr lang="ru-RU" sz="2400" dirty="0"/>
              <a:t>«организация процесса консультирования женщин из ключевых групп, пострадавших от насилия или находящихся в зоне риска насилия и употребляющих психоактивные вещества на базе неправительственных организаций»</a:t>
            </a:r>
            <a:r>
              <a:rPr lang="en-US" sz="2400" dirty="0"/>
              <a:t>;</a:t>
            </a:r>
            <a:endParaRPr lang="ru-RU" sz="2400" dirty="0"/>
          </a:p>
          <a:p>
            <a:r>
              <a:rPr lang="ru-RU" sz="2400" dirty="0"/>
              <a:t>по сексуальному  репродуктивному здоровью</a:t>
            </a:r>
            <a:br>
              <a:rPr lang="ru-RU" sz="2400" dirty="0"/>
            </a:br>
            <a:r>
              <a:rPr lang="ru-RU" sz="2400" dirty="0"/>
              <a:t>обучающие семинары для работников медицинских учреждений и гражданского сектора</a:t>
            </a:r>
            <a:r>
              <a:rPr lang="en-US" sz="2400" dirty="0"/>
              <a:t>;</a:t>
            </a:r>
            <a:endParaRPr lang="ru-RU" sz="2400" dirty="0"/>
          </a:p>
          <a:p>
            <a:r>
              <a:rPr lang="ru-RU" sz="2400" dirty="0"/>
              <a:t>созданы центры  для ЛЖВ\ЛУИН\БЗ  и отдельно для ЛЖВ, начали функционировать  с 1-го квартала 2022 г. заработная плата социальным работникам, бухгалтера, офисные расходы</a:t>
            </a:r>
            <a:r>
              <a:rPr lang="en-US" sz="2400" dirty="0"/>
              <a:t>;</a:t>
            </a:r>
            <a:br>
              <a:rPr lang="ru-RU" sz="28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00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1804" y="692696"/>
            <a:ext cx="9545852" cy="720080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ПРОВЕДЕНЫ: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927" y="1412776"/>
            <a:ext cx="9838913" cy="4824536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/>
              <a:t>Тренинги по синдрому сгорания для сотрудников ВИЧ службы</a:t>
            </a:r>
            <a:r>
              <a:rPr lang="en-US" sz="2900" dirty="0"/>
              <a:t>;</a:t>
            </a:r>
            <a:endParaRPr lang="ru-RU" sz="2900" dirty="0"/>
          </a:p>
          <a:p>
            <a:r>
              <a:rPr lang="ru-RU" sz="2900" dirty="0"/>
              <a:t>Лабораторных специалистов по обновленному модулю</a:t>
            </a:r>
            <a:r>
              <a:rPr lang="en-US" sz="2900" dirty="0"/>
              <a:t>;</a:t>
            </a:r>
            <a:r>
              <a:rPr lang="ru-RU" sz="2900" dirty="0"/>
              <a:t> </a:t>
            </a:r>
          </a:p>
          <a:p>
            <a:r>
              <a:rPr lang="ru-RU" sz="2900" dirty="0"/>
              <a:t>По  взаимодействию между НПО и ОЗ, новым подходам в работе НПО,  для сотрудников ГСИН (службы пробации)</a:t>
            </a:r>
            <a:r>
              <a:rPr lang="en-US" sz="2900" dirty="0"/>
              <a:t>;</a:t>
            </a:r>
            <a:endParaRPr lang="ru-RU" sz="2900" dirty="0"/>
          </a:p>
          <a:p>
            <a:r>
              <a:rPr lang="ru-RU" sz="2900" dirty="0"/>
              <a:t>Тренинги для женщин из КГ, их партнеров по психологической помощи, насилию в контексте Ковид</a:t>
            </a:r>
            <a:r>
              <a:rPr lang="en-US" sz="2900" dirty="0"/>
              <a:t>;</a:t>
            </a:r>
            <a:endParaRPr lang="ru-RU" sz="2900" dirty="0"/>
          </a:p>
          <a:p>
            <a:r>
              <a:rPr lang="ru-RU" sz="2900" dirty="0"/>
              <a:t>Психологическая поддержка ЛЖВ</a:t>
            </a:r>
            <a:r>
              <a:rPr lang="en-US" sz="2900" dirty="0"/>
              <a:t>;</a:t>
            </a:r>
            <a:endParaRPr lang="ru-RU" sz="2900" dirty="0"/>
          </a:p>
          <a:p>
            <a:r>
              <a:rPr lang="ru-RU" sz="2900" dirty="0"/>
              <a:t>Консультанты РЦ СПИД для расширения ЭТ на ВИЧ</a:t>
            </a:r>
            <a:r>
              <a:rPr lang="en-US" sz="2900" dirty="0"/>
              <a:t>;</a:t>
            </a:r>
            <a:r>
              <a:rPr lang="ru-RU" sz="2900" dirty="0"/>
              <a:t> </a:t>
            </a:r>
          </a:p>
          <a:p>
            <a:r>
              <a:rPr lang="ru-RU" sz="2900" dirty="0"/>
              <a:t>Тренинги для сотрудников СИН при МЮ КР</a:t>
            </a:r>
            <a:r>
              <a:rPr lang="en-US" sz="2900" dirty="0"/>
              <a:t>;</a:t>
            </a:r>
            <a:endParaRPr lang="ru-RU" sz="2900" dirty="0"/>
          </a:p>
          <a:p>
            <a:r>
              <a:rPr lang="ru-RU" sz="2900" dirty="0"/>
              <a:t>Созданы 4 мультидисциплинарные команды в </a:t>
            </a:r>
            <a:r>
              <a:rPr lang="ru-RU" sz="2900" dirty="0" err="1"/>
              <a:t>г.Бишкек</a:t>
            </a:r>
            <a:r>
              <a:rPr lang="ru-RU" sz="2900" dirty="0"/>
              <a:t>, Чуйской, Ошской и Джалал-Абадской областях с участием НПО (врач, медсестра, равный консультант) для консультирования и доставки АРВ-препаратов, наборов для самотестирования в места проживания ЛЖВ</a:t>
            </a:r>
            <a:r>
              <a:rPr lang="en-US" sz="2900" dirty="0"/>
              <a:t>;</a:t>
            </a:r>
            <a:endParaRPr lang="ru-RU" sz="2900" dirty="0"/>
          </a:p>
          <a:p>
            <a:r>
              <a:rPr lang="ru-RU" sz="2900" dirty="0"/>
              <a:t>Оказана экспертная поддержка для работы  по участию сообщества в национальных механизмах ответа на COVID-19 (рабочие встречи)</a:t>
            </a:r>
            <a:r>
              <a:rPr lang="en-US" sz="2900" dirty="0"/>
              <a:t>;</a:t>
            </a:r>
            <a:endParaRPr lang="ru-RU" sz="2900" dirty="0"/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248532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7821488"/>
            <a:ext cx="8226112" cy="576395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ru-RU" sz="1800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3935" y="980728"/>
            <a:ext cx="952655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22222"/>
                </a:solidFill>
                <a:ea typeface="Calibri"/>
              </a:rPr>
              <a:t>В результате проведенных закупок и исполнения  запланированных мероприятий была выявлена экономия финансовых средств, которые  были перенаправлены на  установку кислородной станции (КС) в </a:t>
            </a:r>
            <a:r>
              <a:rPr lang="ru-RU" sz="1600" dirty="0" err="1">
                <a:solidFill>
                  <a:srgbClr val="222222"/>
                </a:solidFill>
                <a:ea typeface="Calibri"/>
              </a:rPr>
              <a:t>Ноокатской</a:t>
            </a:r>
            <a:r>
              <a:rPr lang="ru-RU" sz="1600" dirty="0">
                <a:solidFill>
                  <a:srgbClr val="222222"/>
                </a:solidFill>
                <a:ea typeface="Calibri"/>
              </a:rPr>
              <a:t> территориальной больнице и закупку недостающего оборудования для закупленных рентген аппаратов</a:t>
            </a:r>
            <a:r>
              <a:rPr lang="en-US" sz="1600" dirty="0">
                <a:solidFill>
                  <a:srgbClr val="222222"/>
                </a:solidFill>
                <a:ea typeface="Calibri"/>
              </a:rPr>
              <a:t>;</a:t>
            </a:r>
            <a:r>
              <a:rPr lang="ru-RU" sz="1600" dirty="0">
                <a:solidFill>
                  <a:srgbClr val="222222"/>
                </a:solidFill>
                <a:ea typeface="Calibri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22222"/>
                </a:solidFill>
                <a:ea typeface="Calibri"/>
              </a:rPr>
              <a:t>Работы по установке КС начаты в </a:t>
            </a:r>
            <a:r>
              <a:rPr lang="ru-RU" sz="1600" dirty="0">
                <a:solidFill>
                  <a:prstClr val="black"/>
                </a:solidFill>
                <a:ea typeface="Calibri"/>
              </a:rPr>
              <a:t>январе 2024 года</a:t>
            </a:r>
            <a:r>
              <a:rPr lang="ru-RU" sz="1600" dirty="0">
                <a:solidFill>
                  <a:srgbClr val="222222"/>
                </a:solidFill>
                <a:ea typeface="Calibri"/>
              </a:rPr>
              <a:t> и проводятся согласно Плана мероприятий, включающий все этапы по установке КС</a:t>
            </a:r>
            <a:r>
              <a:rPr lang="en-US" sz="1600" dirty="0">
                <a:solidFill>
                  <a:srgbClr val="222222"/>
                </a:solidFill>
                <a:ea typeface="Calibri"/>
              </a:rPr>
              <a:t>;</a:t>
            </a:r>
            <a:endParaRPr lang="ru-RU" sz="1600" dirty="0">
              <a:solidFill>
                <a:srgbClr val="222222"/>
              </a:solidFill>
              <a:ea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22222"/>
                </a:solidFill>
                <a:ea typeface="Calibri"/>
              </a:rPr>
              <a:t>После проведения тендера определена компания ISOS для установки КС</a:t>
            </a:r>
            <a:r>
              <a:rPr lang="en-US" sz="1600" dirty="0">
                <a:solidFill>
                  <a:srgbClr val="222222"/>
                </a:solidFill>
                <a:ea typeface="Calibri"/>
              </a:rPr>
              <a:t>;</a:t>
            </a:r>
            <a:endParaRPr lang="ru-RU" sz="1600" dirty="0">
              <a:solidFill>
                <a:srgbClr val="222222"/>
              </a:solidFill>
              <a:ea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22222"/>
                </a:solidFill>
                <a:ea typeface="Calibri"/>
              </a:rPr>
              <a:t>По приглашению ГФ состоялся визит международных экспертов из США и Кении компании BHI, которые подготовили свои рекомендации по установке кислородной станции, провели тренинг</a:t>
            </a:r>
            <a:r>
              <a:rPr lang="en-US" sz="1600" dirty="0">
                <a:solidFill>
                  <a:srgbClr val="222222"/>
                </a:solidFill>
                <a:ea typeface="Calibri"/>
              </a:rPr>
              <a:t>;</a:t>
            </a:r>
            <a:endParaRPr lang="ru-RU" sz="1600" dirty="0">
              <a:solidFill>
                <a:srgbClr val="222222"/>
              </a:solidFill>
              <a:ea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22222"/>
                </a:solidFill>
                <a:ea typeface="Calibri"/>
              </a:rPr>
              <a:t>Была подготовлена площадка  на территории больницы для установки КС с учетом предложений всех специалистов и экспертов BHI</a:t>
            </a:r>
            <a:r>
              <a:rPr lang="en-US" sz="1600" dirty="0">
                <a:solidFill>
                  <a:srgbClr val="222222"/>
                </a:solidFill>
                <a:ea typeface="Calibri"/>
              </a:rPr>
              <a:t>;</a:t>
            </a:r>
            <a:endParaRPr lang="ru-RU" sz="1600" dirty="0">
              <a:solidFill>
                <a:srgbClr val="222222"/>
              </a:solidFill>
              <a:ea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a typeface="Calibri"/>
                <a:cs typeface="Times New Roman"/>
              </a:rPr>
              <a:t>В настоящее время закуплены кислородная станция</a:t>
            </a:r>
            <a:r>
              <a:rPr lang="en-US" sz="1600" dirty="0">
                <a:ea typeface="Calibri"/>
                <a:cs typeface="Times New Roman"/>
              </a:rPr>
              <a:t>;</a:t>
            </a:r>
            <a:r>
              <a:rPr lang="ru-RU" sz="1600" dirty="0">
                <a:ea typeface="Calibri"/>
                <a:cs typeface="Times New Roman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a typeface="Calibri"/>
                <a:cs typeface="Times New Roman"/>
              </a:rPr>
              <a:t>2 дизельных трансформатора</a:t>
            </a:r>
            <a:r>
              <a:rPr lang="en-US" sz="1600" dirty="0">
                <a:ea typeface="Calibri"/>
                <a:cs typeface="Times New Roman"/>
              </a:rPr>
              <a:t>;</a:t>
            </a:r>
            <a:endParaRPr lang="ru-RU" sz="1600" dirty="0">
              <a:ea typeface="Calibri"/>
              <a:cs typeface="Times New Roman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a typeface="Calibri"/>
                <a:cs typeface="Times New Roman"/>
              </a:rPr>
              <a:t>транспорт для перевозки кислородных баллонов</a:t>
            </a:r>
            <a:r>
              <a:rPr lang="en-US" sz="1600" dirty="0">
                <a:ea typeface="Calibri"/>
                <a:cs typeface="Times New Roman"/>
              </a:rPr>
              <a:t>;</a:t>
            </a:r>
            <a:endParaRPr lang="ru-RU" sz="1600" dirty="0">
              <a:ea typeface="Calibri"/>
              <a:cs typeface="Times New Roman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a typeface="Calibri"/>
                <a:cs typeface="Times New Roman"/>
              </a:rPr>
              <a:t>Проводятся работы по доставке их к месту установки</a:t>
            </a:r>
            <a:r>
              <a:rPr lang="en-US" sz="1600" dirty="0">
                <a:ea typeface="Calibri"/>
                <a:cs typeface="Times New Roman"/>
              </a:rPr>
              <a:t>.</a:t>
            </a:r>
            <a:r>
              <a:rPr lang="ru-RU" sz="1600" dirty="0">
                <a:ea typeface="Calibri"/>
                <a:cs typeface="Times New Roman"/>
              </a:rPr>
              <a:t> </a:t>
            </a:r>
          </a:p>
          <a:p>
            <a:endParaRPr lang="ru-RU" dirty="0">
              <a:solidFill>
                <a:srgbClr val="222222"/>
              </a:solidFill>
              <a:latin typeface="Times New Roman" panose="02020603050405020304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7593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47264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Финансовая деятельность Комитета  КСОЗ </a:t>
            </a:r>
            <a:b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Отчет НОКП Фидуциарного органа ГФ 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5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Объект 2"/>
          <p:cNvSpPr>
            <a:spLocks noGrp="1"/>
          </p:cNvSpPr>
          <p:nvPr>
            <p:ph idx="1"/>
          </p:nvPr>
        </p:nvSpPr>
        <p:spPr>
          <a:xfrm>
            <a:off x="808382" y="4740031"/>
            <a:ext cx="10058909" cy="1320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194306" name="Таблица 4"/>
          <p:cNvGraphicFramePr>
            <a:graphicFrameLocks noGrp="1"/>
          </p:cNvGraphicFramePr>
          <p:nvPr/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4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0641">
                <a:tc>
                  <a:txBody>
                    <a:bodyPr/>
                    <a:lstStyle/>
                    <a:p>
                      <a:pPr algn="ctr"/>
                      <a:r>
                        <a:rPr lang="ru-RU" sz="4000" i="0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608">
                <a:tc>
                  <a:txBody>
                    <a:bodyPr/>
                    <a:lstStyle/>
                    <a:p>
                      <a:r>
                        <a:rPr lang="ru-RU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СКК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(01.01.24-31.12.24)</a:t>
                      </a:r>
                      <a:endParaRPr lang="ru-RU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административную деятельность(в том числе з/п) </a:t>
                      </a:r>
                    </a:p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62 022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Программная деятельность </a:t>
                      </a:r>
                    </a:p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30 257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875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</a:t>
                      </a:r>
                      <a:r>
                        <a:rPr lang="ru-RU" sz="1800" b="0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COVID19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(01.01.24-31.12.24)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22 199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875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Сотрудник по </a:t>
                      </a:r>
                      <a:r>
                        <a:rPr lang="ru-RU" sz="18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(01.01.24-31.12.24)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6 218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Объект 2"/>
          <p:cNvSpPr>
            <a:spLocks noGrp="1"/>
          </p:cNvSpPr>
          <p:nvPr>
            <p:ph idx="1"/>
          </p:nvPr>
        </p:nvSpPr>
        <p:spPr>
          <a:xfrm>
            <a:off x="6692347" y="5857461"/>
            <a:ext cx="4386471" cy="22661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-Общая сумма</a:t>
            </a:r>
            <a:endParaRPr lang="ru-RU" sz="1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19430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647942"/>
              </p:ext>
            </p:extLst>
          </p:nvPr>
        </p:nvGraphicFramePr>
        <p:xfrm>
          <a:off x="0" y="0"/>
          <a:ext cx="12192001" cy="7535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7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4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6529">
                <a:tc>
                  <a:txBody>
                    <a:bodyPr/>
                    <a:lstStyle/>
                    <a:p>
                      <a:r>
                        <a:rPr lang="ru-RU" dirty="0"/>
                        <a:t>Общая сумма поступлений  на-24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СКК</a:t>
                      </a:r>
                      <a:r>
                        <a:rPr lang="en-US" dirty="0"/>
                        <a:t>   </a:t>
                      </a:r>
                      <a:r>
                        <a:rPr lang="ru-RU" altLang="en-US" dirty="0"/>
                        <a:t>74 950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USD</a:t>
                      </a:r>
                      <a:endParaRPr lang="ru-RU" dirty="0"/>
                    </a:p>
                    <a:p>
                      <a:r>
                        <a:rPr lang="en-US" dirty="0"/>
                        <a:t>COVID19</a:t>
                      </a:r>
                      <a:r>
                        <a:rPr lang="ru-RU" dirty="0"/>
                        <a:t>   18 700 </a:t>
                      </a:r>
                      <a:r>
                        <a:rPr lang="en-US" dirty="0"/>
                        <a:t>USD</a:t>
                      </a:r>
                      <a:endParaRPr lang="ru-RU" dirty="0"/>
                    </a:p>
                    <a:p>
                      <a:r>
                        <a:rPr lang="ru-RU" dirty="0"/>
                        <a:t>Итого       </a:t>
                      </a:r>
                      <a:r>
                        <a:rPr lang="ru-RU" altLang="en-US" dirty="0"/>
                        <a:t>93 650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 </a:t>
                      </a:r>
                      <a:r>
                        <a:rPr lang="en-US" b="1" dirty="0"/>
                        <a:t>USD</a:t>
                      </a:r>
                      <a:endParaRPr lang="ru-RU" b="1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715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Остаток с предыдущего отчетного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1800" dirty="0">
                          <a:solidFill>
                            <a:schemeClr val="tx1"/>
                          </a:solidFill>
                        </a:rPr>
                        <a:t>30 341,58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USD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7679">
                <a:tc>
                  <a:txBody>
                    <a:bodyPr/>
                    <a:lstStyle/>
                    <a:p>
                      <a:r>
                        <a:rPr lang="ru-RU" dirty="0"/>
                        <a:t>Расходы за период</a:t>
                      </a:r>
                    </a:p>
                    <a:p>
                      <a:endParaRPr lang="ru-RU" dirty="0"/>
                    </a:p>
                    <a:p>
                      <a:r>
                        <a:rPr lang="ru-RU" b="1" dirty="0"/>
                        <a:t>СКК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*Использовано на  программную деятельность 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altLang="en-US" sz="1800" baseline="0" dirty="0">
                          <a:solidFill>
                            <a:schemeClr val="tx1"/>
                          </a:solidFill>
                        </a:rPr>
                        <a:t>10 981,08 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USD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*На административную деятельность (в том числе з/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</a:rPr>
                        <a:t>п,офис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altLang="en-US" sz="1800" dirty="0">
                          <a:solidFill>
                            <a:schemeClr val="tx1"/>
                          </a:solidFill>
                        </a:rPr>
                        <a:t>63 515,16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USD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08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CCM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volution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1800" baseline="0" dirty="0">
                          <a:solidFill>
                            <a:schemeClr val="tx1"/>
                          </a:solidFill>
                        </a:rPr>
                        <a:t>2 602,56 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USD – 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административная деятельность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08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COVID19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1800" dirty="0">
                          <a:solidFill>
                            <a:schemeClr val="tx1"/>
                          </a:solidFill>
                        </a:rPr>
                        <a:t>14 121,45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USD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– административная деятельность</a:t>
                      </a:r>
                    </a:p>
                    <a:p>
                      <a:endParaRPr lang="ru-RU" sz="18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altLang="en-US" dirty="0"/>
                        <a:t>2 282,42</a:t>
                      </a:r>
                      <a:r>
                        <a:rPr lang="en-US" dirty="0"/>
                        <a:t> USD </a:t>
                      </a:r>
                      <a:r>
                        <a:rPr lang="ru-RU" dirty="0"/>
                        <a:t> - программная деятельность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90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Остаток неиспользованных денежных  средств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На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.12.24 г. составил: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30 488,91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USD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0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BBAE0-3831-9CED-8A18-0FAF207F8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7910"/>
            <a:ext cx="8596668" cy="979714"/>
          </a:xfrm>
        </p:spPr>
        <p:txBody>
          <a:bodyPr/>
          <a:lstStyle/>
          <a:p>
            <a:pPr algn="ctr"/>
            <a:r>
              <a:rPr lang="ru-RU" dirty="0"/>
              <a:t>Миссия Глобального Фонда в КР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C78238-B01D-2A31-02EF-EB4A7B06B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5657"/>
            <a:ext cx="8596668" cy="4865705"/>
          </a:xfrm>
        </p:spPr>
        <p:txBody>
          <a:bodyPr/>
          <a:lstStyle/>
          <a:p>
            <a:r>
              <a:rPr lang="ru-RU" dirty="0"/>
              <a:t>Согласованная  реализация  результатов договоренностей между МЗ КР и ГФ в рамках визита  миссии Глобального Фонда в КР (с  5 по 9 декабря 2023 года прибывала в Кыргызской Республике)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В ходе миссии Глобального Фонда в Кыргызскую Республику было принято решение пересмотреть нормативно-правовые акты Комитета КСОЗ по ВИЧ/ТБ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GIZ BACKUP Health оказал техническую поддержку посредством предоставления международного и национального эксперта для институционализации Комитета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На основании этого, был привлечен международный эксперт в лице г-жи Катасоновой А. и национальный эксперт в лице г-жи Исаковой И. для внесения предложений в действующую редакцию нормативно-правовых актов Комитета КСОЗ по ВИЧ/ТБ.</a:t>
            </a:r>
          </a:p>
        </p:txBody>
      </p:sp>
    </p:spTree>
    <p:extLst>
      <p:ext uri="{BB962C8B-B14F-4D97-AF65-F5344CB8AC3E}">
        <p14:creationId xmlns:p14="http://schemas.microsoft.com/office/powerpoint/2010/main" val="8715888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16174"/>
              </p:ext>
            </p:extLst>
          </p:nvPr>
        </p:nvGraphicFramePr>
        <p:xfrm>
          <a:off x="-1" y="0"/>
          <a:ext cx="12192001" cy="824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5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5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5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2000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15">
                <a:tc gridSpan="4">
                  <a:txBody>
                    <a:bodyPr/>
                    <a:lstStyle/>
                    <a:p>
                      <a:pPr algn="r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на 01.01.2024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en-US" sz="1800" dirty="0">
                          <a:solidFill>
                            <a:schemeClr val="tx1"/>
                          </a:solidFill>
                          <a:sym typeface="+mn-ea"/>
                        </a:rPr>
                        <a:t>30 341,58</a:t>
                      </a:r>
                      <a:r>
                        <a:rPr lang="ru-RU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748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СКК</a:t>
                      </a:r>
                      <a:r>
                        <a:rPr lang="en-US" sz="2000" b="1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alt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административную деятельность(в том числе з/п)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alt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62 022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alt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74 950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63 515,16 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alt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453,76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1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Программная деятельность </a:t>
                      </a:r>
                    </a:p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alt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30 257 </a:t>
                      </a:r>
                      <a:r>
                        <a:rPr lang="en-US" altLang="zh-CN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zh-CN" alt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10 981,08 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952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CCM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EV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- 202</a:t>
                      </a:r>
                      <a:r>
                        <a:rPr kumimoji="0" lang="ru-RU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alt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6 218</a:t>
                      </a:r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2 602,56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345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CCM COVID19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- 202</a:t>
                      </a:r>
                      <a:r>
                        <a:rPr kumimoji="0" lang="ru-RU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alt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22 199 </a:t>
                      </a:r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18 700 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16 403,87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2 346,13</a:t>
                      </a:r>
                      <a:r>
                        <a:rPr lang="en-US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9645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2000" b="1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120 696</a:t>
                      </a:r>
                      <a:r>
                        <a:rPr lang="en-US" sz="2000" b="1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93 700</a:t>
                      </a:r>
                      <a:r>
                        <a:rPr lang="en-US" sz="2000" b="1" i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93 502,67</a:t>
                      </a:r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30 488,91</a:t>
                      </a:r>
                      <a:r>
                        <a:rPr lang="en-US" altLang="zh-C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  <a:endParaRPr lang="zh-C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9645">
                <a:tc>
                  <a:txBody>
                    <a:bodyPr/>
                    <a:lstStyle/>
                    <a:p>
                      <a:endParaRPr lang="ru-RU" sz="2000" i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4" y="2652765"/>
            <a:ext cx="9491598" cy="3034602"/>
          </a:xfrm>
        </p:spPr>
        <p:txBody>
          <a:bodyPr>
            <a:normAutofit/>
          </a:bodyPr>
          <a:lstStyle/>
          <a:p>
            <a:pPr marL="109855" indent="0" algn="ctr">
              <a:buNone/>
            </a:pPr>
            <a:r>
              <a:rPr lang="ru-RU" sz="3600" b="1" dirty="0">
                <a:solidFill>
                  <a:schemeClr val="tx1"/>
                </a:solidFill>
              </a:rPr>
              <a:t>Спасибо за внимание</a:t>
            </a:r>
            <a:endParaRPr lang="ru-RU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3C274-61A0-600B-0E6E-F47E7A0B2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Решение очередного заседания Комитета по ВИЧ и ТБ КСОЗ (29 января 2024 г.):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8706CA-1116-EF06-857A-2CA4AAE0C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Были рассмотрены и утверждены технические задания международного и национального экспертов с учетом внесения предложений.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762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048ED-1E3F-DF2E-5B1A-FD5FB95D5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95943"/>
            <a:ext cx="8596668" cy="1231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/>
              <a:t>Решение очередного заседания Комитета по ВИЧ и ТБ КСОЗ (6 марта 2024 г.):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80BF7F-D277-CD58-60F4-4CB7E7ED8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6997"/>
            <a:ext cx="8596668" cy="4884366"/>
          </a:xfrm>
        </p:spPr>
        <p:txBody>
          <a:bodyPr>
            <a:normAutofit/>
          </a:bodyPr>
          <a:lstStyle/>
          <a:p>
            <a:r>
              <a:rPr lang="ru-RU" dirty="0"/>
              <a:t>Реализация решений заседание Комитета КСОЗ от 14 декабря 2023 года по утверждению состава Комитета</a:t>
            </a:r>
            <a:r>
              <a:rPr lang="en-US" dirty="0"/>
              <a:t>;</a:t>
            </a:r>
          </a:p>
          <a:p>
            <a:r>
              <a:rPr lang="ru-RU" dirty="0"/>
              <a:t>Было рекомендовано всем участвующим сторонам данного Комитета, согласно Положению о Комитете, у кого имеется два срока с самого создания Комитета, заменить на другое должностное лицо</a:t>
            </a:r>
            <a:r>
              <a:rPr lang="en-US" dirty="0"/>
              <a:t>;</a:t>
            </a:r>
          </a:p>
          <a:p>
            <a:r>
              <a:rPr lang="ru-RU" dirty="0"/>
              <a:t> 5 февраля 2024 года Секретариат КСОЗ совместно с Секретариатом Комитета по ВИЧ и ТБ направили письма всем государственным органам, международным и неправительственным организациям о том, что необходимо представить новых членов и альтернатов для участия в данном Комитет</a:t>
            </a:r>
            <a:r>
              <a:rPr lang="en-US" dirty="0"/>
              <a:t>;</a:t>
            </a:r>
          </a:p>
          <a:p>
            <a:r>
              <a:rPr lang="ru-RU" dirty="0"/>
              <a:t>Были получены ответы от государственных органов, международных организаций</a:t>
            </a:r>
            <a:r>
              <a:rPr lang="en-US" dirty="0"/>
              <a:t>;</a:t>
            </a:r>
          </a:p>
          <a:p>
            <a:r>
              <a:rPr lang="ru-RU" dirty="0"/>
              <a:t>Было принято решение провести онлайн голосование для одобрения новых кандидатов Комитета по ВИЧ и ТБ КСОЗ, прибывших вместо старых членов Комитета;</a:t>
            </a:r>
            <a:endParaRPr lang="en-US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34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F5C01-98BD-8080-75B4-044B9379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4604"/>
            <a:ext cx="8596668" cy="1082351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Решение очередного заседания Комитета по ВИЧ и ТБ КСОЗ (6 марта 2024 г.):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1567AD-FEB3-F6FE-B3E4-1A1815AF7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841"/>
            <a:ext cx="8596668" cy="4352521"/>
          </a:xfrm>
        </p:spPr>
        <p:txBody>
          <a:bodyPr/>
          <a:lstStyle/>
          <a:p>
            <a:r>
              <a:rPr lang="ru-RU" dirty="0"/>
              <a:t>В проекты НПА было внесено 70% изменений, в связи с чем, было принято решение о внесении изменений там, где критично</a:t>
            </a:r>
            <a:r>
              <a:rPr lang="en-US" dirty="0"/>
              <a:t>;</a:t>
            </a:r>
          </a:p>
          <a:p>
            <a:r>
              <a:rPr lang="ru-RU" dirty="0"/>
              <a:t>Был установлен недельный срок, чтобы члены Комитета дали свои предложения онлайн</a:t>
            </a:r>
            <a:r>
              <a:rPr lang="en-US" dirty="0"/>
              <a:t>;</a:t>
            </a:r>
          </a:p>
          <a:p>
            <a:r>
              <a:rPr lang="ru-RU" dirty="0"/>
              <a:t>Было принято решение провести следующее обсуждение вопросов по НПА через две недели примерно 26 – 27 марта 2024 года онлайн.</a:t>
            </a:r>
          </a:p>
        </p:txBody>
      </p:sp>
    </p:spTree>
    <p:extLst>
      <p:ext uri="{BB962C8B-B14F-4D97-AF65-F5344CB8AC3E}">
        <p14:creationId xmlns:p14="http://schemas.microsoft.com/office/powerpoint/2010/main" val="363411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2724F7-B983-583E-0B61-A0077B24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2555"/>
            <a:ext cx="8596668" cy="10730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Решение очередного заседания Комитета по ВИЧ и ТБ КСОЗ (28 мая 2024 г.):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3DB772-5114-19E1-0FE9-6134462F4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5576"/>
            <a:ext cx="9007842" cy="4585787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/>
              <a:t>26.03.2024 после добровольного выхода из состава некоторых членов Комитета КСОЗ из числа представителей неправительственных организаций, представляющих интересы гражданского общества,  для проведения досрочных выборов на имеющиеся вакантные позиции в составе Комитета, 11 апреля, а затем 26 апреля 2024 года от имени Председателя Правления Комитета были разосланы письма в адрес членов гражданского общества КР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На основании полученных письменных ответов от гражданского общества, мнение и понимание представителей гражданского общества в отношении формата выборов разделились</a:t>
            </a:r>
            <a:r>
              <a:rPr lang="en-US" dirty="0"/>
              <a:t>;</a:t>
            </a:r>
          </a:p>
          <a:p>
            <a:r>
              <a:rPr lang="ru-RU" dirty="0"/>
              <a:t>Некоторые представители гражданского общества такие, как ЛУИН, СР, БЗ, изъявили желание провести досрочные выборы в онлайн формате с целью скорейшего определения кандидатур для замещения вакантных позиций в составе Комитета</a:t>
            </a:r>
            <a:r>
              <a:rPr lang="en-US" dirty="0"/>
              <a:t>;</a:t>
            </a:r>
          </a:p>
          <a:p>
            <a:r>
              <a:rPr lang="ru-RU" dirty="0"/>
              <a:t>Одновременно, другая сторона была солидарна в проведении выборов в ближайшее время, но выразила желание провести данное мероприятие в офлайн формате без какой-либо технической поддержки по установленным процедурам согласно Положению о представительстве интересов гражданского общества в Комитете КСОЗ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22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1F5E04-0FC0-111E-1BD8-505950E8F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82351"/>
            <a:ext cx="8596668" cy="4959012"/>
          </a:xfrm>
        </p:spPr>
        <p:txBody>
          <a:bodyPr/>
          <a:lstStyle/>
          <a:p>
            <a:r>
              <a:rPr lang="ru-RU" dirty="0"/>
              <a:t>Правление Комитета предложило начать подготовку проведения досрочных выборов на имеющиеся вакантные позиции в составе Комитета</a:t>
            </a:r>
            <a:r>
              <a:rPr lang="en-US" dirty="0"/>
              <a:t>;</a:t>
            </a:r>
          </a:p>
          <a:p>
            <a:r>
              <a:rPr lang="ru-RU" dirty="0"/>
              <a:t>В связи с чем, было обращение в Глобальный Фонд об оказании технической помощи о предоставлении внешнего консультанта для оказания содействия в проведении вышеуказанного мероприятия. </a:t>
            </a:r>
          </a:p>
          <a:p>
            <a:r>
              <a:rPr lang="ru-RU" dirty="0"/>
              <a:t>Главной целью консультанта было оказание независимой помощи представителям неправительственных организаций и другим представителям гражданского сообщества в организации подготовки и проведения досрочных выборов с дальнейшим интегрированием в Комитет КСОЗ</a:t>
            </a:r>
            <a:r>
              <a:rPr lang="en-US" dirty="0"/>
              <a:t>;</a:t>
            </a:r>
          </a:p>
          <a:p>
            <a:r>
              <a:rPr lang="ru-RU" dirty="0"/>
              <a:t>Соответственно, 17 мая 2024 года был получен ответ от Глобального Фонда с предложением кандидатуры внешнего консультанта г-жи Кетеван </a:t>
            </a:r>
            <a:r>
              <a:rPr lang="ru-RU" dirty="0" err="1"/>
              <a:t>Чхатарашвили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904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20569D-065E-793D-24D6-34EAC7749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6997"/>
            <a:ext cx="8596668" cy="4884366"/>
          </a:xfrm>
        </p:spPr>
        <p:txBody>
          <a:bodyPr/>
          <a:lstStyle/>
          <a:p>
            <a:r>
              <a:rPr lang="ru-RU" dirty="0"/>
              <a:t>На заседании Комитета 28 мая 2024 года была одобрена кандидатура внешнего консультанта г-жи Кетеван </a:t>
            </a:r>
            <a:r>
              <a:rPr lang="ru-RU" dirty="0" err="1"/>
              <a:t>Чхатарашвили</a:t>
            </a:r>
            <a:r>
              <a:rPr lang="ru-RU" dirty="0"/>
              <a:t> для организации проведения досрочных выборов для замещения вакантных позиций в составе Комитета;</a:t>
            </a:r>
          </a:p>
          <a:p>
            <a:r>
              <a:rPr lang="ru-RU" dirty="0" err="1"/>
              <a:t>ЦРЗиМТ</a:t>
            </a:r>
            <a:r>
              <a:rPr lang="ru-RU" dirty="0"/>
              <a:t> был одобрен в качестве </a:t>
            </a:r>
            <a:r>
              <a:rPr lang="ru-RU" dirty="0" err="1"/>
              <a:t>суб</a:t>
            </a:r>
            <a:r>
              <a:rPr lang="ru-RU" dirty="0"/>
              <a:t>- реципиента ПРООН /основного получателя по проекту «Эффективный контроль за ВИЧ и туберкулёзом в Кыргызской Республике» на 2024–2026 годы.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2709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1937</TotalTime>
  <Words>2561</Words>
  <Application>Microsoft Office PowerPoint</Application>
  <PresentationFormat>Широкоэкранный</PresentationFormat>
  <Paragraphs>233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Аспект</vt:lpstr>
      <vt:lpstr>ОТЧЕТ</vt:lpstr>
      <vt:lpstr>Организация деятельности Комитета КСОЗ Основание: Календарный план комитета КСОЗ от 10.01.2024 года</vt:lpstr>
      <vt:lpstr>Миссия Глобального Фонда в КР</vt:lpstr>
      <vt:lpstr>Решение очередного заседания Комитета по ВИЧ и ТБ КСОЗ (29 января 2024 г.): </vt:lpstr>
      <vt:lpstr>Решение очередного заседания Комитета по ВИЧ и ТБ КСОЗ (6 марта 2024 г.): </vt:lpstr>
      <vt:lpstr>Решение очередного заседания Комитета по ВИЧ и ТБ КСОЗ (6 марта 2024 г.):</vt:lpstr>
      <vt:lpstr>Решение очередного заседания Комитета по ВИЧ и ТБ КСОЗ (28 мая 2024 г.): </vt:lpstr>
      <vt:lpstr>Презентация PowerPoint</vt:lpstr>
      <vt:lpstr>Презентация PowerPoint</vt:lpstr>
      <vt:lpstr>Решение очередного заседания Комитета по ВИЧ и ТБ КСОЗ (9 июля 2024 г.): </vt:lpstr>
      <vt:lpstr>Надзорная деятельность Комитета КСОЗ</vt:lpstr>
      <vt:lpstr>Презентация PowerPoint</vt:lpstr>
      <vt:lpstr>Презентация PowerPoint</vt:lpstr>
      <vt:lpstr>Обучение членов Комитета от гражданского сектора для повышения их потенциала:</vt:lpstr>
      <vt:lpstr>Обучение членов Комитета от гражданского сектора для повышения их потенциала:</vt:lpstr>
      <vt:lpstr>Обучение членов Комитета от гражданского сектора для повышения их потенциала:</vt:lpstr>
      <vt:lpstr>Рамочное Соглашение между Кыргызской Республикой и Глобальным Фондом</vt:lpstr>
      <vt:lpstr>Выборы представителей гражданского общества</vt:lpstr>
      <vt:lpstr>Управление веб-сайтом Комитета КСОЗ</vt:lpstr>
      <vt:lpstr>Информация по реализации  гранта С19RM</vt:lpstr>
      <vt:lpstr>Презентация PowerPoint</vt:lpstr>
      <vt:lpstr>Презентация PowerPoint</vt:lpstr>
      <vt:lpstr>Презентация PowerPoint</vt:lpstr>
      <vt:lpstr>По программной части проведены тренинги: </vt:lpstr>
      <vt:lpstr>ПРОВЕДЕНЫ:</vt:lpstr>
      <vt:lpstr>Презентация PowerPoint</vt:lpstr>
      <vt:lpstr>Финансовая деятельность Комитета  КСОЗ   (Отчет НОКП Фидуциарного органа ГФ )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</dc:title>
  <dc:creator>Asus-rog</dc:creator>
  <cp:lastModifiedBy>Пользователь</cp:lastModifiedBy>
  <cp:revision>185</cp:revision>
  <cp:lastPrinted>2022-06-23T05:09:00Z</cp:lastPrinted>
  <dcterms:created xsi:type="dcterms:W3CDTF">2017-06-26T20:59:00Z</dcterms:created>
  <dcterms:modified xsi:type="dcterms:W3CDTF">2025-02-06T04:56:43Z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A72929BC0A7F40C88CCD1E7C3A8A3FA8_12</vt:lpwstr>
  </property>
  <property fmtid="{D5CDD505-2E9C-101B-9397-08002B2CF9AE}" pid="3" name="KSOProductBuildVer">
    <vt:lpwstr>1049-12.2.0.19805</vt:lpwstr>
  </property>
</Properties>
</file>