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21"/>
  </p:notesMasterIdLst>
  <p:sldIdLst>
    <p:sldId id="256" r:id="rId2"/>
    <p:sldId id="257" r:id="rId3"/>
    <p:sldId id="332" r:id="rId4"/>
    <p:sldId id="327" r:id="rId5"/>
    <p:sldId id="331" r:id="rId6"/>
    <p:sldId id="328" r:id="rId7"/>
    <p:sldId id="333" r:id="rId8"/>
    <p:sldId id="329" r:id="rId9"/>
    <p:sldId id="330" r:id="rId10"/>
    <p:sldId id="335" r:id="rId11"/>
    <p:sldId id="259" r:id="rId12"/>
    <p:sldId id="295" r:id="rId13"/>
    <p:sldId id="258" r:id="rId14"/>
    <p:sldId id="263" r:id="rId15"/>
    <p:sldId id="268" r:id="rId16"/>
    <p:sldId id="324" r:id="rId17"/>
    <p:sldId id="325" r:id="rId18"/>
    <p:sldId id="326" r:id="rId19"/>
    <p:sldId id="291" r:id="rId20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6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C1E74-7502-4B04-9D3D-8C875BF1891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F16BA-1325-4E8D-8918-F8A5AF444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5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C965D-62D7-4FBA-BBE9-E86622CF8719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136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6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597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F16BA-1325-4E8D-8918-F8A5AF444DFD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839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06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94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0921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326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664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038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329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01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37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74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91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1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16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5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87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29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898F9-84D4-47E4-A632-3BA1050A1AA5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1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  <p:sldLayoutId id="2147484018" r:id="rId13"/>
    <p:sldLayoutId id="2147484019" r:id="rId14"/>
    <p:sldLayoutId id="2147484020" r:id="rId15"/>
    <p:sldLayoutId id="21474840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ОТЧЕТ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217850"/>
          </a:xfrm>
        </p:spPr>
        <p:txBody>
          <a:bodyPr>
            <a:noAutofit/>
          </a:bodyPr>
          <a:lstStyle/>
          <a:p>
            <a:r>
              <a:rPr lang="ru-RU" sz="2000" dirty="0"/>
              <a:t>Секретариата Комитета по борьбе с ВИЧ/СПИДом, ТБ и малярией за бюджетный цикл январь – декабрь </a:t>
            </a:r>
          </a:p>
          <a:p>
            <a:r>
              <a:rPr lang="ru-RU" sz="2000" dirty="0"/>
              <a:t>202</a:t>
            </a:r>
            <a:r>
              <a:rPr lang="en-US" sz="2000" dirty="0"/>
              <a:t>3</a:t>
            </a:r>
            <a:r>
              <a:rPr lang="ru-RU" sz="2000" dirty="0"/>
              <a:t> года </a:t>
            </a:r>
            <a:r>
              <a:rPr lang="en-US" sz="2000" dirty="0"/>
              <a:t> 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01762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0C7B6-5FA8-FE6B-CCD1-7DA7E3AAF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0588"/>
            <a:ext cx="8596668" cy="625151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Надзорная деятельность Комитета КСОЗ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2F2B50-D7FB-293B-BB73-DCB014593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79714"/>
            <a:ext cx="8596668" cy="537443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Мониторинг и надзор по реализации мероприятий, финансируемых из средств Глобального фонда, проводится сектором по надзору Комитета:</a:t>
            </a:r>
          </a:p>
          <a:p>
            <a:r>
              <a:rPr lang="ru-RU" dirty="0"/>
              <a:t>1)	сектор по надзору разрабатывает инструменты, график, план для проведения мониторинга и надзора, а также оценки реализации мероприятий, финансируемых из средств Глобального фонда;</a:t>
            </a:r>
          </a:p>
          <a:p>
            <a:r>
              <a:rPr lang="ru-RU" dirty="0"/>
              <a:t>2)	организация деятельности сектора по надзору реализации мероприятий Глобального фонда осуществляется Секретариатом в рамках средств, предусмотренных из Глобального фонда;</a:t>
            </a:r>
          </a:p>
          <a:p>
            <a:r>
              <a:rPr lang="ru-RU" dirty="0"/>
              <a:t>3)	результаты деятельности сектора по надзору реализации мероприятий Глобального Фонда рассматриваются на заседаниях Комитета и КСОЗ, а также регулярно, но не реже одного раз в год, размещаются на официальной веб-странице Комитета.</a:t>
            </a:r>
          </a:p>
          <a:p>
            <a:r>
              <a:rPr lang="ru-RU" dirty="0"/>
              <a:t>Сектор должен был рассматривать эффективность исполнения грантов, панель показателей «</a:t>
            </a:r>
            <a:r>
              <a:rPr lang="ru-RU" dirty="0" err="1"/>
              <a:t>дашборд</a:t>
            </a:r>
            <a:r>
              <a:rPr lang="ru-RU" dirty="0"/>
              <a:t>», выработать рекомендации для основного получателя, но этого не было сделано из-за приостановки работы Комитета. В бюджете Секретариата также предусмотрены средства для проведения мониторинговых визитов, но и эти активности не были исполнены.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874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Оказание содействия профильным Секторам Комитета КСОЗ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19235"/>
            <a:ext cx="9441356" cy="4122127"/>
          </a:xfrm>
        </p:spPr>
        <p:txBody>
          <a:bodyPr>
            <a:normAutofit/>
          </a:bodyPr>
          <a:lstStyle/>
          <a:p>
            <a:r>
              <a:rPr lang="ru-RU" dirty="0"/>
              <a:t>Секретариатом Комитета КСОЗ оказано содействие членам Рабочей группы в процессе подготовки, разработки и утверждения страновой заявки на период финансирования 2024-2026 гг.</a:t>
            </a:r>
          </a:p>
          <a:p>
            <a:r>
              <a:rPr lang="ru-RU" dirty="0"/>
              <a:t>Было оказано содействие в организации Странового диалога по обсуждению приоритетов страновой заявки на период 2024-2026 гг. при участии государственных, международных и неправительственных организаций 3 марта 2023 года.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634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9634"/>
            <a:ext cx="8596668" cy="592183"/>
          </a:xfrm>
        </p:spPr>
        <p:txBody>
          <a:bodyPr>
            <a:normAutofit fontScale="90000"/>
          </a:bodyPr>
          <a:lstStyle/>
          <a:p>
            <a:r>
              <a:rPr lang="ru-RU" sz="2500" dirty="0"/>
              <a:t>Функции Секретариата включают следующее </a:t>
            </a:r>
            <a:r>
              <a:rPr lang="ru-RU" sz="2200" i="1" dirty="0"/>
              <a:t>(осуществляется на основании ст.38 Положения о Комитете КСОЗ):</a:t>
            </a:r>
            <a:br>
              <a:rPr lang="ru-RU" sz="2500" dirty="0"/>
            </a:b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12980"/>
            <a:ext cx="8596668" cy="5113176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/>
              <a:t>Поддержка процесса подготовки страновых заявок для подачи в Глобальный Фонд и вовлечение всех заинтересованных сторон;</a:t>
            </a:r>
          </a:p>
          <a:p>
            <a:r>
              <a:rPr lang="ru-RU" sz="2400" dirty="0"/>
              <a:t>Поддержка коммуникации с заинтересованными сторонами и ГФ, информирование широкой общественности о работе Комитета и программах ГФ;</a:t>
            </a:r>
          </a:p>
          <a:p>
            <a:r>
              <a:rPr lang="ru-RU" sz="2400" dirty="0"/>
              <a:t>Поддержка и активное участие в сборе средств и нахождении дополнительных источников финансирования;</a:t>
            </a:r>
          </a:p>
          <a:p>
            <a:r>
              <a:rPr lang="ru-RU" sz="2400" dirty="0"/>
              <a:t>Ведение документации и архива документов Комитета в соответствии с требованиями ГФ и законодательством Кыргызской Республики;</a:t>
            </a:r>
          </a:p>
          <a:p>
            <a:r>
              <a:rPr lang="ru-RU" sz="2400" dirty="0"/>
              <a:t>Ведение финансовой отчетности согласно требованиям ГФ и законодательства Кыргызской Республики;</a:t>
            </a:r>
          </a:p>
          <a:p>
            <a:r>
              <a:rPr lang="ru-RU" sz="2400" dirty="0"/>
              <a:t>Поддержка обновления членства Комитета, включая помощь в мобилизации секторов для обновления членства.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7760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6996" y="1326382"/>
            <a:ext cx="8596668" cy="5531618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Проводится учет и архивирование всей документации Комитета КСОЗ, делопроизводство Секретариата Комитета КСОЗ;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Систематизировано планирование  мероприятий и заседаний Комитета КСОЗ и Секторов по подготовке заявок и надзора с указанием бюджета;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Проводилось ежеквартальное уточнение планов и мероприятий    с фидуциарным органом (НОКП КР, бюджет Комитета КСОЗ для планирования мобилизации ресурсов).</a:t>
            </a:r>
          </a:p>
        </p:txBody>
      </p:sp>
    </p:spTree>
    <p:extLst>
      <p:ext uri="{BB962C8B-B14F-4D97-AF65-F5344CB8AC3E}">
        <p14:creationId xmlns:p14="http://schemas.microsoft.com/office/powerpoint/2010/main" val="4029907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22032"/>
            <a:ext cx="10972800" cy="892962"/>
          </a:xfrm>
        </p:spPr>
        <p:txBody>
          <a:bodyPr>
            <a:normAutofit/>
          </a:bodyPr>
          <a:lstStyle/>
          <a:p>
            <a:r>
              <a:rPr lang="ru-RU" sz="2400" dirty="0"/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Оптимизация взаимодействия и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305" y="3135086"/>
            <a:ext cx="11393314" cy="377878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4199" y="1315021"/>
            <a:ext cx="288032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Правление Комитета КСОЗ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00741" y="1309015"/>
            <a:ext cx="288032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Секретариат Комитета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97259" y="1309015"/>
            <a:ext cx="288032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Секретариат Глобального Фонда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92534" y="2996952"/>
            <a:ext cx="288032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Члены Комитета </a:t>
            </a: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3374519" y="1655290"/>
            <a:ext cx="1056117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7512174" y="1741063"/>
            <a:ext cx="768085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5896885" y="2323133"/>
            <a:ext cx="2880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96397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8"/>
            <a:ext cx="8596668" cy="472648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>
                <a:latin typeface="Arial" pitchFamily="34" charset="0"/>
                <a:cs typeface="Arial" pitchFamily="34" charset="0"/>
              </a:rPr>
              <a:t>Финансовая деятельность Комитета  КСОЗ </a:t>
            </a:r>
            <a:br>
              <a:rPr lang="ru-RU" sz="5400" dirty="0">
                <a:latin typeface="Arial" pitchFamily="34" charset="0"/>
                <a:cs typeface="Arial" pitchFamily="34" charset="0"/>
              </a:rPr>
            </a:br>
            <a:br>
              <a:rPr lang="ru-RU" sz="5400" dirty="0">
                <a:latin typeface="Arial" pitchFamily="34" charset="0"/>
                <a:cs typeface="Arial" pitchFamily="34" charset="0"/>
              </a:rPr>
            </a:br>
            <a:r>
              <a:rPr lang="ru-RU" sz="5400" dirty="0">
                <a:latin typeface="Arial" pitchFamily="34" charset="0"/>
                <a:cs typeface="Arial" pitchFamily="34" charset="0"/>
              </a:rPr>
              <a:t>(</a:t>
            </a:r>
            <a:r>
              <a:rPr lang="ru-RU" dirty="0">
                <a:latin typeface="Arial" pitchFamily="34" charset="0"/>
                <a:cs typeface="Arial" pitchFamily="34" charset="0"/>
              </a:rPr>
              <a:t>Отчет НОКП Фидуциарного органа ГФ </a:t>
            </a:r>
            <a:r>
              <a:rPr lang="ru-RU" sz="5400" dirty="0">
                <a:latin typeface="Arial" pitchFamily="34" charset="0"/>
                <a:cs typeface="Arial" pitchFamily="34" charset="0"/>
              </a:rPr>
              <a:t>)</a:t>
            </a:r>
            <a:br>
              <a:rPr lang="ru-RU" sz="5400" dirty="0">
                <a:latin typeface="Arial" pitchFamily="34" charset="0"/>
                <a:cs typeface="Arial" pitchFamily="34" charset="0"/>
              </a:rPr>
            </a:b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762923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Объект 2"/>
          <p:cNvSpPr>
            <a:spLocks noGrp="1"/>
          </p:cNvSpPr>
          <p:nvPr>
            <p:ph idx="1"/>
          </p:nvPr>
        </p:nvSpPr>
        <p:spPr>
          <a:xfrm>
            <a:off x="808382" y="4740031"/>
            <a:ext cx="10058909" cy="1320800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194306" name="Таблица 4"/>
          <p:cNvGraphicFramePr>
            <a:graphicFrameLocks noGrp="1"/>
          </p:cNvGraphicFramePr>
          <p:nvPr/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4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7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0641">
                <a:tc>
                  <a:txBody>
                    <a:bodyPr/>
                    <a:lstStyle/>
                    <a:p>
                      <a:pPr algn="ctr"/>
                      <a:r>
                        <a:rPr lang="ru-RU" sz="4000" i="0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1608">
                <a:tc>
                  <a:txBody>
                    <a:bodyPr/>
                    <a:lstStyle/>
                    <a:p>
                      <a:r>
                        <a:rPr lang="ru-RU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СКК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(01.01.23-31.12.23)</a:t>
                      </a:r>
                      <a:endParaRPr lang="ru-RU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административную деятельность(в том числе з/п) </a:t>
                      </a:r>
                    </a:p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63 800 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ru-RU" sz="1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Программная деятельность </a:t>
                      </a:r>
                    </a:p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800" b="0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ru-RU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7875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 </a:t>
                      </a:r>
                      <a:r>
                        <a:rPr lang="ru-RU" sz="1800" b="0" i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 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COVID19</a:t>
                      </a: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(01.01.23-31.12.23)</a:t>
                      </a:r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800" b="0" i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08 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USD</a:t>
                      </a:r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7875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 по </a:t>
                      </a:r>
                      <a:r>
                        <a:rPr lang="ru-RU" sz="18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EV</a:t>
                      </a: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(01.01.23-31.12.23)</a:t>
                      </a:r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37 277 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USD</a:t>
                      </a:r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132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Объект 2"/>
          <p:cNvSpPr>
            <a:spLocks noGrp="1"/>
          </p:cNvSpPr>
          <p:nvPr>
            <p:ph idx="1"/>
          </p:nvPr>
        </p:nvSpPr>
        <p:spPr>
          <a:xfrm>
            <a:off x="6692347" y="5857461"/>
            <a:ext cx="4386471" cy="22661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-Общая сумма</a:t>
            </a:r>
            <a:endParaRPr lang="ru-RU" sz="1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194305" name="Таблица 4"/>
          <p:cNvGraphicFramePr>
            <a:graphicFrameLocks noGrp="1"/>
          </p:cNvGraphicFramePr>
          <p:nvPr/>
        </p:nvGraphicFramePr>
        <p:xfrm>
          <a:off x="0" y="0"/>
          <a:ext cx="12192001" cy="7956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7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4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16529">
                <a:tc>
                  <a:txBody>
                    <a:bodyPr/>
                    <a:lstStyle/>
                    <a:p>
                      <a:r>
                        <a:rPr lang="ru-RU" dirty="0"/>
                        <a:t>Общая сумма поступлений  на-22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СКК</a:t>
                      </a:r>
                      <a:r>
                        <a:rPr lang="en-US" dirty="0"/>
                        <a:t>   69</a:t>
                      </a:r>
                      <a:r>
                        <a:rPr lang="en-US" baseline="0" dirty="0"/>
                        <a:t> 289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USD</a:t>
                      </a:r>
                      <a:endParaRPr lang="ru-RU" dirty="0"/>
                    </a:p>
                    <a:p>
                      <a:r>
                        <a:rPr lang="en-US" dirty="0"/>
                        <a:t>EV </a:t>
                      </a:r>
                      <a:r>
                        <a:rPr lang="ru-RU" dirty="0"/>
                        <a:t>    </a:t>
                      </a:r>
                      <a:r>
                        <a:rPr lang="en-US" dirty="0"/>
                        <a:t>23</a:t>
                      </a:r>
                      <a:r>
                        <a:rPr lang="en-US" baseline="0" dirty="0"/>
                        <a:t> 950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USD</a:t>
                      </a:r>
                      <a:endParaRPr lang="ru-RU" dirty="0"/>
                    </a:p>
                    <a:p>
                      <a:r>
                        <a:rPr lang="en-US" dirty="0"/>
                        <a:t>COVID19</a:t>
                      </a:r>
                      <a:r>
                        <a:rPr lang="ru-RU" dirty="0"/>
                        <a:t>   </a:t>
                      </a:r>
                      <a:r>
                        <a:rPr lang="en-US" dirty="0"/>
                        <a:t>25 200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USD</a:t>
                      </a:r>
                      <a:endParaRPr lang="ru-RU" dirty="0"/>
                    </a:p>
                    <a:p>
                      <a:r>
                        <a:rPr lang="ru-RU" dirty="0"/>
                        <a:t>Итого       </a:t>
                      </a:r>
                      <a:r>
                        <a:rPr lang="en-US" dirty="0"/>
                        <a:t>118</a:t>
                      </a:r>
                      <a:r>
                        <a:rPr lang="en-US" baseline="0" dirty="0"/>
                        <a:t> 439</a:t>
                      </a:r>
                      <a:r>
                        <a:rPr lang="en-US" dirty="0"/>
                        <a:t> </a:t>
                      </a:r>
                      <a:r>
                        <a:rPr lang="ru-RU" dirty="0"/>
                        <a:t> </a:t>
                      </a:r>
                      <a:r>
                        <a:rPr lang="en-US" b="1" dirty="0"/>
                        <a:t>USD</a:t>
                      </a:r>
                      <a:endParaRPr lang="ru-RU" b="1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2715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Остаток с предыдущего отчетного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6 515,45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USD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7679">
                <a:tc>
                  <a:txBody>
                    <a:bodyPr/>
                    <a:lstStyle/>
                    <a:p>
                      <a:r>
                        <a:rPr lang="ru-RU" dirty="0"/>
                        <a:t>Расходы за период</a:t>
                      </a:r>
                    </a:p>
                    <a:p>
                      <a:endParaRPr lang="ru-RU" dirty="0"/>
                    </a:p>
                    <a:p>
                      <a:r>
                        <a:rPr lang="ru-RU" b="1" dirty="0"/>
                        <a:t>СКК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*Использовано на  программную деятельность 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1 363,62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USD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*На административную деятельность (в том числе з/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</a:rPr>
                        <a:t>п,офис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56 953,92 USD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086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CCM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volution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037,55 USD – 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административная деятельность</a:t>
                      </a:r>
                    </a:p>
                    <a:p>
                      <a:endParaRPr lang="ru-RU" sz="18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/>
                        <a:t>4 398,92 </a:t>
                      </a:r>
                      <a:r>
                        <a:rPr lang="en-US" dirty="0"/>
                        <a:t>USD -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программная деятельность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08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COVID19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492,30 USD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 – административная деятельность</a:t>
                      </a:r>
                    </a:p>
                    <a:p>
                      <a:endParaRPr lang="ru-RU" sz="18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/>
                        <a:t>1 366,56 USD </a:t>
                      </a:r>
                      <a:r>
                        <a:rPr lang="ru-RU" dirty="0"/>
                        <a:t> - программная деятельность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90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Остаток неиспользованных денежных  средств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На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.12.2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 г. составил: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30 34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1,58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USD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0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49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Таблица 8"/>
          <p:cNvGraphicFramePr>
            <a:graphicFrameLocks noGrp="1"/>
          </p:cNvGraphicFramePr>
          <p:nvPr/>
        </p:nvGraphicFramePr>
        <p:xfrm>
          <a:off x="-1" y="0"/>
          <a:ext cx="12192001" cy="8257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5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5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5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lang="ru-RU" sz="2000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715">
                <a:tc gridSpan="4">
                  <a:txBody>
                    <a:bodyPr/>
                    <a:lstStyle/>
                    <a:p>
                      <a:pPr algn="r"/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на 01.01.2023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515,45 </a:t>
                      </a:r>
                      <a:r>
                        <a:rPr lang="en-US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62684"/>
                  </a:ext>
                </a:extLst>
              </a:tr>
              <a:tr h="1810748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СКК</a:t>
                      </a:r>
                      <a:r>
                        <a:rPr lang="en-US" sz="2000" b="1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административную деятельность(в том числе з/п)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63 800 USD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69 289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56 953,92 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10 971,46</a:t>
                      </a:r>
                      <a:r>
                        <a:rPr lang="en-US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41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Программная деятельность </a:t>
                      </a:r>
                    </a:p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11 200 USD</a:t>
                      </a:r>
                      <a:endParaRPr lang="zh-CN" alt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363,62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6952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CCM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EV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- 2023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37 277 USD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23 950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19 436,47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4 513,53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9645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CCM COVID19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- 2023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20 308 USD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25 200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16 858,86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8 341,14</a:t>
                      </a:r>
                      <a:r>
                        <a:rPr lang="en-US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9645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en-US" sz="2000" b="1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585 USD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118 439</a:t>
                      </a:r>
                      <a:r>
                        <a:rPr lang="en-US" sz="2000" b="1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94 612,87 USD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30 341,58 USD</a:t>
                      </a:r>
                      <a:endParaRPr lang="zh-CN" alt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9645">
                <a:tc>
                  <a:txBody>
                    <a:bodyPr/>
                    <a:lstStyle/>
                    <a:p>
                      <a:endParaRPr lang="ru-RU" sz="2000" i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i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059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7334" y="2652765"/>
            <a:ext cx="9491598" cy="303460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3600" b="1" dirty="0">
                <a:solidFill>
                  <a:schemeClr val="tx1"/>
                </a:solidFill>
              </a:rPr>
              <a:t>Спасибо за внимание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91206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463" y="147376"/>
            <a:ext cx="9593741" cy="1331567"/>
          </a:xfrm>
        </p:spPr>
        <p:txBody>
          <a:bodyPr>
            <a:normAutofit/>
          </a:bodyPr>
          <a:lstStyle/>
          <a:p>
            <a:r>
              <a:rPr lang="ru-RU" sz="2800" dirty="0"/>
              <a:t>Организация деятельности Комитета КСОЗ</a:t>
            </a:r>
            <a:br>
              <a:rPr lang="ru-RU" sz="2800" dirty="0"/>
            </a:br>
            <a:r>
              <a:rPr lang="ru-RU" sz="1800" dirty="0"/>
              <a:t>Основание: Утвержденный календарный план Комитета КСОЗ </a:t>
            </a:r>
            <a:r>
              <a:rPr lang="ru-RU" sz="1800"/>
              <a:t>от 10.01.2023 г</a:t>
            </a:r>
            <a:r>
              <a:rPr lang="ru-RU" sz="1800" dirty="0"/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597" y="1129004"/>
            <a:ext cx="10458898" cy="5581620"/>
          </a:xfrm>
        </p:spPr>
        <p:txBody>
          <a:bodyPr>
            <a:no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За период с января по декабрь 2023 года было проведено:</a:t>
            </a:r>
          </a:p>
          <a:p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внеочередное и 4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очередных заседаний Комитета КСОЗ, </a:t>
            </a:r>
            <a:r>
              <a:rPr lang="ru-RU" dirty="0">
                <a:latin typeface="Arial" pitchFamily="34" charset="0"/>
                <a:cs typeface="Arial" pitchFamily="34" charset="0"/>
              </a:rPr>
              <a:t>в которых принимали участие основные члены Комитета, альтернаты, представители гос. органов (Минздрав КР, Минфин КР, МВД, СИН КР, РЦ «СПИД», НЦФ, МТСОМ КР), международные и неправительственные организации, партнеры по развитию, ПРООН, МАФ;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4 заседания Сектора по подготовке заявок, мобилизации ресурсов и гармонизации;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На заседаниях были рассмотрены такие вопросы, как: рассмотрение и одобрение Операционного Руководства по процедурам выбора Основного реципиента грантов Глобального Фонда по борьбе со СПИДом, туберкулезом и малярией (ГФСТМ) и образование временной комиссии по отбору Основного Получателя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  <a:r>
              <a:rPr lang="ru-RU" dirty="0">
                <a:latin typeface="Arial" pitchFamily="34" charset="0"/>
                <a:cs typeface="Arial" pitchFamily="34" charset="0"/>
              </a:rPr>
              <a:t>Утверждение проекта страновой заявки в ГФ на 2024 - 2026 гг.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  <a:r>
              <a:rPr lang="ru-RU" dirty="0">
                <a:latin typeface="Arial" pitchFamily="34" charset="0"/>
                <a:cs typeface="Arial" pitchFamily="34" charset="0"/>
              </a:rPr>
              <a:t>Рассмотрение этического кодекса членов Комитета КСОЗ</a:t>
            </a:r>
            <a:r>
              <a:rPr lang="en-US" dirty="0">
                <a:latin typeface="Arial" pitchFamily="34" charset="0"/>
                <a:cs typeface="Arial" pitchFamily="34" charset="0"/>
              </a:rPr>
              <a:t>;</a:t>
            </a:r>
            <a:r>
              <a:rPr lang="ru-RU" dirty="0">
                <a:latin typeface="Arial" pitchFamily="34" charset="0"/>
                <a:cs typeface="Arial" pitchFamily="34" charset="0"/>
              </a:rPr>
              <a:t> Утверждение плана мероприятий по надзору на 2023 г. и т.д.</a:t>
            </a:r>
          </a:p>
          <a:p>
            <a:pPr marL="0" indent="0">
              <a:buNone/>
            </a:pPr>
            <a:endParaRPr lang="ru-RU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Все мероприятия  Комитета КСОЗ  были обеспечены своевременной логистикой и административной поддержкой со стороны Секретариата и фидуциарного органа</a:t>
            </a:r>
          </a:p>
          <a:p>
            <a:pPr marL="0" indent="0">
              <a:buNone/>
            </a:pP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03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5DD33E-EA9A-7526-A937-D2C0A20CB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1967"/>
            <a:ext cx="8596668" cy="1408923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Обучение новых членов Комитета по ВИЧ и ТБ КСОЗ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(выездное обучение членов Комитета от 19.01.2023 г.)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40CC1A-57C1-4D59-2296-FE1C130F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35" y="1175657"/>
            <a:ext cx="9881117" cy="5784980"/>
          </a:xfrm>
        </p:spPr>
        <p:txBody>
          <a:bodyPr>
            <a:normAutofit fontScale="70000" lnSpcReduction="20000"/>
          </a:bodyPr>
          <a:lstStyle/>
          <a:p>
            <a:r>
              <a:rPr lang="ru-RU" sz="2100" dirty="0"/>
              <a:t>1.	История Комитета по ВИЧ/ТБ КСОЗ, основные принципы работы, цели и задачи, механизмы и инструменты, регламент и положения, нормативные документы определяющие полномочия и сферу деятельности Комитета по ВИЧ/ТБ КСОЗ. </a:t>
            </a:r>
          </a:p>
          <a:p>
            <a:r>
              <a:rPr lang="ru-RU" sz="2100" dirty="0"/>
              <a:t>2.	Кодекс об этике.</a:t>
            </a:r>
          </a:p>
          <a:p>
            <a:r>
              <a:rPr lang="ru-RU" sz="2100" dirty="0"/>
              <a:t>3.	Надзорная функция Комитета по ВИЧ/ТБ КСОЗ.</a:t>
            </a:r>
          </a:p>
          <a:p>
            <a:r>
              <a:rPr lang="ru-RU" sz="2100" dirty="0"/>
              <a:t>4.	Надзор как одна из основных функций Комитета по ВИЧ/ТБ КСОЗ.</a:t>
            </a:r>
          </a:p>
          <a:p>
            <a:r>
              <a:rPr lang="ru-RU" sz="2100" dirty="0"/>
              <a:t>5.	Определение надзора</a:t>
            </a:r>
          </a:p>
          <a:p>
            <a:r>
              <a:rPr lang="ru-RU" sz="2100" dirty="0"/>
              <a:t>6.	Функции надзора</a:t>
            </a:r>
          </a:p>
          <a:p>
            <a:r>
              <a:rPr lang="ru-RU" sz="2100" dirty="0"/>
              <a:t>7.	Требования ГФ к надзорной функции Комитета по ВИЧ/ТБ КСОЗ</a:t>
            </a:r>
          </a:p>
          <a:p>
            <a:r>
              <a:rPr lang="ru-RU" sz="2100" dirty="0"/>
              <a:t>8.	Вопросы надзора и план</a:t>
            </a:r>
          </a:p>
          <a:p>
            <a:r>
              <a:rPr lang="ru-RU" sz="2100" dirty="0"/>
              <a:t>9.	Нормативные документы и панель показателей</a:t>
            </a:r>
          </a:p>
          <a:p>
            <a:r>
              <a:rPr lang="ru-RU" sz="2100" dirty="0"/>
              <a:t>10.	Инструменты надзора и мониторинговые визиты</a:t>
            </a:r>
          </a:p>
          <a:p>
            <a:r>
              <a:rPr lang="ru-RU" sz="2100" dirty="0"/>
              <a:t>11.	Практическое задание по вопросам надзора</a:t>
            </a:r>
          </a:p>
          <a:p>
            <a:r>
              <a:rPr lang="ru-RU" sz="2100" dirty="0"/>
              <a:t>12.	Управление рисками в программах ГФ</a:t>
            </a:r>
          </a:p>
          <a:p>
            <a:r>
              <a:rPr lang="ru-RU" sz="2100" dirty="0"/>
              <a:t>13.	Основные понятия.</a:t>
            </a:r>
          </a:p>
          <a:p>
            <a:r>
              <a:rPr lang="ru-RU" sz="2100" dirty="0"/>
              <a:t>14.	Цикл и планирование управления рисками.</a:t>
            </a:r>
          </a:p>
          <a:p>
            <a:r>
              <a:rPr lang="ru-RU" sz="2100" dirty="0"/>
              <a:t>15.	Методы и инструменты идентификации рисков.</a:t>
            </a:r>
          </a:p>
          <a:p>
            <a:r>
              <a:rPr lang="ru-RU" sz="2100" dirty="0"/>
              <a:t>16.	Анализ и оценка рисков, реестр рисков.</a:t>
            </a:r>
          </a:p>
          <a:p>
            <a:r>
              <a:rPr lang="ru-RU" sz="2100" dirty="0"/>
              <a:t>17.	Управление и мониторинг рисками.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57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A91E3B2-1B23-6CD8-E669-7ED8249A6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1599"/>
            <a:ext cx="8596668" cy="5141167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Решение первого выездного заседания Комитета по ВИЧ и ТБ КСОЗ</a:t>
            </a:r>
            <a:r>
              <a:rPr lang="en-US" b="1" dirty="0"/>
              <a:t> </a:t>
            </a:r>
            <a:endParaRPr lang="ru-RU" b="1" dirty="0"/>
          </a:p>
          <a:p>
            <a:pPr marL="0" indent="0">
              <a:buNone/>
            </a:pPr>
            <a:r>
              <a:rPr lang="en-US" sz="1600" b="1" dirty="0"/>
              <a:t>(20 </a:t>
            </a:r>
            <a:r>
              <a:rPr lang="ru-RU" sz="1600" b="1" dirty="0"/>
              <a:t>января 2023 г.):</a:t>
            </a:r>
          </a:p>
          <a:p>
            <a:r>
              <a:rPr lang="ru-RU" dirty="0"/>
              <a:t>Отменить процедуру выборов Основного Получателя грантов ГФ, объявленная Секретариатом Комитета (см. Руководящие принципы реализации грантов ГФ п.9.)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Направить письмо в ПРООН о продолжении исполнения функции ОП в будущем грантовом цикле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Определить основным </a:t>
            </a:r>
            <a:r>
              <a:rPr lang="ru-RU" dirty="0" err="1"/>
              <a:t>суб</a:t>
            </a:r>
            <a:r>
              <a:rPr lang="ru-RU" dirty="0"/>
              <a:t> – получателем по управлению государственными организациями и подготовкой к управлению всем грантом МЗ КР</a:t>
            </a:r>
            <a:r>
              <a:rPr lang="en-US" dirty="0"/>
              <a:t>;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23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DF05EC8-1045-3C07-D544-2956DACB2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3021"/>
            <a:ext cx="8596668" cy="4968342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Решение внеочередного заседания Комитета по ВИЧ и ТБ КСОЗ </a:t>
            </a:r>
          </a:p>
          <a:p>
            <a:pPr marL="0" indent="0">
              <a:buNone/>
            </a:pPr>
            <a:r>
              <a:rPr lang="ru-RU" sz="1600" b="1" dirty="0"/>
              <a:t>(6 марта 2023 г.):</a:t>
            </a:r>
          </a:p>
          <a:p>
            <a:r>
              <a:rPr lang="ru-RU" dirty="0"/>
              <a:t>Был утвержден план мероприятий по надзору на 2023 г.</a:t>
            </a:r>
          </a:p>
          <a:p>
            <a:r>
              <a:rPr lang="ru-RU" dirty="0"/>
              <a:t>Было направлено письмо от Комитета КСОЗ Кыргызстана в СКК РФ о включении мероприятий для мигрантов граждан КР, находящихся в РФ.</a:t>
            </a:r>
          </a:p>
          <a:p>
            <a:r>
              <a:rPr lang="ru-RU" dirty="0"/>
              <a:t>Была утверждена заявка по сэкономленным средствам по гранту COVID - 19 (C19RM).</a:t>
            </a:r>
          </a:p>
          <a:p>
            <a:r>
              <a:rPr lang="ru-RU" dirty="0"/>
              <a:t>Был утвержден проект страновой заявки в ГФ на 2024 - 2026 гг.</a:t>
            </a:r>
          </a:p>
          <a:p>
            <a:r>
              <a:rPr lang="ru-RU" dirty="0"/>
              <a:t>Далее 17 мая 2023 г. поступило письмо от ГФ об одобрении страновой заявки в ГФ на 2024 - 2026 гг. на 27,400,758 USD.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289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9F8D42B-4573-18C1-37D9-4BAE7BDC8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70384"/>
            <a:ext cx="8596668" cy="5070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Решение очередного заседания Комитета по ВИЧ и ТБ КСОЗ </a:t>
            </a:r>
          </a:p>
          <a:p>
            <a:pPr marL="0" indent="0">
              <a:buNone/>
            </a:pPr>
            <a:r>
              <a:rPr lang="ru-RU" b="1" dirty="0"/>
              <a:t>(5 апреля 2023 г.):</a:t>
            </a:r>
          </a:p>
          <a:p>
            <a:r>
              <a:rPr lang="ru-RU" dirty="0"/>
              <a:t>Было принято решение о подготовке страновой заявки по компоненту C19RM в ГФ на заседании Комитета от 5 апреля 2023 г.</a:t>
            </a:r>
          </a:p>
          <a:p>
            <a:r>
              <a:rPr lang="ru-RU" dirty="0"/>
              <a:t>Был утвержден состав Рабочей Группы для разработки страновой заявки по компоненту C19RM в ГФ. </a:t>
            </a:r>
          </a:p>
          <a:p>
            <a:r>
              <a:rPr lang="ru-RU" dirty="0"/>
              <a:t>28 апреля 2023 года Председателем КСОЗ при Кабинете Министров КР Байсаловым Э.Ж. было рекомендовано о приостановлении работы странового Комитета по ВИЧ и ТБ до утверждения нового Положения о Комитете.</a:t>
            </a:r>
          </a:p>
          <a:p>
            <a:r>
              <a:rPr lang="ru-RU" dirty="0"/>
              <a:t>Была сформирована Рабочая Группа для разработки Положения.</a:t>
            </a:r>
          </a:p>
          <a:p>
            <a:r>
              <a:rPr lang="ru-RU" dirty="0"/>
              <a:t>6 октября 2023 г. решением КСОЗ при КМ КР было утверждено Положение о Комитете.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157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6D5486-7948-08F9-8FD7-4CA843D24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27"/>
            <a:ext cx="8596668" cy="5332235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Решение очередного заседания Комитета по ВИЧ и ТБ КСОЗ </a:t>
            </a:r>
          </a:p>
          <a:p>
            <a:pPr marL="0" indent="0">
              <a:buNone/>
            </a:pPr>
            <a:r>
              <a:rPr lang="ru-RU" sz="1600" b="1" dirty="0"/>
              <a:t>(24 июля 2023 г.):</a:t>
            </a:r>
          </a:p>
          <a:p>
            <a:r>
              <a:rPr lang="ru-RU" dirty="0"/>
              <a:t>Страновая заявка по компоненту C19RM в ГФ не была утверждена, так как не состоялся кворум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В последующем МЗ КР, являясь исполнительным агентством в рамках реализации проектов в области здравоохранения, поручило РГ, исправив все имеющиеся недостатки, отправить в ГФ для рассмотрения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ГФ, рассмотрев данную заявку, направил официальное письмо об отказе рассмотрения заявки</a:t>
            </a:r>
            <a:r>
              <a:rPr lang="en-US" dirty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3844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8E3F90-0CBC-A5F1-EBE1-C9426C1A4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1763"/>
            <a:ext cx="8596668" cy="5229599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Выборы представителей гражданского общества в состав Комитета КСОЗ:</a:t>
            </a:r>
          </a:p>
          <a:p>
            <a:r>
              <a:rPr lang="ru-RU" dirty="0"/>
              <a:t>На основании утвержденного Положения о Комитете КСОЗ, ОГО приступили к организации проведения выборов в члены Комитета КСОЗ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28 – 29 ноября 2023 г. был проведен Национальный Форум, где были определены представители от гражданского сектора.</a:t>
            </a:r>
          </a:p>
          <a:p>
            <a:r>
              <a:rPr lang="ru-RU" dirty="0"/>
              <a:t>На первом заседании Комитета КСОЗ от 14 декабря 2023 г. министром здравоохранения КР Бейшеналиевым А.С. был озвучен новый состав Комитета.</a:t>
            </a:r>
          </a:p>
          <a:p>
            <a:r>
              <a:rPr lang="ru-RU" dirty="0"/>
              <a:t>В конце декабря 2023 г. было подписано Грантовое Соглашение между Кыргызстаном и Глобальным Фондом.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042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BAA56E8-F7BB-6ADA-6E7F-5F89D2BBA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39755"/>
            <a:ext cx="8596668" cy="5201607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Решение очередного заседания Комитета по ВИЧ и ТБ КСОЗ </a:t>
            </a:r>
          </a:p>
          <a:p>
            <a:pPr marL="0" indent="0">
              <a:buNone/>
            </a:pPr>
            <a:r>
              <a:rPr lang="ru-RU" b="1" dirty="0"/>
              <a:t>(14 декабря 2023 г.):</a:t>
            </a:r>
          </a:p>
          <a:p>
            <a:r>
              <a:rPr lang="ru-RU" dirty="0"/>
              <a:t>На заседании Комитета от 14 декабря 2023 г. одним из вопросов было о создании Рабочей Группы по разработке подзаконного локального акта внутренних правил и процедур на основании нового Положения о Комитете. </a:t>
            </a:r>
          </a:p>
          <a:p>
            <a:r>
              <a:rPr lang="ru-RU" dirty="0"/>
              <a:t>20 декабря 2023 г. Секретариат получил письмо от проекта</a:t>
            </a:r>
            <a:r>
              <a:rPr lang="en-US" dirty="0"/>
              <a:t> GIZ </a:t>
            </a:r>
            <a:r>
              <a:rPr lang="ru-RU" dirty="0"/>
              <a:t>BACKUP Health с предложением об оказании технической поддержки, привлечением международного консультанта в лице Катасоновой Анны для оказания помощи Комитету и Рабочей Группе.</a:t>
            </a:r>
            <a:endParaRPr lang="en-US" dirty="0"/>
          </a:p>
          <a:p>
            <a:r>
              <a:rPr lang="ru-RU" dirty="0"/>
              <a:t>На заседании Комитета КСОЗ от 29 января 2024 г. были утверждены технические задания международного и национального экспертов с учетом внесения предложений.</a:t>
            </a:r>
          </a:p>
        </p:txBody>
      </p:sp>
    </p:spTree>
    <p:extLst>
      <p:ext uri="{BB962C8B-B14F-4D97-AF65-F5344CB8AC3E}">
        <p14:creationId xmlns:p14="http://schemas.microsoft.com/office/powerpoint/2010/main" val="160994456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8927</TotalTime>
  <Words>1612</Words>
  <Application>Microsoft Office PowerPoint</Application>
  <PresentationFormat>Широкоэкранный</PresentationFormat>
  <Paragraphs>182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Аспект</vt:lpstr>
      <vt:lpstr>ОТЧЕТ</vt:lpstr>
      <vt:lpstr>Организация деятельности Комитета КСОЗ Основание: Утвержденный календарный план Комитета КСОЗ от 10.01.2023 г.</vt:lpstr>
      <vt:lpstr>Обучение новых членов Комитета по ВИЧ и ТБ КСОЗ (выездное обучение членов Комитета от 19.01.2023 г.)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Надзорная деятельность Комитета КСОЗ</vt:lpstr>
      <vt:lpstr>Оказание содействия профильным Секторам Комитета КСОЗ</vt:lpstr>
      <vt:lpstr>Функции Секретариата включают следующее (осуществляется на основании ст.38 Положения о Комитете КСОЗ): </vt:lpstr>
      <vt:lpstr>Презентация PowerPoint</vt:lpstr>
      <vt:lpstr> Оптимизация взаимодействия и коммуникации</vt:lpstr>
      <vt:lpstr>Финансовая деятельность Комитета  КСОЗ   (Отчет НОКП Фидуциарного органа ГФ )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</dc:title>
  <dc:creator>Asus-rog</dc:creator>
  <cp:lastModifiedBy>Пользователь</cp:lastModifiedBy>
  <cp:revision>155</cp:revision>
  <cp:lastPrinted>2022-06-23T05:09:08Z</cp:lastPrinted>
  <dcterms:created xsi:type="dcterms:W3CDTF">2017-06-26T20:59:28Z</dcterms:created>
  <dcterms:modified xsi:type="dcterms:W3CDTF">2025-02-05T10:29:18Z</dcterms:modified>
</cp:coreProperties>
</file>