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256" r:id="rId6"/>
    <p:sldId id="439" r:id="rId7"/>
    <p:sldId id="462" r:id="rId8"/>
    <p:sldId id="463" r:id="rId9"/>
    <p:sldId id="477" r:id="rId10"/>
    <p:sldId id="501" r:id="rId11"/>
    <p:sldId id="464" r:id="rId12"/>
    <p:sldId id="478" r:id="rId13"/>
    <p:sldId id="480" r:id="rId14"/>
    <p:sldId id="466" r:id="rId15"/>
    <p:sldId id="4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ivtbcc.kg/dbase/2-rukovodstvo-po-dashbord-2011-god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vtbcc.kg/dbase/2-rukovodstvo-po-dashbord-2011-god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50" y="2828961"/>
            <a:ext cx="10831144" cy="102222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+mn-lt"/>
                <a:ea typeface="+mn-ea"/>
                <a:cs typeface="+mn-cs"/>
              </a:rPr>
              <a:t>Инструкция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по работе с панелью показателей "</a:t>
            </a:r>
            <a:r>
              <a:rPr lang="ru-RU" sz="2800" dirty="0" err="1">
                <a:latin typeface="+mn-lt"/>
                <a:ea typeface="+mn-ea"/>
                <a:cs typeface="+mn-cs"/>
              </a:rPr>
              <a:t>дашборд</a:t>
            </a:r>
            <a:r>
              <a:rPr lang="ru-RU" sz="2800" dirty="0">
                <a:latin typeface="+mn-lt"/>
                <a:ea typeface="+mn-ea"/>
                <a:cs typeface="+mn-cs"/>
              </a:rPr>
              <a:t>", применяемых при осуществлении надзорных функций комитета по ВИЧ и ТБ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Заседание Комитета по ВИЧ и ТБ КСОЗ</a:t>
            </a:r>
          </a:p>
          <a:p>
            <a:pPr algn="ctr"/>
            <a:r>
              <a:rPr lang="ru-RU" dirty="0"/>
              <a:t>04.03.2025 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Управление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02AFD6-3B57-A77F-AC68-EBBFAFB70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96912"/>
              </p:ext>
            </p:extLst>
          </p:nvPr>
        </p:nvGraphicFramePr>
        <p:xfrm>
          <a:off x="0" y="1266420"/>
          <a:ext cx="12017828" cy="3984849"/>
        </p:xfrm>
        <a:graphic>
          <a:graphicData uri="http://schemas.openxmlformats.org/drawingml/2006/table">
            <a:tbl>
              <a:tblPr firstRow="1" firstCol="1" bandRow="1"/>
              <a:tblGrid>
                <a:gridCol w="847653">
                  <a:extLst>
                    <a:ext uri="{9D8B030D-6E8A-4147-A177-3AD203B41FA5}">
                      <a16:colId xmlns:a16="http://schemas.microsoft.com/office/drawing/2014/main" val="535845397"/>
                    </a:ext>
                  </a:extLst>
                </a:gridCol>
                <a:gridCol w="1451410">
                  <a:extLst>
                    <a:ext uri="{9D8B030D-6E8A-4147-A177-3AD203B41FA5}">
                      <a16:colId xmlns:a16="http://schemas.microsoft.com/office/drawing/2014/main" val="1633008927"/>
                    </a:ext>
                  </a:extLst>
                </a:gridCol>
                <a:gridCol w="7053943">
                  <a:extLst>
                    <a:ext uri="{9D8B030D-6E8A-4147-A177-3AD203B41FA5}">
                      <a16:colId xmlns:a16="http://schemas.microsoft.com/office/drawing/2014/main" val="2129565427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1158121910"/>
                    </a:ext>
                  </a:extLst>
                </a:gridCol>
              </a:tblGrid>
              <a:tr h="39848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шесть диаграмм (М1- М6), которые отражают: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Отражают выполнение либо невыполнение предварительных условий. Зеленые участки соответствуют выполненным ПУ, желтые – невыполненным, с не истекшим сроком выполнения, и красные ‒ невыполненным ПУ с истекшим сроком выполнения.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отражает число основных занятых руководящих должностей в виде зеленой колонки, а число вакантных должностей ‒ в виде красной колонки.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содержит пять колонок, которые соответствуют числу субреципиентов, определенных, прошедших оценку и утвержденных ОП, числу субреципиентов, которые подписали договоры или меморандумы о взаимопонимании, и числу субреципиентов, которые получают денежные средства от ОП.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состоит из двух колонок. Верхняя колонка отражает полноту отчетности, представленной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субреципиентами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ОП. Нижняя колонка отражает полноту отчетности, предоставленной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субреципиентами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субреципиентам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позволяет отследить динамику бюджета и расходов по закупкам предметов медицинского назначения, лекарственных средств. Первая часть диаграммы показывает бюджет, утвержденный для закупок в данной фазе. Вторая часть диаграммы показывает общий объем финансовых обязательств; это объем средств, под которые были приняты финансовые обязательства после утверждения решения о закупках. Третья статья представляет собой общие расходы по данным статьям.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– характеризует разницу между текущим запасом конкретного товара или препарата заданной дозы, выраженным в виде месячной потребности для всех пациентов в программе, и резервным запасом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Создается автоматически при заполнении «ввода данных»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по надзору осуществляет анализ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576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127893-9A88-064A-3B8F-7EBC595C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5008"/>
              </p:ext>
            </p:extLst>
          </p:nvPr>
        </p:nvGraphicFramePr>
        <p:xfrm>
          <a:off x="52252" y="5251269"/>
          <a:ext cx="11965576" cy="542185"/>
        </p:xfrm>
        <a:graphic>
          <a:graphicData uri="http://schemas.openxmlformats.org/drawingml/2006/table">
            <a:tbl>
              <a:tblPr firstRow="1" firstCol="1" bandRow="1"/>
              <a:tblGrid>
                <a:gridCol w="790303">
                  <a:extLst>
                    <a:ext uri="{9D8B030D-6E8A-4147-A177-3AD203B41FA5}">
                      <a16:colId xmlns:a16="http://schemas.microsoft.com/office/drawing/2014/main" val="148470692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250370423"/>
                    </a:ext>
                  </a:extLst>
                </a:gridCol>
                <a:gridCol w="7053943">
                  <a:extLst>
                    <a:ext uri="{9D8B030D-6E8A-4147-A177-3AD203B41FA5}">
                      <a16:colId xmlns:a16="http://schemas.microsoft.com/office/drawing/2014/main" val="1066837115"/>
                    </a:ext>
                  </a:extLst>
                </a:gridCol>
                <a:gridCol w="2658290">
                  <a:extLst>
                    <a:ext uri="{9D8B030D-6E8A-4147-A177-3AD203B41FA5}">
                      <a16:colId xmlns:a16="http://schemas.microsoft.com/office/drawing/2014/main" val="1339574194"/>
                    </a:ext>
                  </a:extLst>
                </a:gridCol>
              </a:tblGrid>
              <a:tr h="36159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все комментарии, внесенные в предыдущих разделах по финансовым, программным показателям и показателям управления. На основании комментариев готовятся рекомендации по улучшению программы либо по устранению недостатков.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720599"/>
                  </a:ext>
                </a:extLst>
              </a:tr>
              <a:tr h="1788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принятые решения по реализации программы и позволяет отслеживать предпринятые действия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73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23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 algn="ctr">
              <a:buNone/>
            </a:pPr>
            <a:endParaRPr lang="ru-RU"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dirty="0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EDFF3-71AA-6ADC-3D85-7761B9EE2CA4}"/>
              </a:ext>
            </a:extLst>
          </p:cNvPr>
          <p:cNvSpPr txBox="1"/>
          <p:nvPr/>
        </p:nvSpPr>
        <p:spPr>
          <a:xfrm>
            <a:off x="3320529" y="3343274"/>
            <a:ext cx="65759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Общие сведения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1254034"/>
            <a:ext cx="11116491" cy="5222966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надзора за разработкой заявок, проведением переговоров по грантам, внедрением грантов и их закрытием является одной из основных функций Комитета по ВИЧ и ТБ Координационного совета по общественному здравоохранению при Правительстве Кыргызской Республики (далее Комитет).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Надзор за внедрением грантов осуществляет сектор по надзору Комитета и включает сбор информации о грантах, их последующий анализ и разработку мер по устранению проблем. В дальнейшем, Комитет принимает решения по устранению проблем, используя рекомендации сектора по надзору.   Анализ информации осуществляется на основе изучения ряда документов (см. руководство по надзору Комитета по ВИЧ и ТБ), выездов на места, встреч и консультаций с вовлеченными сторонами.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надзора за реализацией грантов Глобального фонда с 2011 года использовалась панель показателей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представляющий собой пакет отчетной информации и содержащий основные сведения в сжатой и наглядной форме, позволяющий сократить объем данных.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отражает финансовые показатели, показатели управления, показатели по программе и позволяет сразу же вносить в форму комментарии, рекомендации и решения в отношении мер по рассмотрению и устранению проблем, препятствующих реализации гранта.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данном руководстве отражены практические аспекты заполнения, использования и анализа панели показателей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которые позволят на регулярной основе отслеживать реализацию грантов в сфере ВИЧ и ТБ.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Организация деятельности по использованию панели показателей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556792"/>
            <a:ext cx="10665823" cy="4920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показателей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заполняется Основным получателем один раз в год, в соответствии с циклом предоставления отчета Основным получателем в Глобальный Фонд, и предоставляется в сектор по надзору на этапе подачи информации о ходе работ/запрос о выплате средств в МАФ. На данном этапе могут быть сверены данные, предоставляемые основным получателем и, внесены соответствующие изменения, если данные Комитета и Основного получателя отличаются.</a:t>
            </a:r>
          </a:p>
          <a:p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Aft>
                <a:spcPts val="1000"/>
              </a:spcAft>
            </a:pPr>
            <a:r>
              <a:rPr lang="ru-RU" sz="2500" dirty="0"/>
              <a:t>Роль и функции сторон, связанные с использованием панели показателей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BF9BDEF-5F08-D2F1-E12A-4F07758C1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913154"/>
              </p:ext>
            </p:extLst>
          </p:nvPr>
        </p:nvGraphicFramePr>
        <p:xfrm>
          <a:off x="986246" y="1303644"/>
          <a:ext cx="10398035" cy="5061916"/>
        </p:xfrm>
        <a:graphic>
          <a:graphicData uri="http://schemas.openxmlformats.org/drawingml/2006/table">
            <a:tbl>
              <a:tblPr firstRow="1" firstCol="1" bandRow="1"/>
              <a:tblGrid>
                <a:gridCol w="2078038">
                  <a:extLst>
                    <a:ext uri="{9D8B030D-6E8A-4147-A177-3AD203B41FA5}">
                      <a16:colId xmlns:a16="http://schemas.microsoft.com/office/drawing/2014/main" val="700355544"/>
                    </a:ext>
                  </a:extLst>
                </a:gridCol>
                <a:gridCol w="8319997">
                  <a:extLst>
                    <a:ext uri="{9D8B030D-6E8A-4147-A177-3AD203B41FA5}">
                      <a16:colId xmlns:a16="http://schemas.microsoft.com/office/drawing/2014/main" val="2321609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и функции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920941"/>
                  </a:ext>
                </a:extLst>
              </a:tr>
              <a:tr h="1384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Координационный совет по общественному здравоохранению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просматривает данные, первоначально отправленные Основным Получателем (ОП);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отправляет панель показателей в сектор по Надзору для рассмотрения, предоставления комментариев и рекомендаций;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распространяет панель показателей среди всех членов Комитета;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записывает решения, принятые Комитетом;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архивирует заполненные панели показателей.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727126"/>
                  </a:ext>
                </a:extLst>
              </a:tr>
              <a:tr h="1603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год заполняет панель показателей данными по осуществлению гранта, финансовым потокам и любым изменениям по управленческим показателям.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 панели показателей в электронном виде в Координационный совет по ОЗ, который проведет первичный просмотр информации на предмет ошибок, опечаток и последовательности данных, и затем отправит проверенные панели показателей членам сектора по надзору.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презентацию заполненной панели показателей на заседании сектора по надзору и при необходимости на заседании Комитета.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47842"/>
                  </a:ext>
                </a:extLst>
              </a:tr>
              <a:tr h="13592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по надзору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рассматривает панели показателей грантов;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комментирует и предлагает рекомендации относительно дальнейших действий, которые могут касаться разъяснений по поводу не достигнутых показателей, или проблем в области использования финансовых средств и т.д.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 осуществляет запросы на получение дополнительной информации от ОП, выезды на места со стороны членов сектора по надзору, или же и то, и другое.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12438"/>
                  </a:ext>
                </a:extLst>
              </a:tr>
              <a:tr h="48014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Рекомендуемые действия будут записаны в панелях показателей в соответствующих полях для ввода данных сотрудниками Секретариата Комитета и будут переданы на рассмотрение всех членов Комитета для утверждения на очередном заседании Комитета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9" marR="42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806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665922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500" dirty="0"/>
              <a:t>Цикл действий по панели показателей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6AE2C8-9929-508F-B3F0-B308CA4F8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72947"/>
              </p:ext>
            </p:extLst>
          </p:nvPr>
        </p:nvGraphicFramePr>
        <p:xfrm>
          <a:off x="809897" y="1200659"/>
          <a:ext cx="10384971" cy="511886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957354">
                  <a:extLst>
                    <a:ext uri="{9D8B030D-6E8A-4147-A177-3AD203B41FA5}">
                      <a16:colId xmlns:a16="http://schemas.microsoft.com/office/drawing/2014/main" val="1049302967"/>
                    </a:ext>
                  </a:extLst>
                </a:gridCol>
                <a:gridCol w="3414623">
                  <a:extLst>
                    <a:ext uri="{9D8B030D-6E8A-4147-A177-3AD203B41FA5}">
                      <a16:colId xmlns:a16="http://schemas.microsoft.com/office/drawing/2014/main" val="572331107"/>
                    </a:ext>
                  </a:extLst>
                </a:gridCol>
                <a:gridCol w="2012994">
                  <a:extLst>
                    <a:ext uri="{9D8B030D-6E8A-4147-A177-3AD203B41FA5}">
                      <a16:colId xmlns:a16="http://schemas.microsoft.com/office/drawing/2014/main" val="1223741330"/>
                    </a:ext>
                  </a:extLst>
                </a:gridCol>
              </a:tblGrid>
              <a:tr h="20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по панели показателей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рамки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сторона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781903"/>
                  </a:ext>
                </a:extLst>
              </a:tr>
              <a:tr h="405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Основному получателю отправляется сообщение с просьбой представить очередную заполненную панель показателей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15 дней после предоставления отчета Местному агенту фонда </a:t>
                      </a:r>
                      <a:endParaRPr lang="ru-RU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93775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Панели показателей заполнены и отправлены в Секретариат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истечении 7 дней с момента получения сообщения от Секретариата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939672"/>
                  </a:ext>
                </a:extLst>
              </a:tr>
              <a:tr h="623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заполненных панелей на предмет точности, полноты сведений, согласованности; обращение к ОП с просьбой уточнить данные, в случае необходимости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рабочих дня после получения панели от Основного получателя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778418"/>
                  </a:ext>
                </a:extLst>
              </a:tr>
              <a:tr h="308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Панель показателей отправляется членам сектора по надзору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завершению проверки панели со стороны Секретариата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КСОЗ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424740"/>
                  </a:ext>
                </a:extLst>
              </a:tr>
              <a:tr h="984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93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Основной получатель представляет панели показателей и отвечают на вопросы членов сектора по надзору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432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22511"/>
                  </a:ext>
                </a:extLst>
              </a:tr>
              <a:tr h="30846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заседания СН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23463"/>
                  </a:ext>
                </a:extLst>
              </a:tr>
              <a:tr h="413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684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СН записывают свои комментарии, рекомендации и действия по ним в панели показателей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заседания СН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609989"/>
                  </a:ext>
                </a:extLst>
              </a:tr>
              <a:tr h="203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939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короткой обзорной справки по панели показателей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рабочих дня после заседания СН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07575"/>
                  </a:ext>
                </a:extLst>
              </a:tr>
              <a:tr h="413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 короткой обзорной справки по панели показателей  и самих панелей показателей среди членов Комитета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завершению подготовки обзорной справки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по согласованию с координатором СН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49320"/>
                  </a:ext>
                </a:extLst>
              </a:tr>
              <a:tr h="397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Короткая обзорная справка по панели показателей, панели показателей и рекомендации со стороны СН рассматриваются и обсуждаются членами Комитета, после чего принимаются решения по дальнейшим действиям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заседания Комитета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Комитета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23587"/>
                  </a:ext>
                </a:extLst>
              </a:tr>
              <a:tr h="308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Решения, принятые полным составом Комитета, записываются  в панели показателей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заседания Комитета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17794"/>
                  </a:ext>
                </a:extLst>
              </a:tr>
              <a:tr h="1125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Архивирование панелей показателей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 в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G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677133"/>
                  </a:ext>
                </a:extLst>
              </a:tr>
              <a:tr h="308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Отслеживание процесса осуществления рекомендованных действий по исправлению ситуации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очередными заседаниями Комитета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9" marR="34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25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CA885-2597-E3BB-2392-489C7BAD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96388"/>
            <a:ext cx="10515600" cy="855618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Использование панели показателей в надзоре за грантами ГФ </a:t>
            </a:r>
            <a:br>
              <a:rPr lang="ru-RU" sz="2500" dirty="0"/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ключевых показателей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500" dirty="0"/>
            </a:b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14970-5406-0225-0D7C-B5A139F5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6" y="1286691"/>
            <a:ext cx="11330608" cy="57215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начала использования панели показателей «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качестве инструмента надзора, необходимо решить, какие показатели являются наиболее важными, имеется ли возможность их отражения в панели показателей и каким образом их лучше адаптировать, чтобы отразить их специфику и значение. Эти решения принимаются на заседаниях Комитета по ВИЧ и ТБ с участием заинтересованных сторон, включая Основного получателя. Утвержденные показатели отражаются в протоколе заседания Комитета и в последующем являются опорными точками при рассмотрении панели показателей.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показатели: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грант имеет свои Программные показатели, они указаны в Разделе «Система оценки результатов реализации гранта» соглашения о предоставлении гранта. Панель показателей для надзора за грантом содержит подраздел, включающий до десяти показателей Системы оценки результатов, которые можно выбирать для информирования Комитета о результатах освоения гранта. Сектор по надзору, в консультациях с ОП, должен выбрать показатели, которые, по его мнению, являются наиболее важными и должны быть включены в Панель показателей.  Глобальный фонд при проведении оценки результатов реализации грантов использует 10 ключевых программных показателей, из которых Комитет может выбрать наиболее приемлемые.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управления человеческими ресурсами: 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показателей эффективности управления грантом со стороны Основного получателя является количество руководящих лиц в команде Основного получателя, а также административные расходы на содержание команды. Необходимо принять решение в отношении общего числа запланированных для гранта основных должностей.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по контрактным соглашениям с </a:t>
            </a:r>
            <a:r>
              <a:rPr lang="ru-RU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-получателями: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Своевременность заключения контрактов с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-получателями, их бесперебойное финансирование, соответствие потенциала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-получателей для предоставления финансовой и программной отчетности, является одним из факторов достижения предусмотренных результатов гранта. Необходимо определить предполагаемый срок (количество дней), необходимый для перевода средств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-получателям и получения отчетов от них.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по запасам лекарств и изделий медицинского назначения:</a:t>
            </a: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Бесперебойное обеспечение лекарствами и изделиями медицинского назначения предусматривает необходимость наличия текущего и резервного запаса с соответствующим сроком хранения. Лекарственные средства для лечения ВИЧ и лекарственно-устойчивого туберкулеза, входящие в основные схемы лечения, являются жизненно-важными и их наличие должно отслеживаться наиболее тщательным образом. Панель показателей позволяет отслеживать только четыре наименования, и их выбор для панели показателей должен быть сопряжен с пониманием общей ситуации (наиболее часто применяемые схемы, своевременность заключения контрактов с поставщиками и т.д.), анализа предыдущих периодов поставок, особенностей логистики и хранения лекарственных средств. Рекомендуется периодически включать другие наименования лекарственных средств или изделий медицинского назначения в панель показателей.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2" y="198160"/>
            <a:ext cx="10515600" cy="81059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300" dirty="0"/>
              <a:t>Использование панели показателей в надзоре за грантами ГФ </a:t>
            </a:r>
            <a:br>
              <a:rPr lang="ru-RU" sz="1800" dirty="0"/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панели показателей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BD2EE2-6D5D-F35C-3961-5CA4A170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4" y="1521487"/>
            <a:ext cx="10774681" cy="435133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панели показателей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осуществляется Основным получателем,  порядок заполнения достаточно детально представлен в «Руководство по установке и поддержке Панели показателей»  (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http://hivtbcc.kg/dbase/2-rukovodstvo-po-dashbord-2011-god.html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В то же время, члены Комитета должны иметь более глубокое понимание о заполнении панели показателей.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Панель показателей представляет собой файл на базе Microsoft Excel состоящий из 9-ти листов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Использование панели показателей в надзоре за грантами ГФ </a:t>
            </a:r>
            <a:br>
              <a:rPr lang="ru-RU" sz="2000" dirty="0"/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панели показателей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77DD354-BBAE-2D4F-94E3-4CCF67297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84673"/>
              </p:ext>
            </p:extLst>
          </p:nvPr>
        </p:nvGraphicFramePr>
        <p:xfrm>
          <a:off x="953589" y="1371600"/>
          <a:ext cx="9992707" cy="4689678"/>
        </p:xfrm>
        <a:graphic>
          <a:graphicData uri="http://schemas.openxmlformats.org/drawingml/2006/table">
            <a:tbl>
              <a:tblPr firstRow="1" firstCol="1" bandRow="1"/>
              <a:tblGrid>
                <a:gridCol w="704817">
                  <a:extLst>
                    <a:ext uri="{9D8B030D-6E8A-4147-A177-3AD203B41FA5}">
                      <a16:colId xmlns:a16="http://schemas.microsoft.com/office/drawing/2014/main" val="41264822"/>
                    </a:ext>
                  </a:extLst>
                </a:gridCol>
                <a:gridCol w="1628904">
                  <a:extLst>
                    <a:ext uri="{9D8B030D-6E8A-4147-A177-3AD203B41FA5}">
                      <a16:colId xmlns:a16="http://schemas.microsoft.com/office/drawing/2014/main" val="1725991912"/>
                    </a:ext>
                  </a:extLst>
                </a:gridCol>
                <a:gridCol w="5160288">
                  <a:extLst>
                    <a:ext uri="{9D8B030D-6E8A-4147-A177-3AD203B41FA5}">
                      <a16:colId xmlns:a16="http://schemas.microsoft.com/office/drawing/2014/main" val="1854268388"/>
                    </a:ext>
                  </a:extLst>
                </a:gridCol>
                <a:gridCol w="2498698">
                  <a:extLst>
                    <a:ext uri="{9D8B030D-6E8A-4147-A177-3AD203B41FA5}">
                      <a16:colId xmlns:a16="http://schemas.microsoft.com/office/drawing/2014/main" val="3639753563"/>
                    </a:ext>
                  </a:extLst>
                </a:gridCol>
              </a:tblGrid>
              <a:tr h="373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листа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заполнение и использование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223719"/>
                  </a:ext>
                </a:extLst>
              </a:tr>
              <a:tr h="3733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содержание всего документа и позволяет переходить к каждой вкладке отдельно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7234"/>
                  </a:ext>
                </a:extLst>
              </a:tr>
              <a:tr h="15941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данных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детальную информацию о финансировании (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4), управлении грантом (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6), достигнутых результатов. Заполняется основным получателем на основании ОХР/ЗВС за соответствующий период. Инструкция по заполнению доступна </a:t>
                      </a:r>
                      <a:r>
                        <a:rPr lang="ru-RU" sz="1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http://hivtbcc.kg/dbase/2-rukovodstvo-po-dashbord-2011-god.html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стр.20-26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 осуществляет заполнение данного раздела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Секретариат Комитета проверяет правильность заполнения разделов, проводит сверку данных с ОХР/ЗВС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64288"/>
                  </a:ext>
                </a:extLst>
              </a:tr>
              <a:tr h="15173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наименование всех показателей, применимых в панели показателей, внутреннее содержание каждого показателя, их измерение и источники информации о показателях. Показатели финансирование и управления уже заданы и не изменяются. Десять программных показателей заполняются на основании решений Комитета о выборе ключевых программных показателя, опираясь на показатели в соглашении между ГФ и Основным получателем.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ВИЧ и ТБ определяет 10 ключевых программных показателя.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 вносит 10 показателей в раздел «Программные показатели»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03766"/>
                  </a:ext>
                </a:extLst>
              </a:tr>
              <a:tr h="8314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гранте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информацию о гранте, в котором отражается страна реализации, название гранта, период реализации, данные портфолио-менеджера и местного агента фонда. Здесь также доступна информация о последнем рейтинге программы.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получатель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Создается автоматически при заполнении «ввода данных»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1" marR="38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3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6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Использование панели показателей в надзоре за грантами ГФ </a:t>
            </a:r>
            <a:br>
              <a:rPr lang="ru-RU" sz="2000" dirty="0"/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панели показателей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FF1549D-88BD-2EA6-3390-9AD6A8125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0193"/>
              </p:ext>
            </p:extLst>
          </p:nvPr>
        </p:nvGraphicFramePr>
        <p:xfrm>
          <a:off x="855617" y="1757743"/>
          <a:ext cx="10639698" cy="3342514"/>
        </p:xfrm>
        <a:graphic>
          <a:graphicData uri="http://schemas.openxmlformats.org/drawingml/2006/table">
            <a:tbl>
              <a:tblPr firstRow="1" firstCol="1" bandRow="1"/>
              <a:tblGrid>
                <a:gridCol w="750449">
                  <a:extLst>
                    <a:ext uri="{9D8B030D-6E8A-4147-A177-3AD203B41FA5}">
                      <a16:colId xmlns:a16="http://schemas.microsoft.com/office/drawing/2014/main" val="2772445571"/>
                    </a:ext>
                  </a:extLst>
                </a:gridCol>
                <a:gridCol w="1734373">
                  <a:extLst>
                    <a:ext uri="{9D8B030D-6E8A-4147-A177-3AD203B41FA5}">
                      <a16:colId xmlns:a16="http://schemas.microsoft.com/office/drawing/2014/main" val="3519372251"/>
                    </a:ext>
                  </a:extLst>
                </a:gridCol>
                <a:gridCol w="5494398">
                  <a:extLst>
                    <a:ext uri="{9D8B030D-6E8A-4147-A177-3AD203B41FA5}">
                      <a16:colId xmlns:a16="http://schemas.microsoft.com/office/drawing/2014/main" val="3552613138"/>
                    </a:ext>
                  </a:extLst>
                </a:gridCol>
                <a:gridCol w="2660478">
                  <a:extLst>
                    <a:ext uri="{9D8B030D-6E8A-4147-A177-3AD203B41FA5}">
                      <a16:colId xmlns:a16="http://schemas.microsoft.com/office/drawing/2014/main" val="2478488910"/>
                    </a:ext>
                  </a:extLst>
                </a:gridCol>
              </a:tblGrid>
              <a:tr h="10112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четыре диаграммы (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4), которые отражают: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F1- общий предусмотренный заявкой бюджет и осуществленные выплаты от ГФ основному получателю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бюджет для каждой задачи и общие суммы, потраченные на каждую задачу гранта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движение средств от ГФ через ОП к суб-получателям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 своевременность предоставления отчетов от ОП МАФ и выплаты от ГФ основному получателю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Создается автоматически при заполнении «ввода данных»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по надзору осуществляет анализ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674168"/>
                  </a:ext>
                </a:extLst>
              </a:tr>
              <a:tr h="6419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 три диаграммы, отражающие программные показатели, согласованные Комитетом с ОП, и представляют плановые и выполненные величины.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таблице отражены основные 10-топ программных показателей, невыполнение показателя автоматически выделяется красным либо желтым цветом. В столбце «замечания» члены Комитета могут внести замечания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Создается автоматически при заполнении «ввода данных»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 по надзору осуществляет анализ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0" marR="17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52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1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9" ma:contentTypeDescription="Создание документа." ma:contentTypeScope="" ma:versionID="373fbc8c16f047c90361d5d9fe247ddd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5999ccd4538133903663f623d5ef9ba9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  <SharedWithUsers xmlns="b7c0ead1-1596-430a-9f15-fe6efc5e9c7f">
      <UserInfo>
        <DisplayName/>
        <AccountId xsi:nil="true"/>
        <AccountType/>
      </UserInfo>
    </SharedWithUsers>
    <TaxCatchAll xmlns="b7c0ead1-1596-430a-9f15-fe6efc5e9c7f" xsi:nil="true"/>
    <lcf76f155ced4ddcb4097134ff3c332f xmlns="0d090553-ac12-4b9f-ace9-08ae9ba498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2E6DE6-241E-4103-B8DC-4620B359FAE3}">
  <ds:schemaRefs>
    <ds:schemaRef ds:uri="0d090553-ac12-4b9f-ace9-08ae9ba49871"/>
    <ds:schemaRef ds:uri="b7c0ead1-1596-430a-9f15-fe6efc5e9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059678d3-0933-4798-85ce-4e8030ba05bc"/>
    <ds:schemaRef ds:uri="0d090553-ac12-4b9f-ace9-08ae9ba49871"/>
    <ds:schemaRef ds:uri="b7c0ead1-1596-430a-9f15-fe6efc5e9c7f"/>
    <ds:schemaRef ds:uri="d6d9d182-1b51-4d13-91b7-4a83422f327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2035</Words>
  <Application>Microsoft Office PowerPoint</Application>
  <PresentationFormat>Широкоэкранный</PresentationFormat>
  <Paragraphs>156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Custom Design</vt:lpstr>
      <vt:lpstr>Инструкция по работе с панелью показателей "дашборд", применяемых при осуществлении надзорных функций комитета по ВИЧ и ТБ</vt:lpstr>
      <vt:lpstr>Общие сведения</vt:lpstr>
      <vt:lpstr>Организация деятельности по использованию панели показателей</vt:lpstr>
      <vt:lpstr>Роль и функции сторон, связанные с использованием панели показателей</vt:lpstr>
      <vt:lpstr>Цикл действий по панели показателей</vt:lpstr>
      <vt:lpstr>Использование панели показателей в надзоре за грантами ГФ  Выбор ключевых показателей  </vt:lpstr>
      <vt:lpstr>Использование панели показателей в надзоре за грантами ГФ  Заполнение панели показателей</vt:lpstr>
      <vt:lpstr>Использование панели показателей в надзоре за грантами ГФ  Заполнение панели показателей</vt:lpstr>
      <vt:lpstr>Использование панели показателей в надзоре за грантами ГФ  Заполнение панели показателей</vt:lpstr>
      <vt:lpstr>Управление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Rita Makaeva</cp:lastModifiedBy>
  <cp:revision>4</cp:revision>
  <dcterms:created xsi:type="dcterms:W3CDTF">2020-05-07T16:23:44Z</dcterms:created>
  <dcterms:modified xsi:type="dcterms:W3CDTF">2025-03-04T08:17:22Z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</Properties>
</file>