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7" r:id="rId1"/>
  </p:sldMasterIdLst>
  <p:sldIdLst>
    <p:sldId id="256" r:id="rId2"/>
    <p:sldId id="263" r:id="rId3"/>
    <p:sldId id="257" r:id="rId4"/>
    <p:sldId id="258" r:id="rId5"/>
    <p:sldId id="259" r:id="rId6"/>
    <p:sldId id="268" r:id="rId7"/>
    <p:sldId id="269" r:id="rId8"/>
    <p:sldId id="265" r:id="rId9"/>
    <p:sldId id="270" r:id="rId10"/>
    <p:sldId id="271" r:id="rId11"/>
    <p:sldId id="272" r:id="rId12"/>
    <p:sldId id="276" r:id="rId13"/>
    <p:sldId id="277" r:id="rId14"/>
    <p:sldId id="273" r:id="rId15"/>
    <p:sldId id="274" r:id="rId16"/>
    <p:sldId id="275" r:id="rId17"/>
    <p:sldId id="278" r:id="rId18"/>
    <p:sldId id="279" r:id="rId19"/>
    <p:sldId id="26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2CDF5D-A8D2-5B39-A4E5-B92A51DA9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707177-85FF-75A1-05BD-39219D91E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2C1D4C-4808-613F-0520-3ABD0EEDE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8C7D-EB0F-4165-8A04-BDE7447B2A76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B95100-B603-AD17-3A67-DC2E521EC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14724E-026D-A21A-E980-C86D83FA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F3AA-809D-46A2-BAF5-198DF062E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448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9CFDE3-E389-4587-D7B1-AEB1118D6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E78C8A6-2FF2-B2DE-F807-C2EA2A9758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FA8446-47EC-26A1-F2A3-494F8F9EE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8C7D-EB0F-4165-8A04-BDE7447B2A76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7E0A6F-BD5E-75FF-21FF-1FF26545F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C97DB0-DFE1-D6A4-4AFB-000E45C8B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F3AA-809D-46A2-BAF5-198DF062E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54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81AA520-9343-75C1-B19C-836A543987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0881E7-E91F-BF43-0BFA-808D2EE32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56CFDA-76F9-67A0-17AF-91B0F2F61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8C7D-EB0F-4165-8A04-BDE7447B2A76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73A103-0796-B448-76E4-F53460FC3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DAF5DA-6CD9-D9B5-1312-7CE2BCC9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F3AA-809D-46A2-BAF5-198DF062E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94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7ACDF9-1899-C545-82D5-C30D612E1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B2365E-FEBD-9CB7-83A7-54F85BC3F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02BB67-DD70-B700-93CA-CB904CF9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8C7D-EB0F-4165-8A04-BDE7447B2A76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2096D1-6677-4AAA-9242-CDE7DF7AB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0E994E-702B-571A-EFDD-BAD416958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F3AA-809D-46A2-BAF5-198DF062E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56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C6FBED-FFE3-2108-E382-F0B234443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5E425E-AC98-18FA-1370-EBB8B9708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7605DD-B0B5-B132-CFE3-FA67463B4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8C7D-EB0F-4165-8A04-BDE7447B2A76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50C44B-D0F1-45EA-E88A-5B2D7148A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259040-DEFE-4EC7-B702-7D771B2C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F3AA-809D-46A2-BAF5-198DF062E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44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3E8F7C-498A-9202-2BCF-5AA46AF03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0BC2D8-2EDD-1436-CC36-47FA99CC98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033782-4859-1245-603E-38337D219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7083FD-F540-7F1A-559E-98A372D89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8C7D-EB0F-4165-8A04-BDE7447B2A76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B030B9-16CF-E4B5-76AA-304D835F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D672FD8-EEF3-94F0-B7D6-63846BF7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F3AA-809D-46A2-BAF5-198DF062E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43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538868-804F-E5D2-F936-DCFA0B1FC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F3AEEB-CC5B-4787-FAE7-BF1295887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8E69DA7-B3CB-3F36-1281-E85C3E751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F7C457D-C606-246C-1A7E-45E2857CEE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ACD11B2-CF8D-AE31-25A9-63AA87BA6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1A5B432-EA72-9C9B-CBFF-1D85D68DE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8C7D-EB0F-4165-8A04-BDE7447B2A76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F103CE0-5BFA-8726-B714-0FB3B8DD7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A62FBE8-E1D4-2E0D-9DBC-1F836E86A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F3AA-809D-46A2-BAF5-198DF062E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19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8BD712-3603-0BB8-2891-D5B98CC88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4FE592-7BE0-0846-0417-101B0634B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8C7D-EB0F-4165-8A04-BDE7447B2A76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AD3A13E-B736-29A8-C8BF-31FBD398A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D5B4FB1-5DBE-1C7D-8996-3F87C1292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F3AA-809D-46A2-BAF5-198DF062E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01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2836520-3409-6F50-C83B-91397CA7F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8C7D-EB0F-4165-8A04-BDE7447B2A76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7A9F148-8A29-CD0F-EFCF-06A7BD0DD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A055115-5450-F0B6-9EE9-7A526799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F3AA-809D-46A2-BAF5-198DF062E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33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C0A330-1B87-1C8F-EF73-58BBAB0F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AF3C0E-A50D-7303-8DC4-4C428A947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9F6379-F6F5-8AA4-E2FB-127308638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2D51D1-8881-1391-32A1-F34129E81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8C7D-EB0F-4165-8A04-BDE7447B2A76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A1F96B-C299-FEA9-B477-130257F54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325B98-516B-C620-8A29-51B85E179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F3AA-809D-46A2-BAF5-198DF062E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54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6B19D4-CFA3-4E1C-C503-2C47DD7B5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CD5A214-5964-1226-21AF-6FFEC95451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94459EE-8582-9A18-83DB-EE9DB9DFF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9DB81B-4778-D08E-3D82-01C91D2F7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8C7D-EB0F-4165-8A04-BDE7447B2A76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D3EB90-8209-4F52-0F2C-B61FE9E90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3B339E-5B58-4C2E-AC38-40A86FCEF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F3AA-809D-46A2-BAF5-198DF062E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79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1BB859-694A-BBB7-4E81-1A2D97331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047370-8709-0A1A-1E8E-6E14E74DF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2FA1A2-E157-4017-0385-C39CFC3A15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48C7D-EB0F-4165-8A04-BDE7447B2A76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45BE8B-5D71-537D-6005-DFC785076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D299D1-DE8A-6A6B-4E27-4C90AD7F5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8F3AA-809D-46A2-BAF5-198DF062E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924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129" r:id="rId2"/>
    <p:sldLayoutId id="2147484130" r:id="rId3"/>
    <p:sldLayoutId id="2147484131" r:id="rId4"/>
    <p:sldLayoutId id="2147484132" r:id="rId5"/>
    <p:sldLayoutId id="2147484133" r:id="rId6"/>
    <p:sldLayoutId id="2147484134" r:id="rId7"/>
    <p:sldLayoutId id="2147484135" r:id="rId8"/>
    <p:sldLayoutId id="2147484136" r:id="rId9"/>
    <p:sldLayoutId id="2147484137" r:id="rId10"/>
    <p:sldLayoutId id="21474841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7B13C2-0FE9-4C4E-F867-56DF9DA67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2196"/>
            <a:ext cx="9144000" cy="2387600"/>
          </a:xfrm>
        </p:spPr>
        <p:txBody>
          <a:bodyPr/>
          <a:lstStyle/>
          <a:p>
            <a:r>
              <a:rPr lang="ru-RU" b="1" dirty="0"/>
              <a:t>Комитет по ВИЧ и ТБ КСОЗ при КМ КР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E5FFF13-C44D-75D0-81FC-8EF0698E3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89986"/>
            <a:ext cx="9144000" cy="567813"/>
          </a:xfrm>
        </p:spPr>
        <p:txBody>
          <a:bodyPr/>
          <a:lstStyle/>
          <a:p>
            <a:r>
              <a:rPr lang="ru-RU" b="1" dirty="0"/>
              <a:t>г. Бишкек, 28 января 2025 г.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345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7A2E07-6305-0212-6CDA-8838403C1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0103"/>
            <a:ext cx="10515600" cy="559686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/>
              <a:t>Комитет КСОЗ:</a:t>
            </a:r>
          </a:p>
          <a:p>
            <a:r>
              <a:rPr lang="ru-RU" dirty="0"/>
              <a:t>вносит предложения в КСОЗ по составу Комитета;</a:t>
            </a:r>
          </a:p>
          <a:p>
            <a:r>
              <a:rPr lang="ru-RU" dirty="0"/>
              <a:t>выбирает для последующего одобрения КСОЗ одну или несколько организаций, которые способны осуществлять функции основного получателя гранта;</a:t>
            </a:r>
          </a:p>
          <a:p>
            <a:r>
              <a:rPr lang="ru-RU" dirty="0"/>
              <a:t>Инициирует решение по заявкам на получение финансирования международных организаций;</a:t>
            </a:r>
          </a:p>
          <a:p>
            <a:r>
              <a:rPr lang="ru-RU" dirty="0"/>
              <a:t>контролирует выполнение мероприятий и реализацию программ ОП и </a:t>
            </a:r>
            <a:r>
              <a:rPr lang="ru-RU" dirty="0" err="1"/>
              <a:t>субполучателями</a:t>
            </a:r>
            <a:r>
              <a:rPr lang="ru-RU" dirty="0"/>
              <a:t> согласно заявке страны;</a:t>
            </a:r>
          </a:p>
          <a:p>
            <a:r>
              <a:rPr lang="ru-RU" dirty="0"/>
              <a:t>осуществляет надзор за использованием всех средств международных организаций и за качеством реализуемых мероприятий согласно разработанному «Плану надзора»;</a:t>
            </a:r>
          </a:p>
          <a:p>
            <a:r>
              <a:rPr lang="ru-RU" dirty="0"/>
              <a:t>регулярно и при необходимости внепланово заслушивает отчеты ОП и </a:t>
            </a:r>
            <a:r>
              <a:rPr lang="ru-RU" dirty="0" err="1"/>
              <a:t>субполучателей</a:t>
            </a:r>
            <a:r>
              <a:rPr lang="ru-RU" dirty="0"/>
              <a:t>;</a:t>
            </a:r>
          </a:p>
          <a:p>
            <a:r>
              <a:rPr lang="ru-RU" dirty="0"/>
              <a:t>Рекомендует изменения в планы реализации программ и приоритетность финансирования компонентов программ;</a:t>
            </a:r>
          </a:p>
          <a:p>
            <a:r>
              <a:rPr lang="ru-RU" dirty="0"/>
              <a:t>рекомендует ОП поменять основных </a:t>
            </a:r>
            <a:r>
              <a:rPr lang="ru-RU" dirty="0" err="1"/>
              <a:t>субполучателей</a:t>
            </a:r>
            <a:r>
              <a:rPr lang="ru-RU" dirty="0"/>
              <a:t>;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9964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5CA0E21-7D65-2927-26C1-E95DA96E7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6077"/>
            <a:ext cx="10515600" cy="536088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рекомендует международным организациям поменять основных получателей;</a:t>
            </a:r>
          </a:p>
          <a:p>
            <a:r>
              <a:rPr lang="ru-RU" dirty="0"/>
              <a:t>проводит стратегический мониторинг реализуемых программ по заболеваниям, финансируемых международными организациями, и другими источниками на территории всей страны;</a:t>
            </a:r>
          </a:p>
          <a:p>
            <a:r>
              <a:rPr lang="ru-RU" dirty="0"/>
              <a:t>оценивает эффективность этих программ, включая эффективность работы ОП и/или получателей;</a:t>
            </a:r>
          </a:p>
          <a:p>
            <a:r>
              <a:rPr lang="ru-RU" dirty="0"/>
              <a:t>предоставляет на рассмотрение заявку о продолжении финансирования до истечения срока действия изначально одобренного финансирования;</a:t>
            </a:r>
          </a:p>
          <a:p>
            <a:r>
              <a:rPr lang="ru-RU" dirty="0"/>
              <a:t>обеспечивает связь и согласованность между проектами, финансируемыми другими программами в области здравоохранения и социальной поддержки;</a:t>
            </a:r>
          </a:p>
          <a:p>
            <a:r>
              <a:rPr lang="ru-RU" dirty="0"/>
              <a:t>перенаправляет или перераспределяет финансовые средства в рамках выделенных стране грантов, если того требуют изменившиеся условия или потребности.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0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73DA3-C6C5-414C-402B-3C01C5B2F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6 обязательных требований к Комитету КСОЗ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85024D-C917-9957-20E4-E543C53D9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Координировать разработку всех запросов  на финансирование с применением прозрачных документальных процедур с участием широкого круга заинтересованных сторон, включая членов и не членов Комитета, в процессе сбора и оценки предложений для включения в запрос. Четко документировать работу по обеспечению  участия основных  затронутых групп населения в подготовке  запросов  на финансирование, включая группы населения, подверженные наибольшему риску.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Предложить одного или нескольких кандидатов на роль  ОП при представлении запроса на финансирование. Документально оформить прозрачные процедуры выдвижения новых и действующих ОП на основе четко определенных и объективных критериев, включая конфликт интересов.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Предоставить  и  строго выполнять план надзора за использованием всего объема финансирования. План должен содержать подробное описание мероприятий по надзору и путей привлечения к надзорной деятельности исполнителей программы, включая членов и не членов Комитета, в частности представителей неправительственных избирательных групп и людей, живущих с заболеваниями и/или затронутых заболеваниями.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1964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EADDE9-024A-AD3D-1BE8-2D8911F02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6 обязательных требований к Комитету КСОЗ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CDEA4D-1A7D-C4C3-718C-F43989880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1061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4. Комитет КСОЗ должен подтвердить представленность в Комитете людей, живущих с ВИЧ, и людей, представляющих людей, живущих с ВИЧ; а также людей, затронутых* и представляющих людей с туберкулезом и малярией, а также людей, входящих в основные затронутые группы населения****, и представляющих основные затронутые группы населения, с учетом эпидемиологической обстановки, прав человека и гендерных аспектов.</a:t>
            </a:r>
          </a:p>
          <a:p>
            <a:pPr marL="0" indent="0">
              <a:buNone/>
            </a:pPr>
            <a:r>
              <a:rPr lang="ru-RU" dirty="0"/>
              <a:t>5. Члены Комитета, представляющие неправительственные избирательные группы, должны избираться своими избирательными группами на основе документальных и прозрачных процедур, разработанных каждой избирательной группой.</a:t>
            </a:r>
          </a:p>
          <a:p>
            <a:pPr marL="0" indent="0">
              <a:buNone/>
            </a:pPr>
            <a:r>
              <a:rPr lang="ru-RU" dirty="0"/>
              <a:t>6. Разработать и опубликовать политику управления конфликтами интересов, применяемую ко всем членам Комитета и ко всем функциям Комитета.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825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DF50DBF-2C53-9807-0DE8-2A6C15EC8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7587"/>
            <a:ext cx="10515600" cy="5449376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При Комитете действуют два рабочих сектора: </a:t>
            </a:r>
          </a:p>
          <a:p>
            <a:r>
              <a:rPr lang="ru-RU" dirty="0"/>
              <a:t>сектор по подготовке заявок, мобилизации ресурсов, гармонизации;</a:t>
            </a:r>
          </a:p>
          <a:p>
            <a:r>
              <a:rPr lang="ru-RU" dirty="0"/>
              <a:t>сектор по осуществлению контроля за расходованием средств грантов международных и донорских организаций, осуществлением программ и результатами их внедрения.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Секторы Комитета КСОЗ формируются из членов Комитета КСОЗ на добровольной основе в соответствии с их профессиональным опытом и сферой знаний. Все члены Комитета КСОЗ входят в один из профильных секторов.</a:t>
            </a:r>
          </a:p>
          <a:p>
            <a:pPr marL="0" indent="0">
              <a:buNone/>
            </a:pPr>
            <a:r>
              <a:rPr lang="ru-RU" dirty="0"/>
              <a:t>В деятельности секторов могут участвовать привлеченные эксперты.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0248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663A6-F427-4A03-C29B-5A9605B0F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/>
              <a:t>Сектор по подготовке заявок, мобилизации ресурсов и гармонизации осуществляет: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F98A6B-8A67-4AF2-F33B-1FAFE205D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подготовку страновых заявок для подачи в Глобальный Фонд и другие донорские организации</a:t>
            </a:r>
            <a:r>
              <a:rPr lang="en-US" dirty="0"/>
              <a:t>;</a:t>
            </a:r>
            <a:endParaRPr lang="ru-RU" dirty="0"/>
          </a:p>
          <a:p>
            <a:r>
              <a:rPr lang="ru-RU" dirty="0"/>
              <a:t>мобилизацию ресурсов для осуществления функций Комитета КСОЗ</a:t>
            </a:r>
            <a:r>
              <a:rPr lang="en-US" dirty="0"/>
              <a:t>;</a:t>
            </a:r>
            <a:endParaRPr lang="ru-RU" dirty="0"/>
          </a:p>
          <a:p>
            <a:r>
              <a:rPr lang="ru-RU" dirty="0"/>
              <a:t>гармонизацию проектов, финансируемых Глобальным Фондом с проектами других партнеров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242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AAEF-FF5A-99A3-4CFA-205784CB3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6077"/>
            <a:ext cx="10515600" cy="874611"/>
          </a:xfrm>
        </p:spPr>
        <p:txBody>
          <a:bodyPr>
            <a:noAutofit/>
          </a:bodyPr>
          <a:lstStyle/>
          <a:p>
            <a:pPr algn="ctr"/>
            <a:r>
              <a:rPr lang="en-US" sz="2800" b="1" i="1" dirty="0"/>
              <a:t>C</a:t>
            </a:r>
            <a:r>
              <a:rPr lang="ru-RU" sz="2800" b="1" i="1" dirty="0" err="1"/>
              <a:t>ектор</a:t>
            </a:r>
            <a:r>
              <a:rPr lang="ru-RU" sz="2800" b="1" i="1" dirty="0"/>
              <a:t> по осуществлению контроля за расходованием средств грантов международных и донорских организаций, осуществлением программ и результатами их внедрения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2C35E3-5A3B-9009-79FE-AF5EBA455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4774"/>
            <a:ext cx="10515600" cy="4112189"/>
          </a:xfrm>
        </p:spPr>
        <p:txBody>
          <a:bodyPr/>
          <a:lstStyle/>
          <a:p>
            <a:r>
              <a:rPr lang="ru-RU" dirty="0"/>
              <a:t>разрабатывает инструменты, график, план для проведения мониторинга и надзора, а также оценки реализации мероприятий, финансируемых из средств Глобального фонда;</a:t>
            </a:r>
            <a:endParaRPr lang="en-US" dirty="0"/>
          </a:p>
          <a:p>
            <a:r>
              <a:rPr lang="ru-RU" dirty="0"/>
              <a:t>основной принцип надзора заключается в обеспечении рационального и эффективного использования ресурсов — финансовых и кадровых — на пользу конкретной стране.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0202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5865D8-FEDE-795B-377B-ED3C2C190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4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Деятельность Секретариата Комитета КСОЗ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2B3228-BF24-524E-A90A-376C8271F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7523"/>
            <a:ext cx="10515600" cy="5083277"/>
          </a:xfrm>
        </p:spPr>
        <p:txBody>
          <a:bodyPr>
            <a:normAutofit/>
          </a:bodyPr>
          <a:lstStyle/>
          <a:p>
            <a:r>
              <a:rPr lang="ru-RU" dirty="0"/>
              <a:t>Согласно Положению о Комитете КСОЗ от 6 октября 2023 года </a:t>
            </a:r>
            <a:r>
              <a:rPr lang="ru-RU" u="sng" dirty="0"/>
              <a:t>п.4.23 23. </a:t>
            </a:r>
            <a:r>
              <a:rPr lang="ru-RU" dirty="0"/>
              <a:t>техническую работу Комитета выполняет Секретариат.</a:t>
            </a:r>
          </a:p>
          <a:p>
            <a:r>
              <a:rPr lang="ru-RU" dirty="0"/>
              <a:t>Секретариат выполняет следующие функции: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техническая поддержка и логистика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обеспечение членов Комитета материалами;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согласование  и  утверждение  повестки  заседаний  Комитета КСОЗ;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ежегодное формирование отчета о деятельности Комитета КСОЗ;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обеспечение деятельности секторов по управлению любыми потенциальными конфликтами интересов, по этике, по подготовке заявок, по надзору.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1989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451CC9-6E11-C18C-B336-5266F690A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921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Деятельность фидуциарного органа Комитета КСОЗ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89AD07-9620-4D45-261D-A7075B22B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9303"/>
            <a:ext cx="9249697" cy="4377660"/>
          </a:xfrm>
        </p:spPr>
        <p:txBody>
          <a:bodyPr/>
          <a:lstStyle/>
          <a:p>
            <a:r>
              <a:rPr lang="ru-RU" dirty="0"/>
              <a:t>Фидуциарным органом Комитета КСОЗ является ОО НОКП КР</a:t>
            </a:r>
            <a:r>
              <a:rPr lang="en-US" dirty="0"/>
              <a:t>;</a:t>
            </a:r>
          </a:p>
          <a:p>
            <a:r>
              <a:rPr lang="ru-RU" dirty="0"/>
              <a:t>НОКП КР имеет отдельное Соглашение с Глобальным Фондом на администрирование бюджета Секретариата Комитета КСОЗ</a:t>
            </a:r>
            <a:r>
              <a:rPr lang="en-US" dirty="0"/>
              <a:t>;</a:t>
            </a:r>
            <a:endParaRPr lang="ru-RU" dirty="0"/>
          </a:p>
          <a:p>
            <a:r>
              <a:rPr lang="ru-RU" dirty="0"/>
              <a:t>Бюджет Секретариата определяется Глобальным Фондом и утверждается на 3 года, к выделенному гранту в КР не имеет отношения.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9974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1CD4AD-821A-AFC6-6D70-2056BA51BA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1920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91D69D-1DF7-F746-3EA2-6201C79D6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Деятельность Комитета КСОЗ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44CE79-F013-3620-FC56-D827186E7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ru-RU" sz="2400" dirty="0"/>
              <a:t>С утверждением нового Положения о Комитете КСОЗ от 6 октября 2023 года был обновлен основной состав членов Комитета. Комитет состоит из 21 члена: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от государственного сектора – 11 членов</a:t>
            </a:r>
            <a:r>
              <a:rPr lang="en-US" sz="2400" dirty="0"/>
              <a:t>;</a:t>
            </a:r>
            <a:endParaRPr lang="ru-RU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от негосударственного сектора (некоммерческие организации (далее НКО), сообществ – 7 и международные организации - 3) – 10 членов.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ru-RU" sz="2400" dirty="0"/>
              <a:t>В силу определенных объективных и субъективных причин</a:t>
            </a:r>
            <a:r>
              <a:rPr lang="en-US" sz="2400" dirty="0"/>
              <a:t> </a:t>
            </a:r>
            <a:r>
              <a:rPr lang="ru-RU" sz="2400" dirty="0"/>
              <a:t>в 2024 году были организованы перевыборы кандидатов в члены Комитета в негосударственном секторе.	</a:t>
            </a:r>
          </a:p>
        </p:txBody>
      </p:sp>
    </p:spTree>
    <p:extLst>
      <p:ext uri="{BB962C8B-B14F-4D97-AF65-F5344CB8AC3E}">
        <p14:creationId xmlns:p14="http://schemas.microsoft.com/office/powerpoint/2010/main" val="3237816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E8A4582-FC34-3E52-3DBD-9F58E54A0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3896"/>
            <a:ext cx="10515600" cy="55453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Хронология проведения выборов представителей гражданского общества</a:t>
            </a:r>
            <a:r>
              <a:rPr lang="ru-RU" sz="2400" dirty="0"/>
              <a:t>.</a:t>
            </a:r>
          </a:p>
          <a:p>
            <a:r>
              <a:rPr lang="ru-RU" sz="2400" b="1" dirty="0"/>
              <a:t>22 августа 2024 года </a:t>
            </a:r>
            <a:r>
              <a:rPr lang="ru-RU" sz="2400" dirty="0"/>
              <a:t>состоялась расширенная рабочая встреча НКО и сообществ о проведении выборов в Комитете КСОЗ.</a:t>
            </a:r>
          </a:p>
          <a:p>
            <a:r>
              <a:rPr lang="ru-RU" sz="2400" b="1" dirty="0"/>
              <a:t>По результатам расширенной встречи было принято решение: </a:t>
            </a:r>
          </a:p>
          <a:p>
            <a:pPr marL="0" indent="0">
              <a:buNone/>
            </a:pPr>
            <a:r>
              <a:rPr lang="ru-RU" sz="2400" dirty="0"/>
              <a:t>  1) о проведении Национального форума по проведению выборов представителей гражданского сектора в Комитет КСОЗ в офлайн режиме.</a:t>
            </a:r>
          </a:p>
          <a:p>
            <a:pPr marL="0" indent="0">
              <a:buNone/>
            </a:pPr>
            <a:r>
              <a:rPr lang="ru-RU" sz="2400" dirty="0"/>
              <a:t>  2) Сформирована рабочая группа по внесению изменений в действующее Положение о выборах представителей гражданского сектора в Комитет КСОЗ.</a:t>
            </a:r>
          </a:p>
          <a:p>
            <a:pPr marL="0" indent="0">
              <a:buNone/>
            </a:pPr>
            <a:r>
              <a:rPr lang="ru-RU" sz="2400" dirty="0"/>
              <a:t>  3) Сформирован организационный комитет (далее Оргкомитет) Форума.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7160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8659F62-310D-4EFA-2E26-FA6DC1A96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2890"/>
            <a:ext cx="10515600" cy="5174073"/>
          </a:xfrm>
        </p:spPr>
        <p:txBody>
          <a:bodyPr/>
          <a:lstStyle/>
          <a:p>
            <a:r>
              <a:rPr lang="ru-RU" b="1" dirty="0"/>
              <a:t>4 октября 2024 года </a:t>
            </a:r>
            <a:r>
              <a:rPr lang="ru-RU" dirty="0"/>
              <a:t>прошла первая встреча Оргкомитета для обсуждения организационных вопросов по проведению выборов Форума представителей гражданского общества в состав Комитета КСОЗ.</a:t>
            </a:r>
          </a:p>
          <a:p>
            <a:r>
              <a:rPr lang="ru-RU" b="1" dirty="0"/>
              <a:t>17 октября 2024 года </a:t>
            </a:r>
            <a:r>
              <a:rPr lang="ru-RU" dirty="0"/>
              <a:t>состоялась рабочая встреча Оргкомитета, мандатной комиссии и независимых наблюдателей, где были обсуждены организационные вопросы, а также были определены члены мандатной комиссии и независимых наблюдателей.</a:t>
            </a:r>
          </a:p>
          <a:p>
            <a:r>
              <a:rPr lang="ru-RU" dirty="0"/>
              <a:t>Дата проведения Форума была определена </a:t>
            </a:r>
            <a:r>
              <a:rPr lang="ru-RU" b="1" dirty="0"/>
              <a:t>21 ноября 2024 года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972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7223B5B-FCBC-5552-0BB1-981C6205B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4734"/>
            <a:ext cx="10515600" cy="5594555"/>
          </a:xfrm>
        </p:spPr>
        <p:txBody>
          <a:bodyPr>
            <a:normAutofit/>
          </a:bodyPr>
          <a:lstStyle/>
          <a:p>
            <a:r>
              <a:rPr lang="ru-RU" sz="2400" b="1" dirty="0"/>
              <a:t>21 октября 2024 года </a:t>
            </a:r>
            <a:r>
              <a:rPr lang="ru-RU" sz="2400" dirty="0"/>
              <a:t>состоялась встреча Оргкомитета, мандатной комиссии и независимых наблюдателей по вскрытию заявок и утверждению делегатов на Форум. </a:t>
            </a:r>
          </a:p>
          <a:p>
            <a:r>
              <a:rPr lang="ru-RU" sz="2400" dirty="0"/>
              <a:t>Было заявлено </a:t>
            </a:r>
            <a:r>
              <a:rPr lang="ru-RU" sz="2400" b="1" dirty="0"/>
              <a:t>155 делегатов</a:t>
            </a:r>
            <a:r>
              <a:rPr lang="ru-RU" sz="2400" dirty="0"/>
              <a:t>, которые были одобрены для участия на Форуме.</a:t>
            </a:r>
          </a:p>
          <a:p>
            <a:r>
              <a:rPr lang="ru-RU" sz="2400" b="1" dirty="0"/>
              <a:t>18 ноября 2024 года </a:t>
            </a:r>
            <a:r>
              <a:rPr lang="ru-RU" sz="2400" dirty="0"/>
              <a:t>состоялась последняя встреча Оргкомитета, мандатной комиссии и независимых наблюдателей для обсуждения организационных вопросов по проведению выборов.</a:t>
            </a:r>
          </a:p>
          <a:p>
            <a:r>
              <a:rPr lang="ru-RU" sz="2400" b="1" dirty="0"/>
              <a:t>21 ноября 2024 года </a:t>
            </a:r>
            <a:r>
              <a:rPr lang="ru-RU" sz="2400" dirty="0"/>
              <a:t>прошли выборы гражданского общества.</a:t>
            </a:r>
          </a:p>
          <a:p>
            <a:r>
              <a:rPr lang="ru-RU" sz="2400" dirty="0"/>
              <a:t>По завершению выборов были выбраны 7 основных членов и 7 альтернатов Комитета от сообществ: ЛЖВ, ТБ, мигранты/молодежь, дети/женщины, ЛУИН, СР, НПО, а также был выбран представитель сообществ в КСОЗ.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37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5B76693-6B64-301E-4ED7-DEC9D6DE6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8465"/>
            <a:ext cx="10515600" cy="4328498"/>
          </a:xfrm>
        </p:spPr>
        <p:txBody>
          <a:bodyPr/>
          <a:lstStyle/>
          <a:p>
            <a:r>
              <a:rPr lang="ru-RU" dirty="0"/>
              <a:t>20 января 2025 года прошло заседание КСОЗ, на котором новые члены и альтернаты Комитета КСОЗ, а также представитель КСОЗ от гражданского общества </a:t>
            </a:r>
            <a:r>
              <a:rPr lang="ru-RU" dirty="0" err="1"/>
              <a:t>Бектемисова</a:t>
            </a:r>
            <a:r>
              <a:rPr lang="ru-RU" dirty="0"/>
              <a:t> М. были утверждены членами КСОЗ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28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9128AB-B9FD-649C-262D-A7CFD7426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177"/>
            <a:ext cx="10515600" cy="117133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Решение КСОЗ</a:t>
            </a:r>
            <a:br>
              <a:rPr lang="ru-RU" dirty="0"/>
            </a:b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A27D8A80-B794-E1BD-D0A9-56A636495E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961" y="1028776"/>
            <a:ext cx="4229467" cy="5460514"/>
          </a:xfr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3CA38E4-2C81-794E-FFAB-3552B3EEE9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3189" y="1028776"/>
            <a:ext cx="4229467" cy="562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113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1BFF5142-CAFC-838B-87CA-8458A5E4FE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941412"/>
              </p:ext>
            </p:extLst>
          </p:nvPr>
        </p:nvGraphicFramePr>
        <p:xfrm>
          <a:off x="383458" y="1208917"/>
          <a:ext cx="11425084" cy="5486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271">
                  <a:extLst>
                    <a:ext uri="{9D8B030D-6E8A-4147-A177-3AD203B41FA5}">
                      <a16:colId xmlns:a16="http://schemas.microsoft.com/office/drawing/2014/main" val="1484180432"/>
                    </a:ext>
                  </a:extLst>
                </a:gridCol>
                <a:gridCol w="2856271">
                  <a:extLst>
                    <a:ext uri="{9D8B030D-6E8A-4147-A177-3AD203B41FA5}">
                      <a16:colId xmlns:a16="http://schemas.microsoft.com/office/drawing/2014/main" val="2129573259"/>
                    </a:ext>
                  </a:extLst>
                </a:gridCol>
                <a:gridCol w="2856271">
                  <a:extLst>
                    <a:ext uri="{9D8B030D-6E8A-4147-A177-3AD203B41FA5}">
                      <a16:colId xmlns:a16="http://schemas.microsoft.com/office/drawing/2014/main" val="1501534363"/>
                    </a:ext>
                  </a:extLst>
                </a:gridCol>
                <a:gridCol w="2856271">
                  <a:extLst>
                    <a:ext uri="{9D8B030D-6E8A-4147-A177-3AD203B41FA5}">
                      <a16:colId xmlns:a16="http://schemas.microsoft.com/office/drawing/2014/main" val="1612641871"/>
                    </a:ext>
                  </a:extLst>
                </a:gridCol>
              </a:tblGrid>
              <a:tr h="519963">
                <a:tc>
                  <a:txBody>
                    <a:bodyPr/>
                    <a:lstStyle/>
                    <a:p>
                      <a:r>
                        <a:rPr lang="ru-RU" dirty="0"/>
                        <a:t>ФИО члена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Должность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ФИО альтерната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Должность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9234253"/>
                  </a:ext>
                </a:extLst>
              </a:tr>
              <a:tr h="593045"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Сабыров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Аскат</a:t>
                      </a:r>
                      <a:endParaRPr lang="ru-RU" sz="12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Консультант ОО «</a:t>
                      </a:r>
                      <a:r>
                        <a:rPr lang="ru-RU" sz="1200" dirty="0" err="1">
                          <a:effectLst/>
                        </a:rPr>
                        <a:t>Ишеним</a:t>
                      </a:r>
                      <a:r>
                        <a:rPr lang="ru-RU" sz="1200" dirty="0">
                          <a:effectLst/>
                        </a:rPr>
                        <a:t> Нуру»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(г. Бишкек)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Салимбаева</a:t>
                      </a:r>
                      <a:r>
                        <a:rPr lang="ru-RU" sz="1200" dirty="0">
                          <a:effectLst/>
                        </a:rPr>
                        <a:t> Надира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Равный консультант ОФ «Здоровое поколение»</a:t>
                      </a:r>
                    </a:p>
                    <a:p>
                      <a:r>
                        <a:rPr lang="ru-RU" sz="1200">
                          <a:effectLst/>
                        </a:rPr>
                        <a:t>(Джалал-Абад)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08458346"/>
                  </a:ext>
                </a:extLst>
              </a:tr>
              <a:tr h="769261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Алымова </a:t>
                      </a:r>
                      <a:r>
                        <a:rPr lang="ru-RU" sz="1200" dirty="0" err="1">
                          <a:effectLst/>
                        </a:rPr>
                        <a:t>Айдай</a:t>
                      </a:r>
                      <a:endParaRPr lang="ru-RU" sz="12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Консультант ОО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”</a:t>
                      </a:r>
                      <a:r>
                        <a:rPr lang="ru-RU" sz="1200" dirty="0" err="1">
                          <a:effectLst/>
                        </a:rPr>
                        <a:t>Улукман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дарыгер</a:t>
                      </a:r>
                      <a:r>
                        <a:rPr lang="ru-RU" sz="1200" dirty="0">
                          <a:effectLst/>
                        </a:rPr>
                        <a:t>”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(г. Каракол)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Жаныбекова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Айтгуль</a:t>
                      </a:r>
                      <a:endParaRPr lang="ru-RU" sz="12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Волонтер ОФ «Здоровое поколение»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(Джалал-Абад)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1113460"/>
                  </a:ext>
                </a:extLst>
              </a:tr>
              <a:tr h="1025682"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Бектемисова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Меруерт</a:t>
                      </a:r>
                      <a:endParaRPr lang="ru-RU" sz="1200" dirty="0">
                        <a:effectLst/>
                      </a:endParaRPr>
                    </a:p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Программный специалист/ координатор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проекта ТБ ОЮЛ «Партнерская сеть»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(г. Бишкек)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Личаню</a:t>
                      </a:r>
                      <a:r>
                        <a:rPr lang="ru-RU" sz="1200" dirty="0">
                          <a:effectLst/>
                        </a:rPr>
                        <a:t> Мария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Кейс - менеджер по ТБ ОО «Улукман Дарыгер»</a:t>
                      </a:r>
                    </a:p>
                    <a:p>
                      <a:r>
                        <a:rPr lang="ru-RU" sz="1200">
                          <a:effectLst/>
                        </a:rPr>
                        <a:t>(г. Каракол)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58030381"/>
                  </a:ext>
                </a:extLst>
              </a:tr>
              <a:tr h="769261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Шамшиева </a:t>
                      </a:r>
                      <a:r>
                        <a:rPr lang="ru-RU" sz="1200" dirty="0" err="1">
                          <a:effectLst/>
                        </a:rPr>
                        <a:t>Кыздаркан</a:t>
                      </a:r>
                      <a:endParaRPr lang="ru-RU" sz="12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Руководитель ОБФ” Дочки - сыночки”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(г. Ош)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Тайчабарова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Бурул</a:t>
                      </a:r>
                      <a:endParaRPr lang="ru-RU" sz="12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Равный консультант ОФ “Крик журавля”</a:t>
                      </a:r>
                    </a:p>
                    <a:p>
                      <a:r>
                        <a:rPr lang="ru-RU" sz="1200">
                          <a:effectLst/>
                        </a:rPr>
                        <a:t>(г. Ош)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9594318"/>
                  </a:ext>
                </a:extLst>
              </a:tr>
              <a:tr h="519963"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Байдулатов</a:t>
                      </a:r>
                      <a:r>
                        <a:rPr lang="ru-RU" sz="1200" dirty="0">
                          <a:effectLst/>
                        </a:rPr>
                        <a:t> Нурлан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Аутрич работник ОФ “Ранс Плюс»</a:t>
                      </a:r>
                    </a:p>
                    <a:p>
                      <a:r>
                        <a:rPr lang="ru-RU" sz="1200">
                          <a:effectLst/>
                        </a:rPr>
                        <a:t>(г. Бишкек)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Рагимов Али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Консультант ОФ “Плюс центр”</a:t>
                      </a:r>
                    </a:p>
                    <a:p>
                      <a:r>
                        <a:rPr lang="ru-RU" sz="1200">
                          <a:effectLst/>
                        </a:rPr>
                        <a:t>(г. Ош)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1343003"/>
                  </a:ext>
                </a:extLst>
              </a:tr>
              <a:tr h="769261"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Жекшебай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кызы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Бегимай</a:t>
                      </a:r>
                      <a:endParaRPr lang="ru-RU" sz="12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Аутрич работник по СР ОФ «Улукман Дарыгер»</a:t>
                      </a:r>
                    </a:p>
                    <a:p>
                      <a:r>
                        <a:rPr lang="ru-RU" sz="1200">
                          <a:effectLst/>
                        </a:rPr>
                        <a:t>(г. Каракол)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Султанбекова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Асыл</a:t>
                      </a:r>
                      <a:endParaRPr lang="ru-RU" sz="12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Аутрич работник ОФ «Тендеш»</a:t>
                      </a:r>
                    </a:p>
                    <a:p>
                      <a:r>
                        <a:rPr lang="ru-RU" sz="1200">
                          <a:effectLst/>
                        </a:rPr>
                        <a:t>(г. Нарын)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6882496"/>
                  </a:ext>
                </a:extLst>
              </a:tr>
              <a:tr h="519963"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Анапиязова</a:t>
                      </a:r>
                      <a:r>
                        <a:rPr lang="ru-RU" sz="1200" dirty="0">
                          <a:effectLst/>
                        </a:rPr>
                        <a:t> (Абдуллаева) Эльмира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Директор ОФ «Наше общее дело»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(г. Бишкек)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Хамидов </a:t>
                      </a:r>
                      <a:r>
                        <a:rPr lang="ru-RU" sz="1200" dirty="0" err="1">
                          <a:effectLst/>
                        </a:rPr>
                        <a:t>Абдрасул</a:t>
                      </a:r>
                      <a:endParaRPr lang="ru-RU" sz="12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Директор ОФ «Здоровое поколение»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(г. Джалал – Абад)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572694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EA2F31E-DC16-7544-9722-0D0755B21CB1}"/>
              </a:ext>
            </a:extLst>
          </p:cNvPr>
          <p:cNvSpPr txBox="1"/>
          <p:nvPr/>
        </p:nvSpPr>
        <p:spPr>
          <a:xfrm>
            <a:off x="1435510" y="747252"/>
            <a:ext cx="9547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Утвержденный состав Комитета от гражданского сообщества на КСОЗ: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15847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69F2F-DB4F-D577-613B-D0D0BEB86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236"/>
          </a:xfrm>
        </p:spPr>
        <p:txBody>
          <a:bodyPr/>
          <a:lstStyle/>
          <a:p>
            <a:pPr algn="ctr"/>
            <a:r>
              <a:rPr lang="ru-RU" b="1" dirty="0"/>
              <a:t>Комитет КСОЗ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8178D3-2276-1AE6-70F7-2A0FECE1B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174"/>
            <a:ext cx="10515600" cy="4721789"/>
          </a:xfrm>
        </p:spPr>
        <p:txBody>
          <a:bodyPr>
            <a:normAutofit/>
          </a:bodyPr>
          <a:lstStyle/>
          <a:p>
            <a:r>
              <a:rPr lang="ru-RU" dirty="0"/>
              <a:t>Комитет КСОЗ является координационной площадкой, осуществляющей свою деятельность на общественных началах, созданной для осуществления координации и оптимизации деятельности министерств, государственных комитетов, административных ведомств, местных государственных администраций, органов местного самоуправления, международных, коммерческих и некоммерческих организаций, средств массовой информации и гражданского сектора, а также других юридических лиц, независимо от форм собственности, вовлеченных в мероприятия по борьбе с ВИЧ/СПИДом, туберкулезом и малярией.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4067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E6D16D9-CA09-4D49-A16F-46D5B295E49F}">
  <we:reference id="wa200005566" version="3.0.0.2" store="ru-RU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4237</TotalTime>
  <Words>1475</Words>
  <Application>Microsoft Office PowerPoint</Application>
  <PresentationFormat>Широкоэкранный</PresentationFormat>
  <Paragraphs>122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Тема Office</vt:lpstr>
      <vt:lpstr>Комитет по ВИЧ и ТБ КСОЗ при КМ КР</vt:lpstr>
      <vt:lpstr>Деятельность Комитета КСОЗ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Решение КСОЗ </vt:lpstr>
      <vt:lpstr>Презентация PowerPoint</vt:lpstr>
      <vt:lpstr>Комитет КСОЗ</vt:lpstr>
      <vt:lpstr>Презентация PowerPoint</vt:lpstr>
      <vt:lpstr>Презентация PowerPoint</vt:lpstr>
      <vt:lpstr>6 обязательных требований к Комитету КСОЗ</vt:lpstr>
      <vt:lpstr>6 обязательных требований к Комитету КСОЗ</vt:lpstr>
      <vt:lpstr>Презентация PowerPoint</vt:lpstr>
      <vt:lpstr>Сектор по подготовке заявок, мобилизации ресурсов и гармонизации осуществляет: </vt:lpstr>
      <vt:lpstr>Cектор по осуществлению контроля за расходованием средств грантов международных и донорских организаций, осуществлением программ и результатами их внедрения</vt:lpstr>
      <vt:lpstr>Деятельность Секретариата Комитета КСОЗ</vt:lpstr>
      <vt:lpstr>Деятельность фидуциарного органа Комитета КСОЗ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Пользователь</cp:lastModifiedBy>
  <cp:revision>16</cp:revision>
  <dcterms:created xsi:type="dcterms:W3CDTF">2025-01-17T04:36:34Z</dcterms:created>
  <dcterms:modified xsi:type="dcterms:W3CDTF">2025-01-28T05:38:38Z</dcterms:modified>
</cp:coreProperties>
</file>