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7"/>
  </p:notesMasterIdLst>
  <p:sldIdLst>
    <p:sldId id="481" r:id="rId6"/>
    <p:sldId id="541" r:id="rId7"/>
    <p:sldId id="553" r:id="rId8"/>
    <p:sldId id="531" r:id="rId9"/>
    <p:sldId id="513" r:id="rId10"/>
    <p:sldId id="554" r:id="rId11"/>
    <p:sldId id="551" r:id="rId12"/>
    <p:sldId id="555" r:id="rId13"/>
    <p:sldId id="533" r:id="rId14"/>
    <p:sldId id="506"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Babicheva" initials="IB" lastIdx="1" clrIdx="0">
    <p:extLst>
      <p:ext uri="{19B8F6BF-5375-455C-9EA6-DF929625EA0E}">
        <p15:presenceInfo xmlns:p15="http://schemas.microsoft.com/office/powerpoint/2012/main" userId="S::inga.babicheva@undp.org::0f171498-083e-489f-aac5-c7d2c369ac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A1859-87FA-469C-8630-E8423A4FE181}" v="12" dt="2025-01-22T09:01:58.68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4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dieh KhaneghahPanah" userId="070292b7-1a0c-40db-8e22-6a5504145eb6" providerId="ADAL" clId="{DC0A1859-87FA-469C-8630-E8423A4FE181}"/>
    <pc:docChg chg="undo custSel delSld modSld">
      <pc:chgData name="Hedieh KhaneghahPanah" userId="070292b7-1a0c-40db-8e22-6a5504145eb6" providerId="ADAL" clId="{DC0A1859-87FA-469C-8630-E8423A4FE181}" dt="2025-01-22T09:16:38.168" v="575" actId="6549"/>
      <pc:docMkLst>
        <pc:docMk/>
      </pc:docMkLst>
      <pc:sldChg chg="modSp mod">
        <pc:chgData name="Hedieh KhaneghahPanah" userId="070292b7-1a0c-40db-8e22-6a5504145eb6" providerId="ADAL" clId="{DC0A1859-87FA-469C-8630-E8423A4FE181}" dt="2025-01-22T08:47:02.517" v="17" actId="20577"/>
        <pc:sldMkLst>
          <pc:docMk/>
          <pc:sldMk cId="3839251590" sldId="481"/>
        </pc:sldMkLst>
        <pc:spChg chg="mod">
          <ac:chgData name="Hedieh KhaneghahPanah" userId="070292b7-1a0c-40db-8e22-6a5504145eb6" providerId="ADAL" clId="{DC0A1859-87FA-469C-8630-E8423A4FE181}" dt="2025-01-22T08:47:02.517" v="17" actId="20577"/>
          <ac:spMkLst>
            <pc:docMk/>
            <pc:sldMk cId="3839251590" sldId="481"/>
            <ac:spMk id="2" creationId="{00000000-0000-0000-0000-000000000000}"/>
          </ac:spMkLst>
        </pc:spChg>
      </pc:sldChg>
      <pc:sldChg chg="modSp mod">
        <pc:chgData name="Hedieh KhaneghahPanah" userId="070292b7-1a0c-40db-8e22-6a5504145eb6" providerId="ADAL" clId="{DC0A1859-87FA-469C-8630-E8423A4FE181}" dt="2025-01-22T09:16:38.168" v="575" actId="6549"/>
        <pc:sldMkLst>
          <pc:docMk/>
          <pc:sldMk cId="726918370" sldId="506"/>
        </pc:sldMkLst>
        <pc:spChg chg="mod">
          <ac:chgData name="Hedieh KhaneghahPanah" userId="070292b7-1a0c-40db-8e22-6a5504145eb6" providerId="ADAL" clId="{DC0A1859-87FA-469C-8630-E8423A4FE181}" dt="2025-01-22T09:16:38.168" v="575" actId="6549"/>
          <ac:spMkLst>
            <pc:docMk/>
            <pc:sldMk cId="726918370" sldId="506"/>
            <ac:spMk id="2" creationId="{00000000-0000-0000-0000-000000000000}"/>
          </ac:spMkLst>
        </pc:spChg>
        <pc:spChg chg="mod">
          <ac:chgData name="Hedieh KhaneghahPanah" userId="070292b7-1a0c-40db-8e22-6a5504145eb6" providerId="ADAL" clId="{DC0A1859-87FA-469C-8630-E8423A4FE181}" dt="2025-01-22T09:16:32.472" v="574" actId="20577"/>
          <ac:spMkLst>
            <pc:docMk/>
            <pc:sldMk cId="726918370" sldId="506"/>
            <ac:spMk id="5" creationId="{B1EB7D04-8E5D-BE10-ADF7-20D905A505CF}"/>
          </ac:spMkLst>
        </pc:spChg>
      </pc:sldChg>
      <pc:sldChg chg="del">
        <pc:chgData name="Hedieh KhaneghahPanah" userId="070292b7-1a0c-40db-8e22-6a5504145eb6" providerId="ADAL" clId="{DC0A1859-87FA-469C-8630-E8423A4FE181}" dt="2025-01-22T09:06:37.870" v="355" actId="2696"/>
        <pc:sldMkLst>
          <pc:docMk/>
          <pc:sldMk cId="1556435605" sldId="507"/>
        </pc:sldMkLst>
      </pc:sldChg>
      <pc:sldChg chg="del">
        <pc:chgData name="Hedieh KhaneghahPanah" userId="070292b7-1a0c-40db-8e22-6a5504145eb6" providerId="ADAL" clId="{DC0A1859-87FA-469C-8630-E8423A4FE181}" dt="2025-01-22T09:08:41.071" v="356" actId="2696"/>
        <pc:sldMkLst>
          <pc:docMk/>
          <pc:sldMk cId="676153905" sldId="508"/>
        </pc:sldMkLst>
      </pc:sldChg>
      <pc:sldChg chg="modSp mod">
        <pc:chgData name="Hedieh KhaneghahPanah" userId="070292b7-1a0c-40db-8e22-6a5504145eb6" providerId="ADAL" clId="{DC0A1859-87FA-469C-8630-E8423A4FE181}" dt="2025-01-22T09:02:19.102" v="289" actId="14734"/>
        <pc:sldMkLst>
          <pc:docMk/>
          <pc:sldMk cId="1689756145" sldId="513"/>
        </pc:sldMkLst>
        <pc:graphicFrameChg chg="mod modGraphic">
          <ac:chgData name="Hedieh KhaneghahPanah" userId="070292b7-1a0c-40db-8e22-6a5504145eb6" providerId="ADAL" clId="{DC0A1859-87FA-469C-8630-E8423A4FE181}" dt="2025-01-22T09:02:19.102" v="289" actId="14734"/>
          <ac:graphicFrameMkLst>
            <pc:docMk/>
            <pc:sldMk cId="1689756145" sldId="513"/>
            <ac:graphicFrameMk id="2" creationId="{C0936CE1-6376-1938-EAF3-61C289093451}"/>
          </ac:graphicFrameMkLst>
        </pc:graphicFrameChg>
      </pc:sldChg>
      <pc:sldChg chg="del">
        <pc:chgData name="Hedieh KhaneghahPanah" userId="070292b7-1a0c-40db-8e22-6a5504145eb6" providerId="ADAL" clId="{DC0A1859-87FA-469C-8630-E8423A4FE181}" dt="2025-01-22T09:02:24.603" v="290" actId="2696"/>
        <pc:sldMkLst>
          <pc:docMk/>
          <pc:sldMk cId="3654580549" sldId="514"/>
        </pc:sldMkLst>
      </pc:sldChg>
      <pc:sldChg chg="del">
        <pc:chgData name="Hedieh KhaneghahPanah" userId="070292b7-1a0c-40db-8e22-6a5504145eb6" providerId="ADAL" clId="{DC0A1859-87FA-469C-8630-E8423A4FE181}" dt="2025-01-22T08:57:52.105" v="236" actId="2696"/>
        <pc:sldMkLst>
          <pc:docMk/>
          <pc:sldMk cId="3502741324" sldId="524"/>
        </pc:sldMkLst>
      </pc:sldChg>
      <pc:sldChg chg="modSp mod">
        <pc:chgData name="Hedieh KhaneghahPanah" userId="070292b7-1a0c-40db-8e22-6a5504145eb6" providerId="ADAL" clId="{DC0A1859-87FA-469C-8630-E8423A4FE181}" dt="2025-01-22T08:54:32.617" v="216" actId="108"/>
        <pc:sldMkLst>
          <pc:docMk/>
          <pc:sldMk cId="756199267" sldId="531"/>
        </pc:sldMkLst>
        <pc:graphicFrameChg chg="mod modGraphic">
          <ac:chgData name="Hedieh KhaneghahPanah" userId="070292b7-1a0c-40db-8e22-6a5504145eb6" providerId="ADAL" clId="{DC0A1859-87FA-469C-8630-E8423A4FE181}" dt="2025-01-22T08:54:32.617" v="216" actId="108"/>
          <ac:graphicFrameMkLst>
            <pc:docMk/>
            <pc:sldMk cId="756199267" sldId="531"/>
            <ac:graphicFrameMk id="3" creationId="{B952DA6C-7BA2-A4C0-6FAA-ACE81652DDFB}"/>
          </ac:graphicFrameMkLst>
        </pc:graphicFrameChg>
      </pc:sldChg>
      <pc:sldChg chg="modSp mod">
        <pc:chgData name="Hedieh KhaneghahPanah" userId="070292b7-1a0c-40db-8e22-6a5504145eb6" providerId="ADAL" clId="{DC0A1859-87FA-469C-8630-E8423A4FE181}" dt="2025-01-22T09:16:15.497" v="566" actId="14100"/>
        <pc:sldMkLst>
          <pc:docMk/>
          <pc:sldMk cId="4118459142" sldId="533"/>
        </pc:sldMkLst>
        <pc:graphicFrameChg chg="mod modGraphic">
          <ac:chgData name="Hedieh KhaneghahPanah" userId="070292b7-1a0c-40db-8e22-6a5504145eb6" providerId="ADAL" clId="{DC0A1859-87FA-469C-8630-E8423A4FE181}" dt="2025-01-22T09:16:15.497" v="566" actId="14100"/>
          <ac:graphicFrameMkLst>
            <pc:docMk/>
            <pc:sldMk cId="4118459142" sldId="533"/>
            <ac:graphicFrameMk id="9" creationId="{E64A8156-E243-9413-B9E5-8320FF5187CE}"/>
          </ac:graphicFrameMkLst>
        </pc:graphicFrameChg>
      </pc:sldChg>
      <pc:sldChg chg="modSp mod">
        <pc:chgData name="Hedieh KhaneghahPanah" userId="070292b7-1a0c-40db-8e22-6a5504145eb6" providerId="ADAL" clId="{DC0A1859-87FA-469C-8630-E8423A4FE181}" dt="2025-01-22T09:13:32.606" v="527" actId="5793"/>
        <pc:sldMkLst>
          <pc:docMk/>
          <pc:sldMk cId="1841300602" sldId="541"/>
        </pc:sldMkLst>
        <pc:spChg chg="mod">
          <ac:chgData name="Hedieh KhaneghahPanah" userId="070292b7-1a0c-40db-8e22-6a5504145eb6" providerId="ADAL" clId="{DC0A1859-87FA-469C-8630-E8423A4FE181}" dt="2025-01-22T09:13:32.606" v="527" actId="5793"/>
          <ac:spMkLst>
            <pc:docMk/>
            <pc:sldMk cId="1841300602" sldId="541"/>
            <ac:spMk id="3" creationId="{2B15687C-191D-0D8D-5479-B6FD751A03C5}"/>
          </ac:spMkLst>
        </pc:spChg>
      </pc:sldChg>
      <pc:sldChg chg="modSp del mod">
        <pc:chgData name="Hedieh KhaneghahPanah" userId="070292b7-1a0c-40db-8e22-6a5504145eb6" providerId="ADAL" clId="{DC0A1859-87FA-469C-8630-E8423A4FE181}" dt="2025-01-22T08:52:44.644" v="190" actId="2696"/>
        <pc:sldMkLst>
          <pc:docMk/>
          <pc:sldMk cId="612352865" sldId="546"/>
        </pc:sldMkLst>
        <pc:spChg chg="mod">
          <ac:chgData name="Hedieh KhaneghahPanah" userId="070292b7-1a0c-40db-8e22-6a5504145eb6" providerId="ADAL" clId="{DC0A1859-87FA-469C-8630-E8423A4FE181}" dt="2025-01-22T08:51:24.170" v="161" actId="21"/>
          <ac:spMkLst>
            <pc:docMk/>
            <pc:sldMk cId="612352865" sldId="546"/>
            <ac:spMk id="3" creationId="{2B15687C-191D-0D8D-5479-B6FD751A03C5}"/>
          </ac:spMkLst>
        </pc:spChg>
      </pc:sldChg>
      <pc:sldChg chg="modSp mod">
        <pc:chgData name="Hedieh KhaneghahPanah" userId="070292b7-1a0c-40db-8e22-6a5504145eb6" providerId="ADAL" clId="{DC0A1859-87FA-469C-8630-E8423A4FE181}" dt="2025-01-22T09:03:16.063" v="311" actId="20577"/>
        <pc:sldMkLst>
          <pc:docMk/>
          <pc:sldMk cId="2571770605" sldId="551"/>
        </pc:sldMkLst>
        <pc:graphicFrameChg chg="modGraphic">
          <ac:chgData name="Hedieh KhaneghahPanah" userId="070292b7-1a0c-40db-8e22-6a5504145eb6" providerId="ADAL" clId="{DC0A1859-87FA-469C-8630-E8423A4FE181}" dt="2025-01-22T09:03:16.063" v="311" actId="20577"/>
          <ac:graphicFrameMkLst>
            <pc:docMk/>
            <pc:sldMk cId="2571770605" sldId="551"/>
            <ac:graphicFrameMk id="5" creationId="{C2001AFE-8F7C-B4C6-181E-796A769051C4}"/>
          </ac:graphicFrameMkLst>
        </pc:graphicFrameChg>
      </pc:sldChg>
      <pc:sldChg chg="modSp mod">
        <pc:chgData name="Hedieh KhaneghahPanah" userId="070292b7-1a0c-40db-8e22-6a5504145eb6" providerId="ADAL" clId="{DC0A1859-87FA-469C-8630-E8423A4FE181}" dt="2025-01-22T08:54:19.503" v="214" actId="5793"/>
        <pc:sldMkLst>
          <pc:docMk/>
          <pc:sldMk cId="3646306423" sldId="553"/>
        </pc:sldMkLst>
        <pc:spChg chg="mod">
          <ac:chgData name="Hedieh KhaneghahPanah" userId="070292b7-1a0c-40db-8e22-6a5504145eb6" providerId="ADAL" clId="{DC0A1859-87FA-469C-8630-E8423A4FE181}" dt="2025-01-22T08:54:19.503" v="214" actId="5793"/>
          <ac:spMkLst>
            <pc:docMk/>
            <pc:sldMk cId="3646306423" sldId="553"/>
            <ac:spMk id="3" creationId="{2B15687C-191D-0D8D-5479-B6FD751A03C5}"/>
          </ac:spMkLst>
        </pc:spChg>
      </pc:sldChg>
      <pc:sldChg chg="modSp mod">
        <pc:chgData name="Hedieh KhaneghahPanah" userId="070292b7-1a0c-40db-8e22-6a5504145eb6" providerId="ADAL" clId="{DC0A1859-87FA-469C-8630-E8423A4FE181}" dt="2025-01-22T09:02:54.648" v="291" actId="255"/>
        <pc:sldMkLst>
          <pc:docMk/>
          <pc:sldMk cId="622012157" sldId="554"/>
        </pc:sldMkLst>
        <pc:spChg chg="mod">
          <ac:chgData name="Hedieh KhaneghahPanah" userId="070292b7-1a0c-40db-8e22-6a5504145eb6" providerId="ADAL" clId="{DC0A1859-87FA-469C-8630-E8423A4FE181}" dt="2025-01-22T09:02:54.648" v="291" actId="255"/>
          <ac:spMkLst>
            <pc:docMk/>
            <pc:sldMk cId="622012157" sldId="554"/>
            <ac:spMk id="3" creationId="{9B86CCFF-416C-49CE-FDCD-4B88FF2294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4CFF6-75E5-47CC-8F5F-3C2F33FA08B1}" type="datetimeFigureOut">
              <a:rPr lang="ru-RU" smtClean="0"/>
              <a:t>22.01.2025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444B7-FFF6-4CB5-B431-CA8FD2B61A90}" type="slidenum">
              <a:rPr lang="ru-RU" smtClean="0"/>
              <a:t>‹#›</a:t>
            </a:fld>
            <a:endParaRPr lang="ru-RU"/>
          </a:p>
        </p:txBody>
      </p:sp>
    </p:spTree>
    <p:extLst>
      <p:ext uri="{BB962C8B-B14F-4D97-AF65-F5344CB8AC3E}">
        <p14:creationId xmlns:p14="http://schemas.microsoft.com/office/powerpoint/2010/main" val="192073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4444B7-FFF6-4CB5-B431-CA8FD2B61A90}" type="slidenum">
              <a:rPr lang="ru-RU" smtClean="0"/>
              <a:t>6</a:t>
            </a:fld>
            <a:endParaRPr lang="ru-RU"/>
          </a:p>
        </p:txBody>
      </p:sp>
    </p:spTree>
    <p:extLst>
      <p:ext uri="{BB962C8B-B14F-4D97-AF65-F5344CB8AC3E}">
        <p14:creationId xmlns:p14="http://schemas.microsoft.com/office/powerpoint/2010/main" val="202777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4444B7-FFF6-4CB5-B431-CA8FD2B61A90}" type="slidenum">
              <a:rPr lang="ru-RU" smtClean="0"/>
              <a:t>8</a:t>
            </a:fld>
            <a:endParaRPr lang="ru-RU"/>
          </a:p>
        </p:txBody>
      </p:sp>
    </p:spTree>
    <p:extLst>
      <p:ext uri="{BB962C8B-B14F-4D97-AF65-F5344CB8AC3E}">
        <p14:creationId xmlns:p14="http://schemas.microsoft.com/office/powerpoint/2010/main" val="81837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4444B7-FFF6-4CB5-B431-CA8FD2B61A90}" type="slidenum">
              <a:rPr lang="ru-RU" smtClean="0"/>
              <a:t>9</a:t>
            </a:fld>
            <a:endParaRPr lang="ru-RU"/>
          </a:p>
        </p:txBody>
      </p:sp>
    </p:spTree>
    <p:extLst>
      <p:ext uri="{BB962C8B-B14F-4D97-AF65-F5344CB8AC3E}">
        <p14:creationId xmlns:p14="http://schemas.microsoft.com/office/powerpoint/2010/main" val="3726177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9897BB-544F-DB40-916D-E699BFE8973C}"/>
              </a:ext>
            </a:extLst>
          </p:cNvPr>
          <p:cNvSpPr>
            <a:spLocks noGrp="1"/>
          </p:cNvSpPr>
          <p:nvPr>
            <p:ph type="ctrTitle"/>
          </p:nvPr>
        </p:nvSpPr>
        <p:spPr>
          <a:xfrm>
            <a:off x="1215082" y="3031435"/>
            <a:ext cx="10831144" cy="1022224"/>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7FFFDE2-8BE8-134F-8FBB-D25EA4B1061C}"/>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drawing, clock&#10;&#10;Description automatically generated">
            <a:extLst>
              <a:ext uri="{FF2B5EF4-FFF2-40B4-BE49-F238E27FC236}">
                <a16:creationId xmlns:a16="http://schemas.microsoft.com/office/drawing/2014/main" id="{520A9D45-9B39-3042-BBBB-2649EECA1F50}"/>
              </a:ext>
            </a:extLst>
          </p:cNvPr>
          <p:cNvPicPr>
            <a:picLocks noChangeAspect="1"/>
          </p:cNvPicPr>
          <p:nvPr userDrawn="1"/>
        </p:nvPicPr>
        <p:blipFill>
          <a:blip r:embed="rId3"/>
          <a:stretch>
            <a:fillRect/>
          </a:stretch>
        </p:blipFill>
        <p:spPr>
          <a:xfrm>
            <a:off x="10971802" y="460827"/>
            <a:ext cx="637103" cy="1295712"/>
          </a:xfrm>
          <a:prstGeom prst="rect">
            <a:avLst/>
          </a:prstGeom>
        </p:spPr>
      </p:pic>
    </p:spTree>
    <p:extLst>
      <p:ext uri="{BB962C8B-B14F-4D97-AF65-F5344CB8AC3E}">
        <p14:creationId xmlns:p14="http://schemas.microsoft.com/office/powerpoint/2010/main" val="109509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A90407-D02D-9F49-8A2C-3443310CFDAE}"/>
              </a:ext>
            </a:extLst>
          </p:cNvPr>
          <p:cNvSpPr>
            <a:spLocks noGrp="1"/>
          </p:cNvSpPr>
          <p:nvPr>
            <p:ph type="ctrTitle"/>
          </p:nvPr>
        </p:nvSpPr>
        <p:spPr>
          <a:xfrm>
            <a:off x="1215082" y="3031435"/>
            <a:ext cx="10831144" cy="1022224"/>
          </a:xfrm>
        </p:spPr>
        <p:txBody>
          <a:bodyPr anchor="b"/>
          <a:lstStyle>
            <a:lvl1pPr algn="l">
              <a:defRPr sz="6000">
                <a:solidFill>
                  <a:schemeClr val="bg2">
                    <a:lumMod val="10000"/>
                  </a:schemeClr>
                </a:solidFill>
              </a:defRPr>
            </a:lvl1pPr>
          </a:lstStyle>
          <a:p>
            <a:r>
              <a:rPr lang="en-US"/>
              <a:t>Click to edit Master title style</a:t>
            </a:r>
          </a:p>
        </p:txBody>
      </p:sp>
      <p:sp>
        <p:nvSpPr>
          <p:cNvPr id="4" name="Subtitle 2">
            <a:extLst>
              <a:ext uri="{FF2B5EF4-FFF2-40B4-BE49-F238E27FC236}">
                <a16:creationId xmlns:a16="http://schemas.microsoft.com/office/drawing/2014/main" id="{412AB11C-65A4-2C46-ACEE-025A020E41DD}"/>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794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alphaModFix/>
          </a:blip>
          <a:stretch>
            <a:fillRect/>
          </a:stretch>
        </p:blipFill>
        <p:spPr>
          <a:xfrm>
            <a:off x="0" y="0"/>
            <a:ext cx="12192000" cy="6858000"/>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520A9D45-9B39-3042-BBBB-2649EECA1F50}"/>
              </a:ext>
            </a:extLst>
          </p:cNvPr>
          <p:cNvPicPr>
            <a:picLocks noChangeAspect="1"/>
          </p:cNvPicPr>
          <p:nvPr userDrawn="1"/>
        </p:nvPicPr>
        <p:blipFill>
          <a:blip r:embed="rId3"/>
          <a:stretch>
            <a:fillRect/>
          </a:stretch>
        </p:blipFill>
        <p:spPr>
          <a:xfrm>
            <a:off x="5486898" y="2190236"/>
            <a:ext cx="1218203" cy="2477528"/>
          </a:xfrm>
          <a:prstGeom prst="rect">
            <a:avLst/>
          </a:prstGeom>
        </p:spPr>
      </p:pic>
    </p:spTree>
    <p:extLst>
      <p:ext uri="{BB962C8B-B14F-4D97-AF65-F5344CB8AC3E}">
        <p14:creationId xmlns:p14="http://schemas.microsoft.com/office/powerpoint/2010/main" val="272588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50836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4D4-802E-2347-A4FC-6A9012223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6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34BF-BA1E-1846-B924-657387788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AF2E7-0A7D-B14F-B007-ECC60D07A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0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D329-20D7-5244-9816-8F4658486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CACC6-9DDE-4C42-87A0-EC6DDA6B6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77C9A-7AD3-FC4A-AE43-9DBECDB1F2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36A5-4EC3-5D40-8022-46415D71F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5DD21-82F0-4347-AB80-2B2A91487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F27A1-F045-FD42-ACC3-1891D3FEA6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A3B6B0-4677-8D4A-8F66-6FF3D4FC7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F6565-EC61-5943-B590-EA91238FE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6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0429-474A-124A-AF5F-D5EA76CE6D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75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1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3D3FB-3539-C04E-A4E7-3B6421E7320D}"/>
              </a:ext>
            </a:extLst>
          </p:cNvPr>
          <p:cNvSpPr>
            <a:spLocks noGrp="1"/>
          </p:cNvSpPr>
          <p:nvPr>
            <p:ph idx="1"/>
          </p:nvPr>
        </p:nvSpPr>
        <p:spPr>
          <a:xfrm>
            <a:off x="5183188" y="1413089"/>
            <a:ext cx="6172200" cy="44479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EE39B9-1F22-3849-9230-C29893CEEA3F}"/>
              </a:ext>
            </a:extLst>
          </p:cNvPr>
          <p:cNvSpPr>
            <a:spLocks noGrp="1"/>
          </p:cNvSpPr>
          <p:nvPr>
            <p:ph type="body" sz="half" idx="2"/>
          </p:nvPr>
        </p:nvSpPr>
        <p:spPr>
          <a:xfrm>
            <a:off x="839788" y="1421027"/>
            <a:ext cx="3932237" cy="4447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130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B74AB4-6D80-EB4B-AFBF-5CF857ED5CA3}"/>
              </a:ext>
            </a:extLst>
          </p:cNvPr>
          <p:cNvSpPr>
            <a:spLocks noGrp="1"/>
          </p:cNvSpPr>
          <p:nvPr>
            <p:ph type="pic" idx="1"/>
          </p:nvPr>
        </p:nvSpPr>
        <p:spPr>
          <a:xfrm>
            <a:off x="5183188" y="1462516"/>
            <a:ext cx="6172200" cy="43985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D8A52-F304-1044-B776-671CDC89CA49}"/>
              </a:ext>
            </a:extLst>
          </p:cNvPr>
          <p:cNvSpPr>
            <a:spLocks noGrp="1"/>
          </p:cNvSpPr>
          <p:nvPr>
            <p:ph type="body" sz="half" idx="2"/>
          </p:nvPr>
        </p:nvSpPr>
        <p:spPr>
          <a:xfrm>
            <a:off x="839788" y="1470454"/>
            <a:ext cx="3932237" cy="43985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80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10C77-33BF-D743-87B2-BC46CCA5DD87}"/>
              </a:ext>
            </a:extLst>
          </p:cNvPr>
          <p:cNvPicPr>
            <a:picLocks noChangeAspect="1"/>
          </p:cNvPicPr>
          <p:nvPr userDrawn="1"/>
        </p:nvPicPr>
        <p:blipFill>
          <a:blip r:embed="rId14"/>
          <a:stretch>
            <a:fillRect/>
          </a:stretch>
        </p:blipFill>
        <p:spPr>
          <a:xfrm>
            <a:off x="0" y="0"/>
            <a:ext cx="12192000" cy="1168400"/>
          </a:xfrm>
          <a:prstGeom prst="rect">
            <a:avLst/>
          </a:prstGeom>
        </p:spPr>
      </p:pic>
      <p:sp>
        <p:nvSpPr>
          <p:cNvPr id="2" name="Title Placeholder 1">
            <a:extLst>
              <a:ext uri="{FF2B5EF4-FFF2-40B4-BE49-F238E27FC236}">
                <a16:creationId xmlns:a16="http://schemas.microsoft.com/office/drawing/2014/main" id="{7DE6044D-1EB9-FF42-A7C9-DF535F40DACB}"/>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1B8E220-7325-B14C-B1BB-009F2909E3A4}"/>
              </a:ext>
            </a:extLst>
          </p:cNvPr>
          <p:cNvSpPr>
            <a:spLocks noGrp="1"/>
          </p:cNvSpPr>
          <p:nvPr>
            <p:ph type="body" idx="1"/>
          </p:nvPr>
        </p:nvSpPr>
        <p:spPr>
          <a:xfrm>
            <a:off x="838200" y="156720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60C5D41-422B-A74A-B8CD-07AAB99638EF}"/>
              </a:ext>
            </a:extLst>
          </p:cNvPr>
          <p:cNvPicPr>
            <a:picLocks noChangeAspect="1"/>
          </p:cNvPicPr>
          <p:nvPr userDrawn="1"/>
        </p:nvPicPr>
        <p:blipFill>
          <a:blip r:embed="rId15"/>
          <a:stretch>
            <a:fillRect/>
          </a:stretch>
        </p:blipFill>
        <p:spPr>
          <a:xfrm>
            <a:off x="11276192" y="90901"/>
            <a:ext cx="485112" cy="986598"/>
          </a:xfrm>
          <a:prstGeom prst="rect">
            <a:avLst/>
          </a:prstGeom>
        </p:spPr>
      </p:pic>
      <p:sp>
        <p:nvSpPr>
          <p:cNvPr id="12" name="TextBox 11">
            <a:extLst>
              <a:ext uri="{FF2B5EF4-FFF2-40B4-BE49-F238E27FC236}">
                <a16:creationId xmlns:a16="http://schemas.microsoft.com/office/drawing/2014/main" id="{B834E456-D499-AB47-AD23-1C93058AD751}"/>
              </a:ext>
            </a:extLst>
          </p:cNvPr>
          <p:cNvSpPr txBox="1"/>
          <p:nvPr userDrawn="1"/>
        </p:nvSpPr>
        <p:spPr>
          <a:xfrm>
            <a:off x="7820687" y="6513183"/>
            <a:ext cx="3945835" cy="253916"/>
          </a:xfrm>
          <a:prstGeom prst="rect">
            <a:avLst/>
          </a:prstGeom>
          <a:noFill/>
        </p:spPr>
        <p:txBody>
          <a:bodyPr wrap="square" rtlCol="0">
            <a:spAutoFit/>
          </a:bodyPr>
          <a:lstStyle/>
          <a:p>
            <a:pPr algn="r"/>
            <a:r>
              <a:rPr lang="en-US" sz="1050">
                <a:solidFill>
                  <a:schemeClr val="tx1">
                    <a:alpha val="75000"/>
                  </a:schemeClr>
                </a:solidFill>
              </a:rPr>
              <a:t>UNITED NATIONS DEVELOPMENT PROGRAMME</a:t>
            </a:r>
          </a:p>
        </p:txBody>
      </p:sp>
    </p:spTree>
    <p:extLst>
      <p:ext uri="{BB962C8B-B14F-4D97-AF65-F5344CB8AC3E}">
        <p14:creationId xmlns:p14="http://schemas.microsoft.com/office/powerpoint/2010/main" val="4948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60" r:id="rId11"/>
    <p:sldLayoutId id="2147483673" r:id="rId1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8626" y="2290618"/>
            <a:ext cx="9607160" cy="2112121"/>
          </a:xfrm>
        </p:spPr>
        <p:txBody>
          <a:bodyPr>
            <a:normAutofit fontScale="90000"/>
          </a:bodyPr>
          <a:lstStyle/>
          <a:p>
            <a:pPr algn="ctr"/>
            <a:r>
              <a:rPr lang="en-GB" sz="4000" dirty="0">
                <a:latin typeface="Arial"/>
                <a:cs typeface="Arial"/>
              </a:rPr>
              <a:t>Effective HIV and TB control in Kyrgyzstan</a:t>
            </a:r>
            <a:br>
              <a:rPr lang="en-GB" sz="4800" dirty="0"/>
            </a:br>
            <a:br>
              <a:rPr lang="en-GB" sz="4800" dirty="0"/>
            </a:br>
            <a:r>
              <a:rPr lang="en-GB" sz="4800" dirty="0"/>
              <a:t>CCM Meeting</a:t>
            </a:r>
            <a:br>
              <a:rPr lang="en-GB" sz="2700" dirty="0"/>
            </a:br>
            <a:br>
              <a:rPr lang="en-GB" sz="2700" dirty="0"/>
            </a:br>
            <a:r>
              <a:rPr lang="en-GB" sz="2700" dirty="0">
                <a:latin typeface="Arial"/>
                <a:cs typeface="Arial"/>
              </a:rPr>
              <a:t>29 January 2025</a:t>
            </a:r>
            <a:br>
              <a:rPr lang="en-US" sz="4800" dirty="0"/>
            </a:br>
            <a:endParaRPr lang="ru-RU" sz="4800" dirty="0"/>
          </a:p>
        </p:txBody>
      </p:sp>
    </p:spTree>
    <p:extLst>
      <p:ext uri="{BB962C8B-B14F-4D97-AF65-F5344CB8AC3E}">
        <p14:creationId xmlns:p14="http://schemas.microsoft.com/office/powerpoint/2010/main" val="383925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424" y="1413163"/>
            <a:ext cx="10515600" cy="1032185"/>
          </a:xfrm>
        </p:spPr>
        <p:txBody>
          <a:bodyPr>
            <a:noAutofit/>
          </a:bodyPr>
          <a:lstStyle/>
          <a:p>
            <a:r>
              <a:rPr lang="en-US" sz="4000" dirty="0">
                <a:solidFill>
                  <a:schemeClr val="accent1">
                    <a:lumMod val="75000"/>
                  </a:schemeClr>
                </a:solidFill>
              </a:rPr>
              <a:t>Project budget</a:t>
            </a:r>
            <a:br>
              <a:rPr lang="en-US" sz="3200" b="1" dirty="0">
                <a:cs typeface="Arial" panose="020B0604020202020204" pitchFamily="34" charset="0"/>
              </a:rPr>
            </a:br>
            <a:r>
              <a:rPr lang="en-US" sz="3200" b="0">
                <a:solidFill>
                  <a:schemeClr val="accent1">
                    <a:lumMod val="75000"/>
                  </a:schemeClr>
                </a:solidFill>
                <a:cs typeface="Arial" panose="020B0604020202020204" pitchFamily="34" charset="0"/>
              </a:rPr>
              <a:t>Main grant</a:t>
            </a:r>
            <a:endParaRPr lang="ru-RU" sz="3200" b="0" dirty="0">
              <a:solidFill>
                <a:schemeClr val="accent1">
                  <a:lumMod val="75000"/>
                </a:schemeClr>
              </a:solidFill>
            </a:endParaRPr>
          </a:p>
        </p:txBody>
      </p:sp>
      <p:graphicFrame>
        <p:nvGraphicFramePr>
          <p:cNvPr id="3" name="Таблица 4">
            <a:extLst>
              <a:ext uri="{FF2B5EF4-FFF2-40B4-BE49-F238E27FC236}">
                <a16:creationId xmlns:a16="http://schemas.microsoft.com/office/drawing/2014/main" id="{AC69C8D4-94E4-D4ED-6308-4CBAA7994206}"/>
              </a:ext>
            </a:extLst>
          </p:cNvPr>
          <p:cNvGraphicFramePr>
            <a:graphicFrameLocks noGrp="1"/>
          </p:cNvGraphicFramePr>
          <p:nvPr>
            <p:ph idx="1"/>
            <p:extLst>
              <p:ext uri="{D42A27DB-BD31-4B8C-83A1-F6EECF244321}">
                <p14:modId xmlns:p14="http://schemas.microsoft.com/office/powerpoint/2010/main" val="2194441790"/>
              </p:ext>
            </p:extLst>
          </p:nvPr>
        </p:nvGraphicFramePr>
        <p:xfrm>
          <a:off x="838200" y="2460586"/>
          <a:ext cx="10515600" cy="15821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231291441"/>
                    </a:ext>
                  </a:extLst>
                </a:gridCol>
                <a:gridCol w="2103120">
                  <a:extLst>
                    <a:ext uri="{9D8B030D-6E8A-4147-A177-3AD203B41FA5}">
                      <a16:colId xmlns:a16="http://schemas.microsoft.com/office/drawing/2014/main" val="1149139554"/>
                    </a:ext>
                  </a:extLst>
                </a:gridCol>
                <a:gridCol w="2103120">
                  <a:extLst>
                    <a:ext uri="{9D8B030D-6E8A-4147-A177-3AD203B41FA5}">
                      <a16:colId xmlns:a16="http://schemas.microsoft.com/office/drawing/2014/main" val="818564722"/>
                    </a:ext>
                  </a:extLst>
                </a:gridCol>
                <a:gridCol w="2103120">
                  <a:extLst>
                    <a:ext uri="{9D8B030D-6E8A-4147-A177-3AD203B41FA5}">
                      <a16:colId xmlns:a16="http://schemas.microsoft.com/office/drawing/2014/main" val="3659976167"/>
                    </a:ext>
                  </a:extLst>
                </a:gridCol>
                <a:gridCol w="2103120">
                  <a:extLst>
                    <a:ext uri="{9D8B030D-6E8A-4147-A177-3AD203B41FA5}">
                      <a16:colId xmlns:a16="http://schemas.microsoft.com/office/drawing/2014/main" val="302458706"/>
                    </a:ext>
                  </a:extLst>
                </a:gridCol>
              </a:tblGrid>
              <a:tr h="395542">
                <a:tc>
                  <a:txBody>
                    <a:bodyPr/>
                    <a:lstStyle/>
                    <a:p>
                      <a:r>
                        <a:rPr lang="en-US"/>
                        <a:t>Description</a:t>
                      </a:r>
                      <a:endParaRPr lang="ru-KG"/>
                    </a:p>
                  </a:txBody>
                  <a:tcPr/>
                </a:tc>
                <a:tc>
                  <a:txBody>
                    <a:bodyPr/>
                    <a:lstStyle/>
                    <a:p>
                      <a:r>
                        <a:rPr lang="en-US"/>
                        <a:t>2024</a:t>
                      </a:r>
                      <a:endParaRPr lang="ru-KG"/>
                    </a:p>
                  </a:txBody>
                  <a:tcPr/>
                </a:tc>
                <a:tc>
                  <a:txBody>
                    <a:bodyPr/>
                    <a:lstStyle/>
                    <a:p>
                      <a:r>
                        <a:rPr lang="en-US"/>
                        <a:t>2025</a:t>
                      </a:r>
                      <a:endParaRPr lang="ru-KG"/>
                    </a:p>
                  </a:txBody>
                  <a:tcPr/>
                </a:tc>
                <a:tc>
                  <a:txBody>
                    <a:bodyPr/>
                    <a:lstStyle/>
                    <a:p>
                      <a:r>
                        <a:rPr lang="en-US"/>
                        <a:t>2026</a:t>
                      </a:r>
                      <a:endParaRPr lang="ru-KG"/>
                    </a:p>
                  </a:txBody>
                  <a:tcPr/>
                </a:tc>
                <a:tc>
                  <a:txBody>
                    <a:bodyPr/>
                    <a:lstStyle/>
                    <a:p>
                      <a:r>
                        <a:rPr lang="en-US"/>
                        <a:t>Total</a:t>
                      </a:r>
                      <a:endParaRPr lang="ru-KG"/>
                    </a:p>
                  </a:txBody>
                  <a:tcPr/>
                </a:tc>
                <a:extLst>
                  <a:ext uri="{0D108BD9-81ED-4DB2-BD59-A6C34878D82A}">
                    <a16:rowId xmlns:a16="http://schemas.microsoft.com/office/drawing/2014/main" val="1241226332"/>
                  </a:ext>
                </a:extLst>
              </a:tr>
              <a:tr h="395542">
                <a:tc>
                  <a:txBody>
                    <a:bodyPr/>
                    <a:lstStyle/>
                    <a:p>
                      <a:r>
                        <a:rPr lang="en-US"/>
                        <a:t>Non-Health </a:t>
                      </a:r>
                      <a:endParaRPr lang="ru-KG"/>
                    </a:p>
                  </a:txBody>
                  <a:tcPr/>
                </a:tc>
                <a:tc>
                  <a:txBody>
                    <a:bodyPr/>
                    <a:lstStyle/>
                    <a:p>
                      <a:pPr algn="ctr"/>
                      <a:r>
                        <a:rPr lang="en-US"/>
                        <a:t>5,258,926</a:t>
                      </a:r>
                      <a:endParaRPr lang="ru-KG"/>
                    </a:p>
                  </a:txBody>
                  <a:tcPr/>
                </a:tc>
                <a:tc>
                  <a:txBody>
                    <a:bodyPr/>
                    <a:lstStyle/>
                    <a:p>
                      <a:pPr algn="ctr"/>
                      <a:r>
                        <a:rPr lang="en-US"/>
                        <a:t>4,571,063</a:t>
                      </a:r>
                      <a:endParaRPr lang="ru-KG"/>
                    </a:p>
                  </a:txBody>
                  <a:tcPr/>
                </a:tc>
                <a:tc>
                  <a:txBody>
                    <a:bodyPr/>
                    <a:lstStyle/>
                    <a:p>
                      <a:pPr algn="ctr"/>
                      <a:r>
                        <a:rPr lang="en-US"/>
                        <a:t>4,855,487</a:t>
                      </a:r>
                      <a:endParaRPr lang="ru-KG"/>
                    </a:p>
                  </a:txBody>
                  <a:tcPr/>
                </a:tc>
                <a:tc>
                  <a:txBody>
                    <a:bodyPr/>
                    <a:lstStyle/>
                    <a:p>
                      <a:pPr algn="ctr"/>
                      <a:r>
                        <a:rPr lang="en-US"/>
                        <a:t>14,685,476</a:t>
                      </a:r>
                      <a:endParaRPr lang="ru-KG"/>
                    </a:p>
                  </a:txBody>
                  <a:tcPr/>
                </a:tc>
                <a:extLst>
                  <a:ext uri="{0D108BD9-81ED-4DB2-BD59-A6C34878D82A}">
                    <a16:rowId xmlns:a16="http://schemas.microsoft.com/office/drawing/2014/main" val="1680555224"/>
                  </a:ext>
                </a:extLst>
              </a:tr>
              <a:tr h="395542">
                <a:tc>
                  <a:txBody>
                    <a:bodyPr/>
                    <a:lstStyle/>
                    <a:p>
                      <a:r>
                        <a:rPr lang="en-US"/>
                        <a:t>Health</a:t>
                      </a:r>
                      <a:endParaRPr lang="ru-KG"/>
                    </a:p>
                  </a:txBody>
                  <a:tcPr/>
                </a:tc>
                <a:tc>
                  <a:txBody>
                    <a:bodyPr/>
                    <a:lstStyle/>
                    <a:p>
                      <a:pPr algn="ctr"/>
                      <a:r>
                        <a:rPr lang="en-US"/>
                        <a:t>3,244,863</a:t>
                      </a:r>
                      <a:endParaRPr lang="ru-KG"/>
                    </a:p>
                  </a:txBody>
                  <a:tcPr/>
                </a:tc>
                <a:tc>
                  <a:txBody>
                    <a:bodyPr/>
                    <a:lstStyle/>
                    <a:p>
                      <a:pPr algn="ctr"/>
                      <a:r>
                        <a:rPr lang="en-US"/>
                        <a:t>5,145,222</a:t>
                      </a:r>
                      <a:endParaRPr lang="ru-KG"/>
                    </a:p>
                  </a:txBody>
                  <a:tcPr/>
                </a:tc>
                <a:tc>
                  <a:txBody>
                    <a:bodyPr/>
                    <a:lstStyle/>
                    <a:p>
                      <a:pPr algn="ctr"/>
                      <a:r>
                        <a:rPr lang="en-US"/>
                        <a:t>4,786,191</a:t>
                      </a:r>
                      <a:endParaRPr lang="ru-KG"/>
                    </a:p>
                  </a:txBody>
                  <a:tcPr/>
                </a:tc>
                <a:tc>
                  <a:txBody>
                    <a:bodyPr/>
                    <a:lstStyle/>
                    <a:p>
                      <a:pPr algn="ctr"/>
                      <a:r>
                        <a:rPr lang="en-US"/>
                        <a:t>13,176,276</a:t>
                      </a:r>
                      <a:endParaRPr lang="ru-KG"/>
                    </a:p>
                  </a:txBody>
                  <a:tcPr/>
                </a:tc>
                <a:extLst>
                  <a:ext uri="{0D108BD9-81ED-4DB2-BD59-A6C34878D82A}">
                    <a16:rowId xmlns:a16="http://schemas.microsoft.com/office/drawing/2014/main" val="2352068078"/>
                  </a:ext>
                </a:extLst>
              </a:tr>
              <a:tr h="395542">
                <a:tc>
                  <a:txBody>
                    <a:bodyPr/>
                    <a:lstStyle/>
                    <a:p>
                      <a:r>
                        <a:rPr lang="en-US"/>
                        <a:t>Total</a:t>
                      </a:r>
                      <a:endParaRPr lang="ru-KG"/>
                    </a:p>
                  </a:txBody>
                  <a:tcPr/>
                </a:tc>
                <a:tc>
                  <a:txBody>
                    <a:bodyPr/>
                    <a:lstStyle/>
                    <a:p>
                      <a:pPr algn="ctr" fontAlgn="b"/>
                      <a:r>
                        <a:rPr lang="ru-KG" sz="1800" kern="1200">
                          <a:solidFill>
                            <a:schemeClr val="dk1"/>
                          </a:solidFill>
                          <a:latin typeface="+mn-lt"/>
                          <a:ea typeface="+mn-ea"/>
                          <a:cs typeface="+mn-cs"/>
                        </a:rPr>
                        <a:t>8</a:t>
                      </a:r>
                      <a:r>
                        <a:rPr lang="en-US" sz="1800" kern="1200">
                          <a:solidFill>
                            <a:schemeClr val="dk1"/>
                          </a:solidFill>
                          <a:latin typeface="+mn-lt"/>
                          <a:ea typeface="+mn-ea"/>
                          <a:cs typeface="+mn-cs"/>
                        </a:rPr>
                        <a:t>,</a:t>
                      </a:r>
                      <a:r>
                        <a:rPr lang="ru-KG" sz="1800" kern="1200">
                          <a:solidFill>
                            <a:schemeClr val="dk1"/>
                          </a:solidFill>
                          <a:latin typeface="+mn-lt"/>
                          <a:ea typeface="+mn-ea"/>
                          <a:cs typeface="+mn-cs"/>
                        </a:rPr>
                        <a:t>503</a:t>
                      </a:r>
                      <a:r>
                        <a:rPr lang="en-US" sz="1800" kern="1200">
                          <a:solidFill>
                            <a:schemeClr val="dk1"/>
                          </a:solidFill>
                          <a:latin typeface="+mn-lt"/>
                          <a:ea typeface="+mn-ea"/>
                          <a:cs typeface="+mn-cs"/>
                        </a:rPr>
                        <a:t>,</a:t>
                      </a:r>
                      <a:r>
                        <a:rPr lang="ru-KG" sz="1800" kern="1200">
                          <a:solidFill>
                            <a:schemeClr val="dk1"/>
                          </a:solidFill>
                          <a:latin typeface="+mn-lt"/>
                          <a:ea typeface="+mn-ea"/>
                          <a:cs typeface="+mn-cs"/>
                        </a:rPr>
                        <a:t>78</a:t>
                      </a:r>
                      <a:r>
                        <a:rPr lang="en-US" sz="1800" kern="1200">
                          <a:solidFill>
                            <a:schemeClr val="dk1"/>
                          </a:solidFill>
                          <a:latin typeface="+mn-lt"/>
                          <a:ea typeface="+mn-ea"/>
                          <a:cs typeface="+mn-cs"/>
                        </a:rPr>
                        <a:t>9</a:t>
                      </a:r>
                      <a:endParaRPr lang="ru-KG" sz="1800" kern="1200">
                        <a:solidFill>
                          <a:schemeClr val="dk1"/>
                        </a:solidFill>
                        <a:latin typeface="+mn-lt"/>
                        <a:ea typeface="+mn-ea"/>
                        <a:cs typeface="+mn-cs"/>
                      </a:endParaRPr>
                    </a:p>
                  </a:txBody>
                  <a:tcPr marL="6350" marR="6350" marT="6350" marB="0" anchor="b"/>
                </a:tc>
                <a:tc>
                  <a:txBody>
                    <a:bodyPr/>
                    <a:lstStyle/>
                    <a:p>
                      <a:pPr algn="ctr" fontAlgn="b"/>
                      <a:r>
                        <a:rPr lang="ru-KG" sz="1800" kern="1200">
                          <a:solidFill>
                            <a:schemeClr val="dk1"/>
                          </a:solidFill>
                          <a:latin typeface="+mn-lt"/>
                          <a:ea typeface="+mn-ea"/>
                          <a:cs typeface="+mn-cs"/>
                        </a:rPr>
                        <a:t>9</a:t>
                      </a:r>
                      <a:r>
                        <a:rPr lang="en-US" sz="1800" kern="1200">
                          <a:solidFill>
                            <a:schemeClr val="dk1"/>
                          </a:solidFill>
                          <a:latin typeface="+mn-lt"/>
                          <a:ea typeface="+mn-ea"/>
                          <a:cs typeface="+mn-cs"/>
                        </a:rPr>
                        <a:t>,716,285</a:t>
                      </a:r>
                      <a:endParaRPr lang="ru-KG" sz="1800" kern="1200">
                        <a:solidFill>
                          <a:schemeClr val="dk1"/>
                        </a:solidFill>
                        <a:latin typeface="+mn-lt"/>
                        <a:ea typeface="+mn-ea"/>
                        <a:cs typeface="+mn-cs"/>
                      </a:endParaRPr>
                    </a:p>
                  </a:txBody>
                  <a:tcPr marL="6350" marR="6350" marT="6350" marB="0" anchor="b"/>
                </a:tc>
                <a:tc>
                  <a:txBody>
                    <a:bodyPr/>
                    <a:lstStyle/>
                    <a:p>
                      <a:pPr algn="ctr" fontAlgn="b"/>
                      <a:r>
                        <a:rPr lang="ru-KG" sz="1800" kern="1200">
                          <a:solidFill>
                            <a:schemeClr val="dk1"/>
                          </a:solidFill>
                          <a:latin typeface="+mn-lt"/>
                          <a:ea typeface="+mn-ea"/>
                          <a:cs typeface="+mn-cs"/>
                        </a:rPr>
                        <a:t>9</a:t>
                      </a:r>
                      <a:r>
                        <a:rPr lang="en-US" sz="1800" kern="1200">
                          <a:solidFill>
                            <a:schemeClr val="dk1"/>
                          </a:solidFill>
                          <a:latin typeface="+mn-lt"/>
                          <a:ea typeface="+mn-ea"/>
                          <a:cs typeface="+mn-cs"/>
                        </a:rPr>
                        <a:t>,641,678</a:t>
                      </a:r>
                    </a:p>
                  </a:txBody>
                  <a:tcPr marL="6350" marR="6350" marT="6350" marB="0" anchor="b"/>
                </a:tc>
                <a:tc>
                  <a:txBody>
                    <a:bodyPr/>
                    <a:lstStyle/>
                    <a:p>
                      <a:pPr algn="ctr" fontAlgn="b"/>
                      <a:r>
                        <a:rPr lang="ru-KG" sz="1800" kern="1200">
                          <a:solidFill>
                            <a:schemeClr val="dk1"/>
                          </a:solidFill>
                          <a:latin typeface="+mn-lt"/>
                          <a:ea typeface="+mn-ea"/>
                          <a:cs typeface="+mn-cs"/>
                        </a:rPr>
                        <a:t>27</a:t>
                      </a:r>
                      <a:r>
                        <a:rPr lang="en-US" sz="1800" kern="1200">
                          <a:solidFill>
                            <a:schemeClr val="dk1"/>
                          </a:solidFill>
                          <a:latin typeface="+mn-lt"/>
                          <a:ea typeface="+mn-ea"/>
                          <a:cs typeface="+mn-cs"/>
                        </a:rPr>
                        <a:t>,</a:t>
                      </a:r>
                      <a:r>
                        <a:rPr lang="ru-KG" sz="1800" kern="1200">
                          <a:solidFill>
                            <a:schemeClr val="dk1"/>
                          </a:solidFill>
                          <a:latin typeface="+mn-lt"/>
                          <a:ea typeface="+mn-ea"/>
                          <a:cs typeface="+mn-cs"/>
                        </a:rPr>
                        <a:t>861</a:t>
                      </a:r>
                      <a:r>
                        <a:rPr lang="en-US" sz="1800" kern="1200">
                          <a:solidFill>
                            <a:schemeClr val="dk1"/>
                          </a:solidFill>
                          <a:latin typeface="+mn-lt"/>
                          <a:ea typeface="+mn-ea"/>
                          <a:cs typeface="+mn-cs"/>
                        </a:rPr>
                        <a:t>,752</a:t>
                      </a:r>
                      <a:endParaRPr lang="ru-KG" sz="1800" kern="120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2479445997"/>
                  </a:ext>
                </a:extLst>
              </a:tr>
            </a:tbl>
          </a:graphicData>
        </a:graphic>
      </p:graphicFrame>
      <p:sp>
        <p:nvSpPr>
          <p:cNvPr id="5" name="Заголовок 1">
            <a:extLst>
              <a:ext uri="{FF2B5EF4-FFF2-40B4-BE49-F238E27FC236}">
                <a16:creationId xmlns:a16="http://schemas.microsoft.com/office/drawing/2014/main" id="{B1EB7D04-8E5D-BE10-ADF7-20D905A505CF}"/>
              </a:ext>
            </a:extLst>
          </p:cNvPr>
          <p:cNvSpPr txBox="1">
            <a:spLocks/>
          </p:cNvSpPr>
          <p:nvPr/>
        </p:nvSpPr>
        <p:spPr>
          <a:xfrm>
            <a:off x="615424" y="4096327"/>
            <a:ext cx="10515600" cy="6881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r>
              <a:rPr lang="en-US" sz="3200" b="0" dirty="0">
                <a:solidFill>
                  <a:schemeClr val="accent1">
                    <a:lumMod val="75000"/>
                  </a:schemeClr>
                </a:solidFill>
              </a:rPr>
              <a:t>C19RM </a:t>
            </a:r>
            <a:endParaRPr lang="ru-RU" sz="3200" b="0" dirty="0">
              <a:solidFill>
                <a:schemeClr val="accent1">
                  <a:lumMod val="75000"/>
                </a:schemeClr>
              </a:solidFill>
            </a:endParaRPr>
          </a:p>
        </p:txBody>
      </p:sp>
      <p:graphicFrame>
        <p:nvGraphicFramePr>
          <p:cNvPr id="6" name="Таблица 4">
            <a:extLst>
              <a:ext uri="{FF2B5EF4-FFF2-40B4-BE49-F238E27FC236}">
                <a16:creationId xmlns:a16="http://schemas.microsoft.com/office/drawing/2014/main" id="{875667C0-804A-A2D1-5414-7FE40D797E85}"/>
              </a:ext>
            </a:extLst>
          </p:cNvPr>
          <p:cNvGraphicFramePr>
            <a:graphicFrameLocks/>
          </p:cNvGraphicFramePr>
          <p:nvPr>
            <p:extLst>
              <p:ext uri="{D42A27DB-BD31-4B8C-83A1-F6EECF244321}">
                <p14:modId xmlns:p14="http://schemas.microsoft.com/office/powerpoint/2010/main" val="4035846853"/>
              </p:ext>
            </p:extLst>
          </p:nvPr>
        </p:nvGraphicFramePr>
        <p:xfrm>
          <a:off x="838200" y="4838007"/>
          <a:ext cx="4206240" cy="1483357"/>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231291441"/>
                    </a:ext>
                  </a:extLst>
                </a:gridCol>
                <a:gridCol w="2103120">
                  <a:extLst>
                    <a:ext uri="{9D8B030D-6E8A-4147-A177-3AD203B41FA5}">
                      <a16:colId xmlns:a16="http://schemas.microsoft.com/office/drawing/2014/main" val="1149139554"/>
                    </a:ext>
                  </a:extLst>
                </a:gridCol>
              </a:tblGrid>
              <a:tr h="370840">
                <a:tc>
                  <a:txBody>
                    <a:bodyPr/>
                    <a:lstStyle/>
                    <a:p>
                      <a:r>
                        <a:rPr lang="en-US"/>
                        <a:t>Description</a:t>
                      </a:r>
                      <a:endParaRPr lang="ru-KG"/>
                    </a:p>
                  </a:txBody>
                  <a:tcPr/>
                </a:tc>
                <a:tc>
                  <a:txBody>
                    <a:bodyPr/>
                    <a:lstStyle/>
                    <a:p>
                      <a:r>
                        <a:rPr lang="en-US"/>
                        <a:t>2024-June 2025</a:t>
                      </a:r>
                      <a:endParaRPr lang="ru-KG"/>
                    </a:p>
                  </a:txBody>
                  <a:tcPr/>
                </a:tc>
                <a:extLst>
                  <a:ext uri="{0D108BD9-81ED-4DB2-BD59-A6C34878D82A}">
                    <a16:rowId xmlns:a16="http://schemas.microsoft.com/office/drawing/2014/main" val="1241226332"/>
                  </a:ext>
                </a:extLst>
              </a:tr>
              <a:tr h="370838">
                <a:tc>
                  <a:txBody>
                    <a:bodyPr/>
                    <a:lstStyle/>
                    <a:p>
                      <a:pPr lvl="0">
                        <a:buNone/>
                      </a:pPr>
                      <a:r>
                        <a:rPr lang="en-US" sz="1800" b="0" i="0" u="none" strike="noStrike" baseline="0" noProof="0">
                          <a:solidFill>
                            <a:srgbClr val="0468B1"/>
                          </a:solidFill>
                          <a:latin typeface="Arial"/>
                        </a:rPr>
                        <a:t>Non-Health</a:t>
                      </a:r>
                      <a:endParaRPr lang="en-US"/>
                    </a:p>
                  </a:txBody>
                  <a:tcPr/>
                </a:tc>
                <a:tc>
                  <a:txBody>
                    <a:bodyPr/>
                    <a:lstStyle/>
                    <a:p>
                      <a:pPr lvl="0" algn="ctr">
                        <a:buNone/>
                      </a:pPr>
                      <a:r>
                        <a:rPr lang="en-US"/>
                        <a:t>85,331</a:t>
                      </a:r>
                    </a:p>
                  </a:txBody>
                  <a:tcPr/>
                </a:tc>
                <a:extLst>
                  <a:ext uri="{0D108BD9-81ED-4DB2-BD59-A6C34878D82A}">
                    <a16:rowId xmlns:a16="http://schemas.microsoft.com/office/drawing/2014/main" val="1521421649"/>
                  </a:ext>
                </a:extLst>
              </a:tr>
              <a:tr h="370839">
                <a:tc>
                  <a:txBody>
                    <a:bodyPr/>
                    <a:lstStyle/>
                    <a:p>
                      <a:pPr lvl="0">
                        <a:buNone/>
                      </a:pPr>
                      <a:r>
                        <a:rPr lang="en-US"/>
                        <a:t>Health</a:t>
                      </a:r>
                    </a:p>
                  </a:txBody>
                  <a:tcPr/>
                </a:tc>
                <a:tc>
                  <a:txBody>
                    <a:bodyPr/>
                    <a:lstStyle/>
                    <a:p>
                      <a:pPr lvl="0" algn="ctr">
                        <a:buNone/>
                      </a:pPr>
                      <a:r>
                        <a:rPr lang="en-US"/>
                        <a:t>1,219,018</a:t>
                      </a:r>
                    </a:p>
                  </a:txBody>
                  <a:tcPr/>
                </a:tc>
                <a:extLst>
                  <a:ext uri="{0D108BD9-81ED-4DB2-BD59-A6C34878D82A}">
                    <a16:rowId xmlns:a16="http://schemas.microsoft.com/office/drawing/2014/main" val="4129355141"/>
                  </a:ext>
                </a:extLst>
              </a:tr>
              <a:tr h="370840">
                <a:tc>
                  <a:txBody>
                    <a:bodyPr/>
                    <a:lstStyle/>
                    <a:p>
                      <a:r>
                        <a:rPr lang="en-US"/>
                        <a:t>Total</a:t>
                      </a:r>
                      <a:endParaRPr lang="ru-KG"/>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t>1,304,349</a:t>
                      </a:r>
                      <a:endParaRPr lang="ru-KG"/>
                    </a:p>
                  </a:txBody>
                  <a:tcPr marL="6350" marR="6350" marT="6350" marB="0" anchor="b"/>
                </a:tc>
                <a:extLst>
                  <a:ext uri="{0D108BD9-81ED-4DB2-BD59-A6C34878D82A}">
                    <a16:rowId xmlns:a16="http://schemas.microsoft.com/office/drawing/2014/main" val="2479445997"/>
                  </a:ext>
                </a:extLst>
              </a:tr>
            </a:tbl>
          </a:graphicData>
        </a:graphic>
      </p:graphicFrame>
    </p:spTree>
    <p:extLst>
      <p:ext uri="{BB962C8B-B14F-4D97-AF65-F5344CB8AC3E}">
        <p14:creationId xmlns:p14="http://schemas.microsoft.com/office/powerpoint/2010/main" val="72691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F3081EA-7FA5-4171-B136-55826A5FFBC8}"/>
              </a:ext>
            </a:extLst>
          </p:cNvPr>
          <p:cNvSpPr>
            <a:spLocks noGrp="1"/>
          </p:cNvSpPr>
          <p:nvPr>
            <p:ph type="ctrTitle"/>
          </p:nvPr>
        </p:nvSpPr>
        <p:spPr/>
        <p:txBody>
          <a:bodyPr/>
          <a:lstStyle/>
          <a:p>
            <a:pPr algn="ctr"/>
            <a:r>
              <a:rPr lang="en-US"/>
              <a:t>Thank you</a:t>
            </a:r>
          </a:p>
        </p:txBody>
      </p:sp>
    </p:spTree>
    <p:extLst>
      <p:ext uri="{BB962C8B-B14F-4D97-AF65-F5344CB8AC3E}">
        <p14:creationId xmlns:p14="http://schemas.microsoft.com/office/powerpoint/2010/main" val="185705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17A7-AD55-100C-40BE-6315F70F5150}"/>
              </a:ext>
            </a:extLst>
          </p:cNvPr>
          <p:cNvSpPr>
            <a:spLocks noGrp="1"/>
          </p:cNvSpPr>
          <p:nvPr>
            <p:ph type="title"/>
          </p:nvPr>
        </p:nvSpPr>
        <p:spPr/>
        <p:txBody>
          <a:bodyPr/>
          <a:lstStyle/>
          <a:p>
            <a:r>
              <a:rPr lang="en-US"/>
              <a:t>General Updates</a:t>
            </a:r>
            <a:endParaRPr lang="en-GB"/>
          </a:p>
        </p:txBody>
      </p:sp>
      <p:sp>
        <p:nvSpPr>
          <p:cNvPr id="3" name="Content Placeholder 2">
            <a:extLst>
              <a:ext uri="{FF2B5EF4-FFF2-40B4-BE49-F238E27FC236}">
                <a16:creationId xmlns:a16="http://schemas.microsoft.com/office/drawing/2014/main" id="{2B15687C-191D-0D8D-5479-B6FD751A03C5}"/>
              </a:ext>
            </a:extLst>
          </p:cNvPr>
          <p:cNvSpPr>
            <a:spLocks noGrp="1"/>
          </p:cNvSpPr>
          <p:nvPr>
            <p:ph idx="1"/>
          </p:nvPr>
        </p:nvSpPr>
        <p:spPr>
          <a:xfrm>
            <a:off x="523981" y="1567206"/>
            <a:ext cx="11281025" cy="4854142"/>
          </a:xfrm>
          <a:noFill/>
          <a:ln>
            <a:noFill/>
          </a:ln>
        </p:spPr>
        <p:txBody>
          <a:bodyPr vert="horz" lIns="91440" tIns="45720" rIns="91440" bIns="45720" rtlCol="0" anchor="t">
            <a:normAutofit lnSpcReduction="10000"/>
          </a:bodyPr>
          <a:lstStyle/>
          <a:p>
            <a:pPr>
              <a:buFont typeface="Arial" panose="05000000000000000000" pitchFamily="2" charset="2"/>
              <a:buChar char="•"/>
            </a:pPr>
            <a:r>
              <a:rPr lang="en-US" sz="2200" b="1" dirty="0">
                <a:ea typeface="+mn-lt"/>
                <a:cs typeface="+mn-lt"/>
              </a:rPr>
              <a:t>LFA: </a:t>
            </a:r>
            <a:r>
              <a:rPr lang="en-US" sz="2200" dirty="0">
                <a:ea typeface="+mn-lt"/>
                <a:cs typeface="+mn-lt"/>
              </a:rPr>
              <a:t>The new LFA team (KPMG) started its work November 2024.</a:t>
            </a:r>
          </a:p>
          <a:p>
            <a:pPr>
              <a:buFont typeface="Arial" panose="05000000000000000000" pitchFamily="2" charset="2"/>
              <a:buChar char="•"/>
            </a:pPr>
            <a:endParaRPr lang="en-US" sz="2200" dirty="0">
              <a:ea typeface="+mn-lt"/>
              <a:cs typeface="+mn-lt"/>
            </a:endParaRPr>
          </a:p>
          <a:p>
            <a:pPr>
              <a:buFont typeface="Arial" panose="05000000000000000000" pitchFamily="2" charset="2"/>
              <a:buChar char="•"/>
            </a:pPr>
            <a:r>
              <a:rPr lang="en-US" sz="2200" b="1" dirty="0">
                <a:ea typeface="+mn-lt"/>
                <a:cs typeface="+mn-lt"/>
              </a:rPr>
              <a:t>Progress Update &amp; Disbursement Request (Annual report to GF):</a:t>
            </a:r>
            <a:r>
              <a:rPr lang="en-US" sz="2200" dirty="0">
                <a:ea typeface="+mn-lt"/>
                <a:cs typeface="+mn-lt"/>
              </a:rPr>
              <a:t> Currently in under development. The usual submission deadline is February 28, but GF has communicated delays with the template. As a result, the deadline may extend.</a:t>
            </a:r>
          </a:p>
          <a:p>
            <a:pPr>
              <a:buFont typeface="Arial" panose="05000000000000000000" pitchFamily="2" charset="2"/>
              <a:buChar char="•"/>
            </a:pPr>
            <a:endParaRPr lang="en-US" sz="2200" dirty="0">
              <a:ea typeface="+mn-lt"/>
              <a:cs typeface="+mn-lt"/>
            </a:endParaRPr>
          </a:p>
          <a:p>
            <a:pPr>
              <a:buFont typeface="Arial" panose="05000000000000000000" pitchFamily="2" charset="2"/>
              <a:buChar char="•"/>
            </a:pPr>
            <a:r>
              <a:rPr lang="en-GB" sz="2200" b="1" dirty="0">
                <a:ea typeface="+mn-lt"/>
                <a:cs typeface="+mn-lt"/>
              </a:rPr>
              <a:t>C19RM Grant: </a:t>
            </a:r>
            <a:r>
              <a:rPr lang="en-GB" sz="2200" dirty="0">
                <a:ea typeface="+mn-lt"/>
                <a:cs typeface="+mn-lt"/>
              </a:rPr>
              <a:t>A 6-month no-cost extension for 2025 has been confirmed by GF.</a:t>
            </a:r>
          </a:p>
          <a:p>
            <a:pPr marL="0" indent="0">
              <a:buNone/>
            </a:pPr>
            <a:endParaRPr lang="en-GB" sz="2200" dirty="0">
              <a:ea typeface="+mn-lt"/>
              <a:cs typeface="+mn-lt"/>
            </a:endParaRPr>
          </a:p>
          <a:p>
            <a:pPr>
              <a:buFont typeface="Arial" panose="05000000000000000000" pitchFamily="2" charset="2"/>
              <a:buChar char="•"/>
            </a:pPr>
            <a:r>
              <a:rPr lang="en-GB" sz="2200" b="1" dirty="0">
                <a:ea typeface="+mn-lt"/>
                <a:cs typeface="+mn-lt"/>
              </a:rPr>
              <a:t>Prevention Program Review: </a:t>
            </a:r>
            <a:r>
              <a:rPr lang="en-GB" sz="2200" dirty="0">
                <a:ea typeface="+mn-lt"/>
                <a:cs typeface="+mn-lt"/>
              </a:rPr>
              <a:t>Ongoing, expected to be finalized by February, with the tender process planned for March-April.</a:t>
            </a:r>
          </a:p>
          <a:p>
            <a:pPr marL="0" indent="0">
              <a:buNone/>
            </a:pPr>
            <a:endParaRPr lang="en-GB" sz="2200" dirty="0">
              <a:ea typeface="+mn-lt"/>
              <a:cs typeface="+mn-lt"/>
            </a:endParaRPr>
          </a:p>
          <a:p>
            <a:r>
              <a:rPr lang="en-US" sz="2200" b="1" dirty="0">
                <a:ea typeface="+mn-lt"/>
                <a:cs typeface="+mn-lt"/>
              </a:rPr>
              <a:t>HIV/TB human rights component (Breaking Down Barrier): </a:t>
            </a:r>
            <a:r>
              <a:rPr lang="en-US" sz="2200" dirty="0">
                <a:ea typeface="+mn-lt"/>
                <a:cs typeface="+mn-lt"/>
              </a:rPr>
              <a:t>PR received GF management letter, working to address recommendations.</a:t>
            </a:r>
            <a:endParaRPr lang="en-GB" sz="2200" dirty="0">
              <a:ea typeface="+mn-lt"/>
              <a:cs typeface="+mn-lt"/>
            </a:endParaRPr>
          </a:p>
          <a:p>
            <a:pPr>
              <a:buFont typeface="Arial" panose="05000000000000000000" pitchFamily="2" charset="2"/>
              <a:buChar char="•"/>
            </a:pPr>
            <a:endParaRPr lang="en-US" sz="2200" dirty="0">
              <a:ea typeface="+mn-lt"/>
              <a:cs typeface="+mn-lt"/>
            </a:endParaRPr>
          </a:p>
          <a:p>
            <a:pPr>
              <a:buFont typeface="Wingdings" panose="05000000000000000000" pitchFamily="2" charset="2"/>
              <a:buChar char="Ø"/>
            </a:pPr>
            <a:endParaRPr lang="en-US" sz="2000" dirty="0">
              <a:highlight>
                <a:srgbClr val="00FF00"/>
              </a:highlight>
              <a:cs typeface="Arial"/>
            </a:endParaRPr>
          </a:p>
          <a:p>
            <a:pPr marL="0" indent="0">
              <a:buNone/>
            </a:pPr>
            <a:endParaRPr lang="en-US" sz="2000" dirty="0">
              <a:highlight>
                <a:srgbClr val="00FF00"/>
              </a:highlight>
              <a:cs typeface="Arial"/>
            </a:endParaRPr>
          </a:p>
          <a:p>
            <a:pPr marL="0" indent="0">
              <a:buNone/>
            </a:pPr>
            <a:endParaRPr lang="en-US" dirty="0">
              <a:cs typeface="Arial" panose="020B0604020202020204"/>
            </a:endParaRPr>
          </a:p>
          <a:p>
            <a:endParaRPr lang="en-GB" dirty="0">
              <a:cs typeface="Arial" panose="020B0604020202020204"/>
            </a:endParaRPr>
          </a:p>
        </p:txBody>
      </p:sp>
    </p:spTree>
    <p:extLst>
      <p:ext uri="{BB962C8B-B14F-4D97-AF65-F5344CB8AC3E}">
        <p14:creationId xmlns:p14="http://schemas.microsoft.com/office/powerpoint/2010/main" val="184130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17A7-AD55-100C-40BE-6315F70F5150}"/>
              </a:ext>
            </a:extLst>
          </p:cNvPr>
          <p:cNvSpPr>
            <a:spLocks noGrp="1"/>
          </p:cNvSpPr>
          <p:nvPr>
            <p:ph type="title"/>
          </p:nvPr>
        </p:nvSpPr>
        <p:spPr/>
        <p:txBody>
          <a:bodyPr/>
          <a:lstStyle/>
          <a:p>
            <a:r>
              <a:rPr lang="en-US"/>
              <a:t>General Updates</a:t>
            </a:r>
            <a:endParaRPr lang="en-GB"/>
          </a:p>
        </p:txBody>
      </p:sp>
      <p:sp>
        <p:nvSpPr>
          <p:cNvPr id="3" name="Content Placeholder 2">
            <a:extLst>
              <a:ext uri="{FF2B5EF4-FFF2-40B4-BE49-F238E27FC236}">
                <a16:creationId xmlns:a16="http://schemas.microsoft.com/office/drawing/2014/main" id="{2B15687C-191D-0D8D-5479-B6FD751A03C5}"/>
              </a:ext>
            </a:extLst>
          </p:cNvPr>
          <p:cNvSpPr>
            <a:spLocks noGrp="1"/>
          </p:cNvSpPr>
          <p:nvPr>
            <p:ph idx="1"/>
          </p:nvPr>
        </p:nvSpPr>
        <p:spPr>
          <a:xfrm>
            <a:off x="523981" y="1567206"/>
            <a:ext cx="11281025" cy="4854142"/>
          </a:xfrm>
        </p:spPr>
        <p:txBody>
          <a:bodyPr vert="horz" lIns="91440" tIns="45720" rIns="91440" bIns="45720" rtlCol="0" anchor="t">
            <a:normAutofit/>
          </a:bodyPr>
          <a:lstStyle/>
          <a:p>
            <a:pPr>
              <a:buFont typeface="Arial" panose="05000000000000000000" pitchFamily="2" charset="2"/>
              <a:buChar char="•"/>
            </a:pPr>
            <a:r>
              <a:rPr lang="en-GB" sz="2000" b="1" dirty="0">
                <a:ea typeface="+mn-lt"/>
                <a:cs typeface="+mn-lt"/>
              </a:rPr>
              <a:t>Migrants in the GF Program</a:t>
            </a:r>
            <a:r>
              <a:rPr lang="en-GB" sz="2000" dirty="0">
                <a:ea typeface="+mn-lt"/>
                <a:cs typeface="+mn-lt"/>
              </a:rPr>
              <a:t>: Trainings on activities for migrants as a high-risk group for HIV and TB were conducted with GIZ’s support. Measures and activities were developed and incorporated into 2025 and 2026 </a:t>
            </a:r>
            <a:r>
              <a:rPr lang="en-GB" sz="2000" dirty="0" err="1">
                <a:ea typeface="+mn-lt"/>
                <a:cs typeface="+mn-lt"/>
              </a:rPr>
              <a:t>ToRs</a:t>
            </a:r>
            <a:r>
              <a:rPr lang="en-GB" sz="2000" dirty="0">
                <a:ea typeface="+mn-lt"/>
                <a:cs typeface="+mn-lt"/>
              </a:rPr>
              <a:t>.</a:t>
            </a:r>
          </a:p>
          <a:p>
            <a:pPr>
              <a:buFont typeface="Arial" panose="05000000000000000000" pitchFamily="2" charset="2"/>
              <a:buChar char="•"/>
            </a:pPr>
            <a:r>
              <a:rPr lang="en-GB" sz="2000" b="1" dirty="0">
                <a:ea typeface="+mn-lt"/>
                <a:cs typeface="+mn-lt"/>
              </a:rPr>
              <a:t>Capacity Development of CRZ</a:t>
            </a:r>
            <a:r>
              <a:rPr lang="en-GB" sz="2000" dirty="0">
                <a:ea typeface="+mn-lt"/>
                <a:cs typeface="+mn-lt"/>
              </a:rPr>
              <a:t>: The 2024 CDP was completed, with some activities postponed to 2025. Two new staff members joined, and all PIU positions will be re-announced. The 2025 CDP focuses on transitioning the National AIDS Center to CRZ by Q3-Q4 2025, and CRZ is working on the Framework Agreement with GF, including tax exemption.</a:t>
            </a:r>
            <a:endParaRPr lang="en-GB" dirty="0">
              <a:ea typeface="+mn-lt"/>
              <a:cs typeface="+mn-lt"/>
            </a:endParaRPr>
          </a:p>
          <a:p>
            <a:pPr>
              <a:buFont typeface="Arial" panose="05000000000000000000" pitchFamily="2" charset="2"/>
              <a:buChar char="•"/>
            </a:pPr>
            <a:r>
              <a:rPr lang="en-GB" sz="2000" b="1" dirty="0">
                <a:ea typeface="+mn-lt"/>
                <a:cs typeface="+mn-lt"/>
              </a:rPr>
              <a:t>Piloting of DHIS2 Database</a:t>
            </a:r>
            <a:r>
              <a:rPr lang="en-GB" sz="2000" dirty="0">
                <a:ea typeface="+mn-lt"/>
                <a:cs typeface="+mn-lt"/>
              </a:rPr>
              <a:t>: The piloting began in 2024, and in 2025, all newly selected organizations will use the new system.</a:t>
            </a:r>
            <a:endParaRPr lang="en-GB" dirty="0"/>
          </a:p>
          <a:p>
            <a:pPr>
              <a:buFont typeface="Arial" panose="05000000000000000000" pitchFamily="2" charset="2"/>
              <a:buChar char="•"/>
            </a:pPr>
            <a:r>
              <a:rPr lang="en-GB" sz="2000" b="1" dirty="0">
                <a:ea typeface="+mn-lt"/>
                <a:cs typeface="+mn-lt"/>
              </a:rPr>
              <a:t>IBBS Among MSM and PWID</a:t>
            </a:r>
            <a:r>
              <a:rPr lang="en-GB" sz="2000" dirty="0">
                <a:ea typeface="+mn-lt"/>
                <a:cs typeface="+mn-lt"/>
              </a:rPr>
              <a:t>: Integrated Biobehavioural Study began in January 2025, led by the AIDS Programme in collaboration with CDC.</a:t>
            </a:r>
            <a:endParaRPr lang="en-US" dirty="0">
              <a:ea typeface="+mn-lt"/>
              <a:cs typeface="+mn-lt"/>
            </a:endParaRPr>
          </a:p>
          <a:p>
            <a:pPr>
              <a:buFont typeface="Arial" panose="05000000000000000000" pitchFamily="2" charset="2"/>
              <a:buChar char="•"/>
            </a:pPr>
            <a:r>
              <a:rPr lang="en-GB" sz="2000" b="1" dirty="0">
                <a:ea typeface="+mn-lt"/>
                <a:cs typeface="+mn-lt"/>
              </a:rPr>
              <a:t>Osh Laboratory Renovation</a:t>
            </a:r>
            <a:r>
              <a:rPr lang="en-GB" sz="2000" dirty="0">
                <a:ea typeface="+mn-lt"/>
                <a:cs typeface="+mn-lt"/>
              </a:rPr>
              <a:t>: Renovation, completed in collaboration with GIZ and NTP, is now operational, with a formal inauguration scheduled for February 7.</a:t>
            </a:r>
          </a:p>
          <a:p>
            <a:pPr marL="0" indent="0">
              <a:buNone/>
            </a:pPr>
            <a:endParaRPr lang="en-GB" dirty="0">
              <a:ea typeface="+mn-lt"/>
              <a:cs typeface="+mn-lt"/>
            </a:endParaRPr>
          </a:p>
          <a:p>
            <a:pPr>
              <a:buFont typeface="Arial" panose="05000000000000000000" pitchFamily="2" charset="2"/>
              <a:buChar char="•"/>
            </a:pPr>
            <a:endParaRPr lang="en-GB" sz="2000" dirty="0">
              <a:cs typeface="Arial" panose="020B0604020202020204"/>
            </a:endParaRPr>
          </a:p>
          <a:p>
            <a:pPr>
              <a:buFont typeface="Wingdings" panose="05000000000000000000" pitchFamily="2" charset="2"/>
              <a:buChar char="Ø"/>
            </a:pPr>
            <a:endParaRPr lang="en-GB" sz="2000" dirty="0">
              <a:cs typeface="Arial" panose="020B0604020202020204"/>
            </a:endParaRPr>
          </a:p>
        </p:txBody>
      </p:sp>
    </p:spTree>
    <p:extLst>
      <p:ext uri="{BB962C8B-B14F-4D97-AF65-F5344CB8AC3E}">
        <p14:creationId xmlns:p14="http://schemas.microsoft.com/office/powerpoint/2010/main" val="364630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6A7355-CF56-4457-C3F9-98AF1F0F75AC}"/>
              </a:ext>
            </a:extLst>
          </p:cNvPr>
          <p:cNvSpPr>
            <a:spLocks noGrp="1"/>
          </p:cNvSpPr>
          <p:nvPr>
            <p:ph type="ctrTitle"/>
          </p:nvPr>
        </p:nvSpPr>
        <p:spPr>
          <a:xfrm>
            <a:off x="719328" y="208026"/>
            <a:ext cx="10148335" cy="739673"/>
          </a:xfrm>
        </p:spPr>
        <p:txBody>
          <a:bodyPr>
            <a:noAutofit/>
          </a:bodyPr>
          <a:lstStyle/>
          <a:p>
            <a:pPr algn="ctr"/>
            <a:r>
              <a:rPr lang="en" sz="3200">
                <a:solidFill>
                  <a:srgbClr val="002060"/>
                </a:solidFill>
                <a:latin typeface="+mj-lt"/>
                <a:cs typeface="+mj-cs"/>
              </a:rPr>
              <a:t>Programme Preliminary Results_2024_HIV</a:t>
            </a:r>
            <a:br>
              <a:rPr lang="en" sz="3200">
                <a:solidFill>
                  <a:srgbClr val="002060"/>
                </a:solidFill>
                <a:latin typeface="+mj-lt"/>
                <a:cs typeface="+mj-cs"/>
              </a:rPr>
            </a:br>
            <a:r>
              <a:rPr lang="en" sz="3200">
                <a:solidFill>
                  <a:srgbClr val="002060"/>
                </a:solidFill>
                <a:latin typeface="+mj-lt"/>
                <a:cs typeface="+mj-cs"/>
              </a:rPr>
              <a:t>Treatment Indicators</a:t>
            </a:r>
          </a:p>
        </p:txBody>
      </p:sp>
      <p:graphicFrame>
        <p:nvGraphicFramePr>
          <p:cNvPr id="3" name="Таблица 3">
            <a:extLst>
              <a:ext uri="{FF2B5EF4-FFF2-40B4-BE49-F238E27FC236}">
                <a16:creationId xmlns:a16="http://schemas.microsoft.com/office/drawing/2014/main" id="{B952DA6C-7BA2-A4C0-6FAA-ACE81652DDFB}"/>
              </a:ext>
            </a:extLst>
          </p:cNvPr>
          <p:cNvGraphicFramePr>
            <a:graphicFrameLocks noGrp="1"/>
          </p:cNvGraphicFramePr>
          <p:nvPr>
            <p:extLst>
              <p:ext uri="{D42A27DB-BD31-4B8C-83A1-F6EECF244321}">
                <p14:modId xmlns:p14="http://schemas.microsoft.com/office/powerpoint/2010/main" val="3706282506"/>
              </p:ext>
            </p:extLst>
          </p:nvPr>
        </p:nvGraphicFramePr>
        <p:xfrm>
          <a:off x="352697" y="849088"/>
          <a:ext cx="11351624" cy="5223237"/>
        </p:xfrm>
        <a:graphic>
          <a:graphicData uri="http://schemas.openxmlformats.org/drawingml/2006/table">
            <a:tbl>
              <a:tblPr firstRow="1" bandRow="1">
                <a:tableStyleId>{5C22544A-7EE6-4342-B048-85BDC9FD1C3A}</a:tableStyleId>
              </a:tblPr>
              <a:tblGrid>
                <a:gridCol w="6495565">
                  <a:extLst>
                    <a:ext uri="{9D8B030D-6E8A-4147-A177-3AD203B41FA5}">
                      <a16:colId xmlns:a16="http://schemas.microsoft.com/office/drawing/2014/main" val="540746560"/>
                    </a:ext>
                  </a:extLst>
                </a:gridCol>
                <a:gridCol w="1018342">
                  <a:extLst>
                    <a:ext uri="{9D8B030D-6E8A-4147-A177-3AD203B41FA5}">
                      <a16:colId xmlns:a16="http://schemas.microsoft.com/office/drawing/2014/main" val="4287060118"/>
                    </a:ext>
                  </a:extLst>
                </a:gridCol>
                <a:gridCol w="1868362">
                  <a:extLst>
                    <a:ext uri="{9D8B030D-6E8A-4147-A177-3AD203B41FA5}">
                      <a16:colId xmlns:a16="http://schemas.microsoft.com/office/drawing/2014/main" val="2437356657"/>
                    </a:ext>
                  </a:extLst>
                </a:gridCol>
                <a:gridCol w="1969355">
                  <a:extLst>
                    <a:ext uri="{9D8B030D-6E8A-4147-A177-3AD203B41FA5}">
                      <a16:colId xmlns:a16="http://schemas.microsoft.com/office/drawing/2014/main" val="2165253256"/>
                    </a:ext>
                  </a:extLst>
                </a:gridCol>
              </a:tblGrid>
              <a:tr h="524252">
                <a:tc>
                  <a:txBody>
                    <a:bodyPr/>
                    <a:lstStyle/>
                    <a:p>
                      <a:endParaRPr lang="ru-RU"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a:solidFill>
                            <a:schemeClr val="bg1"/>
                          </a:solidFill>
                          <a:effectLst/>
                          <a:latin typeface="+mn-lt"/>
                        </a:rPr>
                        <a:t>Target</a:t>
                      </a:r>
                      <a:r>
                        <a:rPr lang="en" sz="1400" b="1" i="0" u="none" strike="noStrike">
                          <a:solidFill>
                            <a:schemeClr val="bg1"/>
                          </a:solidFill>
                          <a:effectLst/>
                          <a:latin typeface="+mn-lt"/>
                        </a:rPr>
                        <a:t> 2024</a:t>
                      </a:r>
                      <a:endParaRPr lang="ru-RU" sz="140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1" i="0" u="none" strike="noStrike">
                          <a:solidFill>
                            <a:schemeClr val="bg1"/>
                          </a:solidFill>
                          <a:effectLst/>
                          <a:latin typeface="+mn-lt"/>
                        </a:rPr>
                        <a:t>Achievement for 2024</a:t>
                      </a:r>
                      <a:endParaRPr lang="ru-RU" sz="140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a:solidFill>
                            <a:schemeClr val="bg1"/>
                          </a:solidFill>
                          <a:effectLst/>
                          <a:latin typeface="+mn-lt"/>
                          <a:ea typeface="+mn-ea"/>
                          <a:cs typeface="+mn-cs"/>
                        </a:rPr>
                        <a:t>% achievements</a:t>
                      </a:r>
                      <a:endParaRPr lang="ru-RU" sz="1400">
                        <a:solidFill>
                          <a:schemeClr val="bg1"/>
                        </a:solidFill>
                      </a:endParaRPr>
                    </a:p>
                  </a:txBody>
                  <a:tcPr/>
                </a:tc>
                <a:extLst>
                  <a:ext uri="{0D108BD9-81ED-4DB2-BD59-A6C34878D82A}">
                    <a16:rowId xmlns:a16="http://schemas.microsoft.com/office/drawing/2014/main" val="4021685840"/>
                  </a:ext>
                </a:extLst>
              </a:tr>
              <a:tr h="585928">
                <a:tc>
                  <a:txBody>
                    <a:bodyPr/>
                    <a:lstStyle/>
                    <a:p>
                      <a:r>
                        <a:rPr lang="en" sz="1600" kern="1200">
                          <a:solidFill>
                            <a:srgbClr val="002060"/>
                          </a:solidFill>
                          <a:latin typeface="+mn-lt"/>
                          <a:ea typeface="+mn-ea"/>
                          <a:cs typeface="+mn-cs"/>
                        </a:rPr>
                        <a:t>HTS-5 Percentage of people newly diagnosed with HIV who started ART</a:t>
                      </a:r>
                    </a:p>
                  </a:txBody>
                  <a:tcPr/>
                </a:tc>
                <a:tc>
                  <a:txBody>
                    <a:bodyPr/>
                    <a:lstStyle/>
                    <a:p>
                      <a:r>
                        <a:rPr lang="en" sz="1600"/>
                        <a:t>95%</a:t>
                      </a:r>
                    </a:p>
                  </a:txBody>
                  <a:tcPr/>
                </a:tc>
                <a:tc>
                  <a:txBody>
                    <a:bodyPr/>
                    <a:lstStyle/>
                    <a:p>
                      <a:r>
                        <a:rPr lang="en" sz="1600"/>
                        <a:t>95%</a:t>
                      </a:r>
                    </a:p>
                  </a:txBody>
                  <a:tcPr/>
                </a:tc>
                <a:tc>
                  <a:txBody>
                    <a:bodyPr/>
                    <a:lstStyle/>
                    <a:p>
                      <a:r>
                        <a:rPr lang="en" sz="1600" dirty="0"/>
                        <a:t>100%</a:t>
                      </a:r>
                    </a:p>
                  </a:txBody>
                  <a:tcPr/>
                </a:tc>
                <a:extLst>
                  <a:ext uri="{0D108BD9-81ED-4DB2-BD59-A6C34878D82A}">
                    <a16:rowId xmlns:a16="http://schemas.microsoft.com/office/drawing/2014/main" val="3013215295"/>
                  </a:ext>
                </a:extLst>
              </a:tr>
              <a:tr h="585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kern="1200">
                          <a:solidFill>
                            <a:srgbClr val="002060"/>
                          </a:solidFill>
                          <a:latin typeface="+mn-lt"/>
                          <a:ea typeface="+mn-ea"/>
                          <a:cs typeface="+mn-cs"/>
                        </a:rPr>
                        <a:t>TCS-1.1⁽ᴹ⁾ Percentage of people receiving ART among all people living with HIV at the end of the reporting period</a:t>
                      </a:r>
                      <a:endParaRPr lang="ru-RU" sz="1600"/>
                    </a:p>
                  </a:txBody>
                  <a:tcPr/>
                </a:tc>
                <a:tc>
                  <a:txBody>
                    <a:bodyPr/>
                    <a:lstStyle/>
                    <a:p>
                      <a:r>
                        <a:rPr lang="en" sz="1600"/>
                        <a:t>68%</a:t>
                      </a:r>
                    </a:p>
                  </a:txBody>
                  <a:tcPr/>
                </a:tc>
                <a:tc>
                  <a:txBody>
                    <a:bodyPr/>
                    <a:lstStyle/>
                    <a:p>
                      <a:r>
                        <a:rPr lang="en" sz="1600"/>
                        <a:t>60%</a:t>
                      </a:r>
                    </a:p>
                  </a:txBody>
                  <a:tcPr/>
                </a:tc>
                <a:tc>
                  <a:txBody>
                    <a:bodyPr/>
                    <a:lstStyle/>
                    <a:p>
                      <a:pPr marL="0" algn="l" defTabSz="914400" rtl="0" eaLnBrk="1" latinLnBrk="0" hangingPunct="1"/>
                      <a:r>
                        <a:rPr lang="en" sz="1600" kern="1200" dirty="0">
                          <a:solidFill>
                            <a:schemeClr val="dk1"/>
                          </a:solidFill>
                          <a:latin typeface="+mn-lt"/>
                          <a:ea typeface="+mn-ea"/>
                          <a:cs typeface="+mn-cs"/>
                        </a:rPr>
                        <a:t>88%</a:t>
                      </a:r>
                    </a:p>
                  </a:txBody>
                  <a:tcPr/>
                </a:tc>
                <a:extLst>
                  <a:ext uri="{0D108BD9-81ED-4DB2-BD59-A6C34878D82A}">
                    <a16:rowId xmlns:a16="http://schemas.microsoft.com/office/drawing/2014/main" val="620903448"/>
                  </a:ext>
                </a:extLst>
              </a:tr>
              <a:tr h="577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kern="1200" noProof="0">
                          <a:solidFill>
                            <a:srgbClr val="002060"/>
                          </a:solidFill>
                          <a:latin typeface="+mn-lt"/>
                          <a:ea typeface="+mn-ea"/>
                          <a:cs typeface="+mn-cs"/>
                        </a:rPr>
                        <a:t>TB/HIV-6⁽ᴹ⁾ Percentage of HIV-positive patients with new and/or relapsed TB receiving ART during TB treatment</a:t>
                      </a:r>
                      <a:endParaRPr lang="ru-RU" sz="1600"/>
                    </a:p>
                  </a:txBody>
                  <a:tcPr/>
                </a:tc>
                <a:tc>
                  <a:txBody>
                    <a:bodyPr/>
                    <a:lstStyle/>
                    <a:p>
                      <a:r>
                        <a:rPr lang="en" sz="1600"/>
                        <a:t>97%</a:t>
                      </a:r>
                    </a:p>
                  </a:txBody>
                  <a:tcPr/>
                </a:tc>
                <a:tc>
                  <a:txBody>
                    <a:bodyPr/>
                    <a:lstStyle/>
                    <a:p>
                      <a:r>
                        <a:rPr lang="en" sz="1600"/>
                        <a:t>97%</a:t>
                      </a:r>
                    </a:p>
                  </a:txBody>
                  <a:tcPr/>
                </a:tc>
                <a:tc>
                  <a:txBody>
                    <a:bodyPr/>
                    <a:lstStyle/>
                    <a:p>
                      <a:r>
                        <a:rPr lang="en" sz="1600"/>
                        <a:t>100%</a:t>
                      </a:r>
                    </a:p>
                  </a:txBody>
                  <a:tcPr/>
                </a:tc>
                <a:extLst>
                  <a:ext uri="{0D108BD9-81ED-4DB2-BD59-A6C34878D82A}">
                    <a16:rowId xmlns:a16="http://schemas.microsoft.com/office/drawing/2014/main" val="3632113076"/>
                  </a:ext>
                </a:extLst>
              </a:tr>
              <a:tr h="820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kern="1200">
                          <a:solidFill>
                            <a:srgbClr val="002060"/>
                          </a:solidFill>
                          <a:latin typeface="+mn-lt"/>
                          <a:ea typeface="+mn-ea"/>
                          <a:cs typeface="+mn-cs"/>
                        </a:rPr>
                        <a:t>TCS-10 Percentage of pregnant women living with HIV who received antiretroviral medicine to reduce the risk of vertical transmission of HIV</a:t>
                      </a:r>
                      <a:endParaRPr lang="ru-RU" sz="1600"/>
                    </a:p>
                  </a:txBody>
                  <a:tcPr/>
                </a:tc>
                <a:tc>
                  <a:txBody>
                    <a:bodyPr/>
                    <a:lstStyle/>
                    <a:p>
                      <a:r>
                        <a:rPr lang="en" sz="1600"/>
                        <a:t>90%</a:t>
                      </a:r>
                    </a:p>
                  </a:txBody>
                  <a:tcPr/>
                </a:tc>
                <a:tc>
                  <a:txBody>
                    <a:bodyPr/>
                    <a:lstStyle/>
                    <a:p>
                      <a:r>
                        <a:rPr lang="en" sz="1600"/>
                        <a:t>92%</a:t>
                      </a:r>
                    </a:p>
                  </a:txBody>
                  <a:tcPr/>
                </a:tc>
                <a:tc>
                  <a:txBody>
                    <a:bodyPr/>
                    <a:lstStyle/>
                    <a:p>
                      <a:r>
                        <a:rPr lang="en" sz="1600"/>
                        <a:t>102%</a:t>
                      </a:r>
                    </a:p>
                  </a:txBody>
                  <a:tcPr/>
                </a:tc>
                <a:extLst>
                  <a:ext uri="{0D108BD9-81ED-4DB2-BD59-A6C34878D82A}">
                    <a16:rowId xmlns:a16="http://schemas.microsoft.com/office/drawing/2014/main" val="1532141265"/>
                  </a:ext>
                </a:extLst>
              </a:tr>
              <a:tr h="83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kern="1200">
                          <a:solidFill>
                            <a:srgbClr val="002060"/>
                          </a:solidFill>
                          <a:latin typeface="+mn-lt"/>
                          <a:ea typeface="+mn-ea"/>
                          <a:cs typeface="+mn-cs"/>
                        </a:rPr>
                        <a:t>TB/HIV-7.1 Percentage of people living with HIV currently enrolled on antiretroviral therapy who started TB preventive treatment (TPT) during the reporting period</a:t>
                      </a:r>
                      <a:endParaRPr lang="ru-RU" sz="1600" b="0" kern="1200">
                        <a:solidFill>
                          <a:srgbClr val="002060"/>
                        </a:solidFill>
                        <a:latin typeface="+mn-lt"/>
                        <a:ea typeface="+mn-ea"/>
                        <a:cs typeface="+mn-cs"/>
                      </a:endParaRPr>
                    </a:p>
                  </a:txBody>
                  <a:tcPr/>
                </a:tc>
                <a:tc>
                  <a:txBody>
                    <a:bodyPr/>
                    <a:lstStyle/>
                    <a:p>
                      <a:r>
                        <a:rPr lang="en" sz="1600"/>
                        <a:t>9.8%</a:t>
                      </a:r>
                    </a:p>
                  </a:txBody>
                  <a:tcPr/>
                </a:tc>
                <a:tc>
                  <a:txBody>
                    <a:bodyPr/>
                    <a:lstStyle/>
                    <a:p>
                      <a:r>
                        <a:rPr lang="en" sz="1600"/>
                        <a:t>9.7%</a:t>
                      </a:r>
                    </a:p>
                  </a:txBody>
                  <a:tcPr/>
                </a:tc>
                <a:tc>
                  <a:txBody>
                    <a:bodyPr/>
                    <a:lstStyle/>
                    <a:p>
                      <a:r>
                        <a:rPr lang="en" sz="1600"/>
                        <a:t>98.9%</a:t>
                      </a:r>
                    </a:p>
                  </a:txBody>
                  <a:tcPr/>
                </a:tc>
                <a:extLst>
                  <a:ext uri="{0D108BD9-81ED-4DB2-BD59-A6C34878D82A}">
                    <a16:rowId xmlns:a16="http://schemas.microsoft.com/office/drawing/2014/main" val="2508077069"/>
                  </a:ext>
                </a:extLst>
              </a:tr>
              <a:tr h="585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kern="1200">
                          <a:solidFill>
                            <a:srgbClr val="002060"/>
                          </a:solidFill>
                          <a:latin typeface="+mn-lt"/>
                          <a:ea typeface="+mn-ea"/>
                          <a:cs typeface="+mn-cs"/>
                        </a:rPr>
                        <a:t>HIV O-12 Percentage of people living with HIV and on ART who are virologically suppressed</a:t>
                      </a:r>
                      <a:endParaRPr lang="ru-RU" sz="1600" b="0" kern="1200">
                        <a:solidFill>
                          <a:srgbClr val="002060"/>
                        </a:solidFill>
                        <a:latin typeface="+mn-lt"/>
                        <a:ea typeface="+mn-ea"/>
                        <a:cs typeface="+mn-cs"/>
                      </a:endParaRPr>
                    </a:p>
                  </a:txBody>
                  <a:tcPr/>
                </a:tc>
                <a:tc>
                  <a:txBody>
                    <a:bodyPr/>
                    <a:lstStyle/>
                    <a:p>
                      <a:pPr marL="0" algn="l" defTabSz="914400" rtl="0" eaLnBrk="1" latinLnBrk="0" hangingPunct="1"/>
                      <a:r>
                        <a:rPr lang="en" sz="1600" kern="1200">
                          <a:solidFill>
                            <a:schemeClr val="dk1"/>
                          </a:solidFill>
                          <a:latin typeface="+mn-lt"/>
                          <a:ea typeface="+mn-ea"/>
                          <a:cs typeface="+mn-cs"/>
                        </a:rPr>
                        <a:t>95%</a:t>
                      </a:r>
                    </a:p>
                  </a:txBody>
                  <a:tcPr/>
                </a:tc>
                <a:tc>
                  <a:txBody>
                    <a:bodyPr/>
                    <a:lstStyle/>
                    <a:p>
                      <a:r>
                        <a:rPr lang="en" sz="1600"/>
                        <a:t>95%</a:t>
                      </a:r>
                    </a:p>
                  </a:txBody>
                  <a:tcPr/>
                </a:tc>
                <a:tc>
                  <a:txBody>
                    <a:bodyPr/>
                    <a:lstStyle/>
                    <a:p>
                      <a:r>
                        <a:rPr lang="en" sz="1600"/>
                        <a:t>100%</a:t>
                      </a:r>
                    </a:p>
                  </a:txBody>
                  <a:tcPr/>
                </a:tc>
                <a:extLst>
                  <a:ext uri="{0D108BD9-81ED-4DB2-BD59-A6C34878D82A}">
                    <a16:rowId xmlns:a16="http://schemas.microsoft.com/office/drawing/2014/main" val="3145543911"/>
                  </a:ext>
                </a:extLst>
              </a:tr>
              <a:tr h="70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kern="1200">
                          <a:solidFill>
                            <a:srgbClr val="002060"/>
                          </a:solidFill>
                          <a:latin typeface="+mn-lt"/>
                          <a:ea typeface="+mn-ea"/>
                          <a:cs typeface="+mn-cs"/>
                        </a:rPr>
                        <a:t>HIV O-11 Percentage of people living with HIV who know their HIV status at the end of the reporting period</a:t>
                      </a:r>
                      <a:endParaRPr lang="ru-RU" sz="1600" b="0" kern="1200">
                        <a:solidFill>
                          <a:srgbClr val="002060"/>
                        </a:solidFill>
                        <a:latin typeface="+mn-lt"/>
                        <a:ea typeface="+mn-ea"/>
                        <a:cs typeface="+mn-cs"/>
                      </a:endParaRPr>
                    </a:p>
                  </a:txBody>
                  <a:tcPr/>
                </a:tc>
                <a:tc>
                  <a:txBody>
                    <a:bodyPr/>
                    <a:lstStyle/>
                    <a:p>
                      <a:pPr marL="0" algn="l" defTabSz="914400" rtl="0" eaLnBrk="1" latinLnBrk="0" hangingPunct="1"/>
                      <a:r>
                        <a:rPr lang="en" sz="1600" kern="1200">
                          <a:solidFill>
                            <a:schemeClr val="dk1"/>
                          </a:solidFill>
                          <a:latin typeface="+mn-lt"/>
                          <a:ea typeface="+mn-ea"/>
                          <a:cs typeface="+mn-cs"/>
                        </a:rPr>
                        <a:t>85%</a:t>
                      </a:r>
                    </a:p>
                  </a:txBody>
                  <a:tcPr/>
                </a:tc>
                <a:tc>
                  <a:txBody>
                    <a:bodyPr/>
                    <a:lstStyle/>
                    <a:p>
                      <a:r>
                        <a:rPr lang="en" sz="1600"/>
                        <a:t>84%</a:t>
                      </a:r>
                    </a:p>
                  </a:txBody>
                  <a:tcPr/>
                </a:tc>
                <a:tc>
                  <a:txBody>
                    <a:bodyPr/>
                    <a:lstStyle/>
                    <a:p>
                      <a:r>
                        <a:rPr lang="en" sz="1600" dirty="0"/>
                        <a:t>99%</a:t>
                      </a:r>
                    </a:p>
                  </a:txBody>
                  <a:tcPr/>
                </a:tc>
                <a:extLst>
                  <a:ext uri="{0D108BD9-81ED-4DB2-BD59-A6C34878D82A}">
                    <a16:rowId xmlns:a16="http://schemas.microsoft.com/office/drawing/2014/main" val="1235288882"/>
                  </a:ext>
                </a:extLst>
              </a:tr>
            </a:tbl>
          </a:graphicData>
        </a:graphic>
      </p:graphicFrame>
    </p:spTree>
    <p:extLst>
      <p:ext uri="{BB962C8B-B14F-4D97-AF65-F5344CB8AC3E}">
        <p14:creationId xmlns:p14="http://schemas.microsoft.com/office/powerpoint/2010/main" val="75619926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980F67E9-C24A-BB0D-A76C-61AED053A214}"/>
              </a:ext>
            </a:extLst>
          </p:cNvPr>
          <p:cNvSpPr txBox="1">
            <a:spLocks/>
          </p:cNvSpPr>
          <p:nvPr/>
        </p:nvSpPr>
        <p:spPr>
          <a:xfrm>
            <a:off x="838200" y="365125"/>
            <a:ext cx="10515600" cy="9874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2">
                    <a:lumMod val="10000"/>
                  </a:schemeClr>
                </a:solidFill>
                <a:latin typeface="Arial" panose="020B0604020202020204" pitchFamily="34" charset="0"/>
                <a:ea typeface="+mj-ea"/>
                <a:cs typeface="Arial" panose="020B0604020202020204" pitchFamily="34" charset="0"/>
              </a:defRPr>
            </a:lvl1pPr>
          </a:lstStyle>
          <a:p>
            <a:r>
              <a:rPr lang="en-US" sz="2800" err="1"/>
              <a:t>Programme</a:t>
            </a:r>
            <a:r>
              <a:rPr lang="en-US" sz="2800"/>
              <a:t> Preliminary Results_2024_HIV</a:t>
            </a:r>
            <a:br>
              <a:rPr lang="en-US" sz="2800"/>
            </a:br>
            <a:r>
              <a:rPr lang="en-US" sz="2800"/>
              <a:t>Prevention Indicators</a:t>
            </a:r>
          </a:p>
        </p:txBody>
      </p:sp>
      <p:graphicFrame>
        <p:nvGraphicFramePr>
          <p:cNvPr id="2" name="Таблица 2">
            <a:extLst>
              <a:ext uri="{FF2B5EF4-FFF2-40B4-BE49-F238E27FC236}">
                <a16:creationId xmlns:a16="http://schemas.microsoft.com/office/drawing/2014/main" id="{C0936CE1-6376-1938-EAF3-61C289093451}"/>
              </a:ext>
            </a:extLst>
          </p:cNvPr>
          <p:cNvGraphicFramePr>
            <a:graphicFrameLocks noGrp="1"/>
          </p:cNvGraphicFramePr>
          <p:nvPr>
            <p:extLst>
              <p:ext uri="{D42A27DB-BD31-4B8C-83A1-F6EECF244321}">
                <p14:modId xmlns:p14="http://schemas.microsoft.com/office/powerpoint/2010/main" val="2352490180"/>
              </p:ext>
            </p:extLst>
          </p:nvPr>
        </p:nvGraphicFramePr>
        <p:xfrm>
          <a:off x="838200" y="1352571"/>
          <a:ext cx="10003976" cy="4249416"/>
        </p:xfrm>
        <a:graphic>
          <a:graphicData uri="http://schemas.openxmlformats.org/drawingml/2006/table">
            <a:tbl>
              <a:tblPr firstRow="1" bandRow="1">
                <a:tableStyleId>{5C22544A-7EE6-4342-B048-85BDC9FD1C3A}</a:tableStyleId>
              </a:tblPr>
              <a:tblGrid>
                <a:gridCol w="6156960">
                  <a:extLst>
                    <a:ext uri="{9D8B030D-6E8A-4147-A177-3AD203B41FA5}">
                      <a16:colId xmlns:a16="http://schemas.microsoft.com/office/drawing/2014/main" val="2476551245"/>
                    </a:ext>
                  </a:extLst>
                </a:gridCol>
                <a:gridCol w="1038498">
                  <a:extLst>
                    <a:ext uri="{9D8B030D-6E8A-4147-A177-3AD203B41FA5}">
                      <a16:colId xmlns:a16="http://schemas.microsoft.com/office/drawing/2014/main" val="1313743346"/>
                    </a:ext>
                  </a:extLst>
                </a:gridCol>
                <a:gridCol w="1613264">
                  <a:extLst>
                    <a:ext uri="{9D8B030D-6E8A-4147-A177-3AD203B41FA5}">
                      <a16:colId xmlns:a16="http://schemas.microsoft.com/office/drawing/2014/main" val="2652628533"/>
                    </a:ext>
                  </a:extLst>
                </a:gridCol>
                <a:gridCol w="1195254">
                  <a:extLst>
                    <a:ext uri="{9D8B030D-6E8A-4147-A177-3AD203B41FA5}">
                      <a16:colId xmlns:a16="http://schemas.microsoft.com/office/drawing/2014/main" val="113225402"/>
                    </a:ext>
                  </a:extLst>
                </a:gridCol>
              </a:tblGrid>
              <a:tr h="0">
                <a:tc>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rPr>
                        <a:t>Target</a:t>
                      </a:r>
                      <a:r>
                        <a:rPr lang="en" sz="1600" b="1" i="0" u="none" strike="noStrike" dirty="0">
                          <a:solidFill>
                            <a:schemeClr val="bg1"/>
                          </a:solidFill>
                          <a:effectLst/>
                          <a:latin typeface="+mn-lt"/>
                        </a:rPr>
                        <a:t> </a:t>
                      </a:r>
                      <a:endParaRPr lang="ru-RU" sz="16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1" i="0" u="none" strike="noStrike" dirty="0">
                          <a:solidFill>
                            <a:schemeClr val="bg1"/>
                          </a:solidFill>
                          <a:effectLst/>
                          <a:latin typeface="+mn-lt"/>
                        </a:rPr>
                        <a:t>Achievement </a:t>
                      </a:r>
                      <a:endParaRPr lang="ru-RU" sz="16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mn-lt"/>
                          <a:ea typeface="+mn-ea"/>
                          <a:cs typeface="+mn-cs"/>
                        </a:rPr>
                        <a:t>% </a:t>
                      </a:r>
                      <a:endParaRPr lang="ru-RU" sz="1600" dirty="0">
                        <a:solidFill>
                          <a:schemeClr val="bg1"/>
                        </a:solidFill>
                      </a:endParaRPr>
                    </a:p>
                  </a:txBody>
                  <a:tcPr/>
                </a:tc>
                <a:extLst>
                  <a:ext uri="{0D108BD9-81ED-4DB2-BD59-A6C34878D82A}">
                    <a16:rowId xmlns:a16="http://schemas.microsoft.com/office/drawing/2014/main" val="25205105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0" i="0" u="none" strike="noStrike" dirty="0">
                          <a:solidFill>
                            <a:srgbClr val="000000"/>
                          </a:solidFill>
                          <a:effectLst/>
                          <a:latin typeface="+mn-lt"/>
                        </a:rPr>
                        <a:t>KP-1a⁽ᴹ⁾ Percentage of MSM covered by HIV prevention programs - minimum package of services</a:t>
                      </a:r>
                      <a:endParaRPr lang="ru-RU"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a:solidFill>
                            <a:schemeClr val="tx2"/>
                          </a:solidFill>
                          <a:effectLst/>
                          <a:latin typeface="+mn-lt"/>
                        </a:rPr>
                        <a:t>6760</a:t>
                      </a:r>
                    </a:p>
                    <a:p>
                      <a:pPr algn="ctr"/>
                      <a:endParaRPr lang="ru-RU" sz="1400">
                        <a:solidFill>
                          <a:schemeClr val="tx2"/>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a:solidFill>
                            <a:schemeClr val="tx2"/>
                          </a:solidFill>
                          <a:effectLst/>
                          <a:latin typeface="+mn-lt"/>
                          <a:ea typeface="+mn-ea"/>
                          <a:cs typeface="+mn-cs"/>
                        </a:rPr>
                        <a:t>8318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a:solidFill>
                            <a:schemeClr val="tx2"/>
                          </a:solidFill>
                          <a:effectLst/>
                          <a:latin typeface="+mn-lt"/>
                          <a:ea typeface="+mn-ea"/>
                          <a:cs typeface="+mn-cs"/>
                        </a:rPr>
                        <a:t>123%</a:t>
                      </a:r>
                    </a:p>
                  </a:txBody>
                  <a:tcPr/>
                </a:tc>
                <a:extLst>
                  <a:ext uri="{0D108BD9-81ED-4DB2-BD59-A6C34878D82A}">
                    <a16:rowId xmlns:a16="http://schemas.microsoft.com/office/drawing/2014/main" val="9424722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0" i="0" u="none" strike="noStrike" dirty="0">
                          <a:solidFill>
                            <a:srgbClr val="000000"/>
                          </a:solidFill>
                          <a:effectLst/>
                          <a:latin typeface="+mn-lt"/>
                        </a:rPr>
                        <a:t>HTS-3a⁽ᴹ⁾ Percentage of MSM tested for HIV during the reporting period and knowing their results</a:t>
                      </a:r>
                      <a:endParaRPr lang="ru-RU"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a:solidFill>
                            <a:schemeClr val="tx2"/>
                          </a:solidFill>
                          <a:effectLst/>
                          <a:latin typeface="+mn-lt"/>
                          <a:ea typeface="+mn-ea"/>
                          <a:cs typeface="+mn-cs"/>
                        </a:rPr>
                        <a:t>11830</a:t>
                      </a:r>
                    </a:p>
                    <a:p>
                      <a:pPr algn="ctr"/>
                      <a:endParaRPr lang="ru-RU" sz="1400">
                        <a:solidFill>
                          <a:schemeClr val="tx2"/>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a:solidFill>
                            <a:schemeClr val="tx2"/>
                          </a:solidFill>
                          <a:effectLst/>
                          <a:latin typeface="+mn-lt"/>
                          <a:ea typeface="+mn-ea"/>
                          <a:cs typeface="+mn-cs"/>
                        </a:rPr>
                        <a:t>11819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a:solidFill>
                            <a:schemeClr val="tx2"/>
                          </a:solidFill>
                          <a:effectLst/>
                          <a:latin typeface="+mn-lt"/>
                          <a:ea typeface="+mn-ea"/>
                          <a:cs typeface="+mn-cs"/>
                        </a:rPr>
                        <a:t>99.9%</a:t>
                      </a:r>
                    </a:p>
                  </a:txBody>
                  <a:tcPr/>
                </a:tc>
                <a:extLst>
                  <a:ext uri="{0D108BD9-81ED-4DB2-BD59-A6C34878D82A}">
                    <a16:rowId xmlns:a16="http://schemas.microsoft.com/office/drawing/2014/main" val="1846134282"/>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0" i="0" u="none" strike="noStrike" kern="1200" dirty="0">
                          <a:solidFill>
                            <a:srgbClr val="000000"/>
                          </a:solidFill>
                          <a:effectLst/>
                          <a:latin typeface="+mn-lt"/>
                          <a:ea typeface="+mn-ea"/>
                          <a:cs typeface="+mn-cs"/>
                        </a:rPr>
                        <a:t>KP-6a Percentage of MSM /TG eligible for pre -exposure prophylaxis (PrEP) who received PrEP during the reporting period</a:t>
                      </a:r>
                      <a:endParaRPr lang="ru-RU"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dirty="0">
                          <a:solidFill>
                            <a:schemeClr val="tx2"/>
                          </a:solidFill>
                          <a:effectLst/>
                          <a:latin typeface="+mn-lt"/>
                          <a:ea typeface="+mn-ea"/>
                          <a:cs typeface="+mn-cs"/>
                        </a:rPr>
                        <a:t>600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dirty="0">
                          <a:solidFill>
                            <a:schemeClr val="tx2"/>
                          </a:solidFill>
                          <a:effectLst/>
                          <a:latin typeface="+mn-lt"/>
                          <a:ea typeface="+mn-ea"/>
                          <a:cs typeface="+mn-cs"/>
                        </a:rPr>
                        <a:t>305</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400" b="0" i="0" u="none" strike="noStrike" kern="1200" dirty="0">
                          <a:solidFill>
                            <a:srgbClr val="FF0000"/>
                          </a:solidFill>
                          <a:effectLst/>
                          <a:latin typeface="+mn-lt"/>
                          <a:ea typeface="+mn-ea"/>
                          <a:cs typeface="+mn-cs"/>
                        </a:rPr>
                        <a:t>50.8%</a:t>
                      </a:r>
                    </a:p>
                  </a:txBody>
                  <a:tcPr marL="0" marR="0" marT="0" marB="0" anchor="ctr"/>
                </a:tc>
                <a:extLst>
                  <a:ext uri="{0D108BD9-81ED-4DB2-BD59-A6C34878D82A}">
                    <a16:rowId xmlns:a16="http://schemas.microsoft.com/office/drawing/2014/main" val="627635198"/>
                  </a:ext>
                </a:extLst>
              </a:tr>
              <a:tr h="196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mn-lt"/>
                          <a:ea typeface="+mn-ea"/>
                          <a:cs typeface="+mn-cs"/>
                        </a:rPr>
                        <a:t>KP-1c⁽ᴹ⁾ Percentage of SWs covered by HIV prevention programs - minimum package of services</a:t>
                      </a:r>
                      <a:endParaRPr lang="ru-RU" sz="1400" b="0" i="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r>
                        <a:rPr lang="en" sz="1400" b="0" i="0" u="none" strike="noStrike" kern="1200" dirty="0">
                          <a:solidFill>
                            <a:srgbClr val="000000"/>
                          </a:solidFill>
                          <a:effectLst/>
                          <a:latin typeface="+mn-lt"/>
                          <a:ea typeface="+mn-ea"/>
                          <a:cs typeface="+mn-cs"/>
                        </a:rPr>
                        <a:t>200</a:t>
                      </a:r>
                    </a:p>
                  </a:txBody>
                  <a:tcPr/>
                </a:tc>
                <a:tc>
                  <a:txBody>
                    <a:bodyPr/>
                    <a:lstStyle/>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r>
                        <a:rPr lang="en" sz="1400" b="0" i="0" u="none" strike="noStrike" kern="1200" dirty="0">
                          <a:solidFill>
                            <a:srgbClr val="000000"/>
                          </a:solidFill>
                          <a:effectLst/>
                          <a:latin typeface="+mn-lt"/>
                          <a:ea typeface="+mn-ea"/>
                          <a:cs typeface="+mn-cs"/>
                        </a:rPr>
                        <a:t>308</a:t>
                      </a:r>
                    </a:p>
                  </a:txBody>
                  <a:tcPr marL="6350" marR="6350" marT="6350" marB="0" anchor="ctr"/>
                </a:tc>
                <a:tc>
                  <a:txBody>
                    <a:bodyPr/>
                    <a:lstStyle/>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r>
                        <a:rPr lang="en" sz="1400" b="0" i="0" u="none" strike="noStrike" kern="1200" dirty="0">
                          <a:solidFill>
                            <a:srgbClr val="000000"/>
                          </a:solidFill>
                          <a:effectLst/>
                          <a:latin typeface="+mn-lt"/>
                          <a:ea typeface="+mn-ea"/>
                          <a:cs typeface="+mn-cs"/>
                        </a:rPr>
                        <a:t>154%</a:t>
                      </a:r>
                    </a:p>
                  </a:txBody>
                  <a:tcPr marL="6350" marR="6350" marT="6350" marB="0" anchor="ctr"/>
                </a:tc>
                <a:extLst>
                  <a:ext uri="{0D108BD9-81ED-4DB2-BD59-A6C34878D82A}">
                    <a16:rowId xmlns:a16="http://schemas.microsoft.com/office/drawing/2014/main" val="234893121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0" i="0" u="none" strike="noStrike" dirty="0">
                          <a:solidFill>
                            <a:srgbClr val="000000"/>
                          </a:solidFill>
                          <a:effectLst/>
                          <a:latin typeface="+mn-lt"/>
                        </a:rPr>
                        <a:t>HTS-3a⁽ᴹ⁾ Percentage of TG tested for HIV during the reporting period and knowing their results</a:t>
                      </a:r>
                      <a:endParaRPr lang="ru-RU" sz="1400" dirty="0">
                        <a:latin typeface="+mn-lt"/>
                      </a:endParaRPr>
                    </a:p>
                  </a:txBody>
                  <a:tcPr/>
                </a:tc>
                <a:tc>
                  <a:txBody>
                    <a:bodyPr/>
                    <a:lstStyle/>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r>
                        <a:rPr lang="en" sz="1400" b="0" i="0" u="none" strike="noStrike" kern="1200" dirty="0">
                          <a:solidFill>
                            <a:srgbClr val="000000"/>
                          </a:solidFill>
                          <a:effectLst/>
                          <a:latin typeface="+mn-lt"/>
                          <a:ea typeface="+mn-ea"/>
                          <a:cs typeface="+mn-cs"/>
                        </a:rPr>
                        <a:t>300</a:t>
                      </a:r>
                    </a:p>
                  </a:txBody>
                  <a:tcPr/>
                </a:tc>
                <a:tc>
                  <a:txBody>
                    <a:bodyPr/>
                    <a:lstStyle/>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r>
                        <a:rPr lang="en" sz="1400" b="0" i="0" u="none" strike="noStrike" kern="1200" dirty="0">
                          <a:solidFill>
                            <a:srgbClr val="000000"/>
                          </a:solidFill>
                          <a:effectLst/>
                          <a:latin typeface="+mn-lt"/>
                          <a:ea typeface="+mn-ea"/>
                          <a:cs typeface="+mn-cs"/>
                        </a:rPr>
                        <a:t>309</a:t>
                      </a:r>
                    </a:p>
                  </a:txBody>
                  <a:tcPr marL="0" marR="0" marT="0" marB="0" anchor="ctr"/>
                </a:tc>
                <a:tc>
                  <a:txBody>
                    <a:bodyPr/>
                    <a:lstStyle/>
                    <a:p>
                      <a:pPr marL="0" algn="ctr" defTabSz="914400" rtl="0" eaLnBrk="1" fontAlgn="ctr" latinLnBrk="0" hangingPunct="1"/>
                      <a:endParaRPr lang="ru-RU" sz="1400" b="0" i="0" u="none" strike="noStrike" kern="1200" dirty="0">
                        <a:solidFill>
                          <a:srgbClr val="000000"/>
                        </a:solidFill>
                        <a:effectLst/>
                        <a:latin typeface="+mn-lt"/>
                        <a:ea typeface="+mn-ea"/>
                        <a:cs typeface="+mn-cs"/>
                      </a:endParaRPr>
                    </a:p>
                    <a:p>
                      <a:pPr marL="0" algn="ctr" defTabSz="914400" rtl="0" eaLnBrk="1" fontAlgn="ctr" latinLnBrk="0" hangingPunct="1"/>
                      <a:r>
                        <a:rPr lang="en" sz="1400" b="0" i="0" u="none" strike="noStrike" kern="1200" dirty="0">
                          <a:solidFill>
                            <a:srgbClr val="000000"/>
                          </a:solidFill>
                          <a:effectLst/>
                          <a:latin typeface="+mn-lt"/>
                          <a:ea typeface="+mn-ea"/>
                          <a:cs typeface="+mn-cs"/>
                        </a:rPr>
                        <a:t>103%</a:t>
                      </a:r>
                    </a:p>
                  </a:txBody>
                  <a:tcPr marL="0" marR="0" marT="0" marB="0" anchor="ctr"/>
                </a:tc>
                <a:extLst>
                  <a:ext uri="{0D108BD9-81ED-4DB2-BD59-A6C34878D82A}">
                    <a16:rowId xmlns:a16="http://schemas.microsoft.com/office/drawing/2014/main" val="3488869745"/>
                  </a:ext>
                </a:extLst>
              </a:tr>
              <a:tr h="182880">
                <a:tc>
                  <a:txBody>
                    <a:bodyPr/>
                    <a:lstStyle/>
                    <a:p>
                      <a:pPr algn="l" fontAlgn="t"/>
                      <a:r>
                        <a:rPr lang="en" sz="1400" b="0" i="0" u="none" strike="noStrike" dirty="0">
                          <a:solidFill>
                            <a:srgbClr val="000000"/>
                          </a:solidFill>
                          <a:effectLst/>
                          <a:latin typeface="+mn-lt"/>
                        </a:rPr>
                        <a:t>KP-1c⁽ᴹ⁾ Percentage of SWs covered by HIV prevention programs - minimum package of services</a:t>
                      </a:r>
                    </a:p>
                  </a:txBody>
                  <a:tcPr marL="6349" marR="6349" marT="6348" marB="0"/>
                </a:tc>
                <a:tc>
                  <a:txBody>
                    <a:bodyPr/>
                    <a:lstStyle/>
                    <a:p>
                      <a:pPr algn="ctr" fontAlgn="ctr"/>
                      <a:r>
                        <a:rPr lang="en" sz="1400" b="0" i="0" u="none" strike="noStrike" dirty="0">
                          <a:solidFill>
                            <a:srgbClr val="000000"/>
                          </a:solidFill>
                          <a:effectLst/>
                          <a:latin typeface="+mn-lt"/>
                        </a:rPr>
                        <a:t>2325</a:t>
                      </a:r>
                    </a:p>
                  </a:txBody>
                  <a:tcPr marL="6349" marR="6349" marT="6348" marB="0" anchor="ctr"/>
                </a:tc>
                <a:tc>
                  <a:txBody>
                    <a:bodyPr/>
                    <a:lstStyle/>
                    <a:p>
                      <a:pPr marL="0" algn="ctr" defTabSz="914400" rtl="0" eaLnBrk="1" fontAlgn="ctr" latinLnBrk="0" hangingPunct="1"/>
                      <a:r>
                        <a:rPr lang="en" sz="1400" b="0" i="0" u="none" strike="noStrike" kern="1200" dirty="0">
                          <a:solidFill>
                            <a:srgbClr val="000000"/>
                          </a:solidFill>
                          <a:effectLst/>
                          <a:latin typeface="+mn-lt"/>
                          <a:ea typeface="+mn-ea"/>
                          <a:cs typeface="+mn-cs"/>
                        </a:rPr>
                        <a:t>1647</a:t>
                      </a:r>
                    </a:p>
                  </a:txBody>
                  <a:tcPr/>
                </a:tc>
                <a:tc>
                  <a:txBody>
                    <a:bodyPr/>
                    <a:lstStyle/>
                    <a:p>
                      <a:pPr marL="0" algn="ctr" defTabSz="914400" rtl="0" eaLnBrk="1" fontAlgn="ctr" latinLnBrk="0" hangingPunct="1"/>
                      <a:r>
                        <a:rPr lang="en" sz="1400" b="0" i="0" u="none" strike="noStrike" kern="1200" dirty="0">
                          <a:solidFill>
                            <a:srgbClr val="000000"/>
                          </a:solidFill>
                          <a:effectLst/>
                          <a:latin typeface="+mn-lt"/>
                          <a:ea typeface="+mn-ea"/>
                          <a:cs typeface="+mn-cs"/>
                        </a:rPr>
                        <a:t>70.8%</a:t>
                      </a:r>
                    </a:p>
                  </a:txBody>
                  <a:tcPr/>
                </a:tc>
                <a:extLst>
                  <a:ext uri="{0D108BD9-81ED-4DB2-BD59-A6C34878D82A}">
                    <a16:rowId xmlns:a16="http://schemas.microsoft.com/office/drawing/2014/main" val="3888812594"/>
                  </a:ext>
                </a:extLst>
              </a:tr>
              <a:tr h="182880">
                <a:tc>
                  <a:txBody>
                    <a:bodyPr/>
                    <a:lstStyle/>
                    <a:p>
                      <a:pPr algn="l" fontAlgn="t"/>
                      <a:r>
                        <a:rPr lang="en" sz="1400" b="0" i="0" u="none" strike="noStrike" dirty="0">
                          <a:solidFill>
                            <a:srgbClr val="000000"/>
                          </a:solidFill>
                          <a:effectLst/>
                          <a:latin typeface="+mn-lt"/>
                        </a:rPr>
                        <a:t>HTS-3c⁽ᴹ⁾ Percentage of SWs tested for HIV during the reporting period and knowing their results</a:t>
                      </a:r>
                    </a:p>
                  </a:txBody>
                  <a:tcPr marL="6349" marR="6349" marT="6348" marB="0"/>
                </a:tc>
                <a:tc>
                  <a:txBody>
                    <a:bodyPr/>
                    <a:lstStyle/>
                    <a:p>
                      <a:pPr marL="0" algn="ctr" defTabSz="914400" rtl="0" eaLnBrk="1" fontAlgn="ctr" latinLnBrk="0" hangingPunct="1"/>
                      <a:r>
                        <a:rPr lang="en" sz="1400" b="0" i="0" u="none" strike="noStrike" kern="1200" dirty="0">
                          <a:solidFill>
                            <a:srgbClr val="000000"/>
                          </a:solidFill>
                          <a:effectLst/>
                          <a:latin typeface="+mn-lt"/>
                          <a:ea typeface="+mn-ea"/>
                          <a:cs typeface="+mn-cs"/>
                        </a:rPr>
                        <a:t>6975</a:t>
                      </a:r>
                    </a:p>
                  </a:txBody>
                  <a:tcPr marL="0" marR="0" marT="0" marB="0" anchor="ctr"/>
                </a:tc>
                <a:tc>
                  <a:txBody>
                    <a:bodyPr/>
                    <a:lstStyle/>
                    <a:p>
                      <a:pPr marL="0" algn="ctr" defTabSz="914400" rtl="0" eaLnBrk="1" fontAlgn="ctr" latinLnBrk="0" hangingPunct="1"/>
                      <a:r>
                        <a:rPr lang="en" sz="1400" b="0" i="0" u="none" strike="noStrike" kern="1200" dirty="0">
                          <a:solidFill>
                            <a:srgbClr val="000000"/>
                          </a:solidFill>
                          <a:effectLst/>
                          <a:latin typeface="+mn-lt"/>
                          <a:ea typeface="+mn-ea"/>
                          <a:cs typeface="+mn-cs"/>
                        </a:rPr>
                        <a:t>3484</a:t>
                      </a:r>
                    </a:p>
                  </a:txBody>
                  <a:tcPr/>
                </a:tc>
                <a:tc>
                  <a:txBody>
                    <a:bodyPr/>
                    <a:lstStyle/>
                    <a:p>
                      <a:pPr marL="0" algn="ctr" defTabSz="914400" rtl="0" eaLnBrk="1" fontAlgn="ctr" latinLnBrk="0" hangingPunct="1"/>
                      <a:r>
                        <a:rPr lang="en" sz="1400" b="0" i="0" u="none" strike="noStrike" kern="1200" dirty="0">
                          <a:solidFill>
                            <a:srgbClr val="FF0000"/>
                          </a:solidFill>
                          <a:effectLst/>
                          <a:latin typeface="+mn-lt"/>
                          <a:ea typeface="+mn-ea"/>
                          <a:cs typeface="+mn-cs"/>
                        </a:rPr>
                        <a:t>49.9%</a:t>
                      </a:r>
                    </a:p>
                  </a:txBody>
                  <a:tcPr/>
                </a:tc>
                <a:extLst>
                  <a:ext uri="{0D108BD9-81ED-4DB2-BD59-A6C34878D82A}">
                    <a16:rowId xmlns:a16="http://schemas.microsoft.com/office/drawing/2014/main" val="3993876380"/>
                  </a:ext>
                </a:extLst>
              </a:tr>
            </a:tbl>
          </a:graphicData>
        </a:graphic>
      </p:graphicFrame>
    </p:spTree>
    <p:extLst>
      <p:ext uri="{BB962C8B-B14F-4D97-AF65-F5344CB8AC3E}">
        <p14:creationId xmlns:p14="http://schemas.microsoft.com/office/powerpoint/2010/main" val="168975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DECE-10A2-819E-6039-7BED1BCD1D2D}"/>
              </a:ext>
            </a:extLst>
          </p:cNvPr>
          <p:cNvSpPr>
            <a:spLocks noGrp="1"/>
          </p:cNvSpPr>
          <p:nvPr>
            <p:ph type="title"/>
          </p:nvPr>
        </p:nvSpPr>
        <p:spPr>
          <a:xfrm>
            <a:off x="430696" y="275372"/>
            <a:ext cx="10515600" cy="810592"/>
          </a:xfrm>
        </p:spPr>
        <p:txBody>
          <a:bodyPr>
            <a:noAutofit/>
          </a:bodyPr>
          <a:lstStyle/>
          <a:p>
            <a:r>
              <a:rPr lang="en-US" sz="3600">
                <a:latin typeface="Arial"/>
                <a:cs typeface="Arial"/>
              </a:rPr>
              <a:t>Reasons for under achievement of some HIV indicators:</a:t>
            </a:r>
            <a:endParaRPr lang="en-US" sz="3600"/>
          </a:p>
        </p:txBody>
      </p:sp>
      <p:sp>
        <p:nvSpPr>
          <p:cNvPr id="3" name="Content Placeholder 2">
            <a:extLst>
              <a:ext uri="{FF2B5EF4-FFF2-40B4-BE49-F238E27FC236}">
                <a16:creationId xmlns:a16="http://schemas.microsoft.com/office/drawing/2014/main" id="{9B86CCFF-416C-49CE-FDCD-4B88FF2294B8}"/>
              </a:ext>
            </a:extLst>
          </p:cNvPr>
          <p:cNvSpPr>
            <a:spLocks noGrp="1"/>
          </p:cNvSpPr>
          <p:nvPr>
            <p:ph idx="1"/>
          </p:nvPr>
        </p:nvSpPr>
        <p:spPr>
          <a:xfrm>
            <a:off x="0" y="1228165"/>
            <a:ext cx="12192000" cy="5927202"/>
          </a:xfrm>
        </p:spPr>
        <p:txBody>
          <a:bodyPr vert="horz" lIns="91440" tIns="45720" rIns="91440" bIns="45720" rtlCol="0" anchor="t">
            <a:normAutofit fontScale="25000" lnSpcReduction="20000"/>
          </a:bodyPr>
          <a:lstStyle/>
          <a:p>
            <a:pPr>
              <a:buNone/>
            </a:pPr>
            <a:r>
              <a:rPr lang="en" sz="7200" b="1" dirty="0">
                <a:ea typeface="+mn-lt"/>
                <a:cs typeface="+mn-lt"/>
              </a:rPr>
              <a:t>ARV Coverage (80%):</a:t>
            </a:r>
            <a:endParaRPr lang="en-US" sz="7200" b="1" dirty="0">
              <a:ea typeface="+mn-lt"/>
              <a:cs typeface="+mn-lt"/>
            </a:endParaRPr>
          </a:p>
          <a:p>
            <a:pPr>
              <a:lnSpc>
                <a:spcPct val="110000"/>
              </a:lnSpc>
              <a:buFont typeface="Arial" panose="05000000000000000000" pitchFamily="2" charset="2"/>
              <a:buChar char="•"/>
            </a:pPr>
            <a:r>
              <a:rPr lang="en" sz="7200" dirty="0">
                <a:ea typeface="+mn-lt"/>
                <a:cs typeface="+mn-lt"/>
              </a:rPr>
              <a:t>High workload of specialists and staff turnover in healthcare facilities</a:t>
            </a:r>
          </a:p>
          <a:p>
            <a:pPr marL="0" indent="0">
              <a:lnSpc>
                <a:spcPct val="110000"/>
              </a:lnSpc>
              <a:buNone/>
            </a:pPr>
            <a:r>
              <a:rPr lang="en-US" sz="7200" b="1" dirty="0" err="1">
                <a:ea typeface="+mn-lt"/>
                <a:cs typeface="+mn-lt"/>
              </a:rPr>
              <a:t>PrEP</a:t>
            </a:r>
            <a:r>
              <a:rPr lang="en-US" sz="7200" b="1" dirty="0">
                <a:ea typeface="+mn-lt"/>
                <a:cs typeface="+mn-lt"/>
              </a:rPr>
              <a:t> Indicator (50%):</a:t>
            </a:r>
          </a:p>
          <a:p>
            <a:pPr>
              <a:lnSpc>
                <a:spcPct val="110000"/>
              </a:lnSpc>
              <a:buFont typeface="Arial" panose="05000000000000000000" pitchFamily="2" charset="2"/>
              <a:buChar char="•"/>
            </a:pPr>
            <a:r>
              <a:rPr lang="en-US" sz="7200" dirty="0">
                <a:ea typeface="+mn-lt"/>
                <a:cs typeface="+mn-lt"/>
              </a:rPr>
              <a:t>Fear and anxiety about negative consequences (e.g., social isolation, harassment)</a:t>
            </a:r>
          </a:p>
          <a:p>
            <a:pPr>
              <a:lnSpc>
                <a:spcPct val="110000"/>
              </a:lnSpc>
              <a:buFont typeface="Arial" panose="05000000000000000000" pitchFamily="2" charset="2"/>
              <a:buChar char="•"/>
            </a:pPr>
            <a:r>
              <a:rPr lang="en-US" sz="7200" dirty="0">
                <a:ea typeface="+mn-lt"/>
                <a:cs typeface="+mn-lt"/>
              </a:rPr>
              <a:t>Fear of being identified, especially in rural regions, due to the requirement of presenting a passport to obtain </a:t>
            </a:r>
            <a:r>
              <a:rPr lang="en-US" sz="7200" dirty="0" err="1">
                <a:ea typeface="+mn-lt"/>
                <a:cs typeface="+mn-lt"/>
              </a:rPr>
              <a:t>PrEP.</a:t>
            </a:r>
            <a:endParaRPr lang="en-US" sz="7200" dirty="0">
              <a:ea typeface="+mn-lt"/>
              <a:cs typeface="+mn-lt"/>
            </a:endParaRPr>
          </a:p>
          <a:p>
            <a:pPr>
              <a:lnSpc>
                <a:spcPct val="110000"/>
              </a:lnSpc>
              <a:buFont typeface="Arial" panose="05000000000000000000" pitchFamily="2" charset="2"/>
              <a:buChar char="•"/>
            </a:pPr>
            <a:r>
              <a:rPr lang="en-US" sz="7200" dirty="0">
                <a:ea typeface="+mn-lt"/>
                <a:cs typeface="+mn-lt"/>
              </a:rPr>
              <a:t>Stigma and discrimination among service providers </a:t>
            </a:r>
          </a:p>
          <a:p>
            <a:pPr>
              <a:lnSpc>
                <a:spcPct val="110000"/>
              </a:lnSpc>
              <a:buFont typeface="Arial" panose="05000000000000000000" pitchFamily="2" charset="2"/>
              <a:buChar char="•"/>
            </a:pPr>
            <a:r>
              <a:rPr lang="en-US" sz="7200" dirty="0">
                <a:ea typeface="+mn-lt"/>
                <a:cs typeface="+mn-lt"/>
              </a:rPr>
              <a:t>Low community awareness regarding </a:t>
            </a:r>
            <a:r>
              <a:rPr lang="en-US" sz="7200" dirty="0" err="1">
                <a:ea typeface="+mn-lt"/>
                <a:cs typeface="+mn-lt"/>
              </a:rPr>
              <a:t>PrEP.</a:t>
            </a:r>
            <a:endParaRPr lang="en-US" sz="7200" dirty="0">
              <a:ea typeface="+mn-lt"/>
              <a:cs typeface="+mn-lt"/>
            </a:endParaRPr>
          </a:p>
          <a:p>
            <a:pPr>
              <a:lnSpc>
                <a:spcPct val="110000"/>
              </a:lnSpc>
              <a:buFont typeface="Arial" panose="05000000000000000000" pitchFamily="2" charset="2"/>
              <a:buChar char="•"/>
            </a:pPr>
            <a:r>
              <a:rPr lang="en-US" sz="7200" dirty="0">
                <a:ea typeface="+mn-lt"/>
                <a:cs typeface="+mn-lt"/>
              </a:rPr>
              <a:t>Regional differences in service coverage; for example, in the southern regions, many clients refuse </a:t>
            </a:r>
            <a:r>
              <a:rPr lang="en-US" sz="7200" dirty="0" err="1">
                <a:ea typeface="+mn-lt"/>
                <a:cs typeface="+mn-lt"/>
              </a:rPr>
              <a:t>PrEP</a:t>
            </a:r>
            <a:r>
              <a:rPr lang="en-US" sz="7200" dirty="0">
                <a:ea typeface="+mn-lt"/>
                <a:cs typeface="+mn-lt"/>
              </a:rPr>
              <a:t> due to the ongoing need to use protection (e.g., condoms).</a:t>
            </a:r>
          </a:p>
          <a:p>
            <a:pPr marL="0" indent="0">
              <a:lnSpc>
                <a:spcPct val="110000"/>
              </a:lnSpc>
              <a:buNone/>
            </a:pPr>
            <a:r>
              <a:rPr lang="en-US" sz="7200" b="1" dirty="0">
                <a:ea typeface="+mn-lt"/>
                <a:cs typeface="+mn-lt"/>
              </a:rPr>
              <a:t>Prevention and Testing indicators of Sex workers (70% &amp; 50%):</a:t>
            </a:r>
          </a:p>
          <a:p>
            <a:pPr>
              <a:lnSpc>
                <a:spcPct val="110000"/>
              </a:lnSpc>
              <a:buFont typeface="Arial" panose="05000000000000000000" pitchFamily="2" charset="2"/>
              <a:buChar char="•"/>
            </a:pPr>
            <a:r>
              <a:rPr lang="en-US" sz="7200" dirty="0">
                <a:ea typeface="+mn-lt"/>
                <a:cs typeface="+mn-lt"/>
              </a:rPr>
              <a:t>In December 2023, the State Committee for National Security conducted mass raids targeting places providing sex services, leading many sex workers (SW) to leave the country or stop sex work.</a:t>
            </a:r>
          </a:p>
          <a:p>
            <a:pPr>
              <a:lnSpc>
                <a:spcPct val="110000"/>
              </a:lnSpc>
              <a:buFont typeface="Arial" panose="05000000000000000000" pitchFamily="2" charset="2"/>
              <a:buChar char="•"/>
            </a:pPr>
            <a:r>
              <a:rPr lang="en-US" sz="7200" dirty="0">
                <a:ea typeface="+mn-lt"/>
                <a:cs typeface="+mn-lt"/>
              </a:rPr>
              <a:t>Amendments to the Code of Offences and the Criminal Code of Kyrgyzstan now impose penalties for prostitution, including fines or imprisonment.</a:t>
            </a:r>
          </a:p>
          <a:p>
            <a:pPr>
              <a:lnSpc>
                <a:spcPct val="110000"/>
              </a:lnSpc>
              <a:buFont typeface="Arial" panose="05000000000000000000" pitchFamily="2" charset="2"/>
              <a:buChar char="•"/>
            </a:pPr>
            <a:r>
              <a:rPr lang="en-US" sz="7200" dirty="0">
                <a:ea typeface="+mn-lt"/>
                <a:cs typeface="+mn-lt"/>
              </a:rPr>
              <a:t>The adoption of the new NGO law in 2024 has created tensions and concerns among organizations working with key population groups (KPG).</a:t>
            </a:r>
          </a:p>
          <a:p>
            <a:pPr>
              <a:lnSpc>
                <a:spcPct val="110000"/>
              </a:lnSpc>
              <a:buFont typeface="Arial" panose="05000000000000000000" pitchFamily="2" charset="2"/>
              <a:buChar char="•"/>
            </a:pPr>
            <a:endParaRPr lang="en-US" sz="8000" dirty="0">
              <a:ea typeface="+mn-lt"/>
              <a:cs typeface="+mn-lt"/>
            </a:endParaRPr>
          </a:p>
          <a:p>
            <a:pPr marL="0" indent="0">
              <a:buNone/>
            </a:pPr>
            <a:endParaRPr lang="en-GB" sz="9600" dirty="0">
              <a:cs typeface="Arial" panose="020B0604020202020204"/>
            </a:endParaRPr>
          </a:p>
          <a:p>
            <a:pPr marL="0" indent="0">
              <a:buNone/>
            </a:pPr>
            <a:br>
              <a:rPr lang="en-US" sz="9600" dirty="0">
                <a:highlight>
                  <a:srgbClr val="00FF00"/>
                </a:highlight>
              </a:rPr>
            </a:br>
            <a:endParaRPr lang="en-US" sz="9600" dirty="0">
              <a:highlight>
                <a:srgbClr val="00FF00"/>
              </a:highlight>
            </a:endParaRPr>
          </a:p>
          <a:p>
            <a:endParaRPr lang="en-GB" dirty="0"/>
          </a:p>
        </p:txBody>
      </p:sp>
    </p:spTree>
    <p:extLst>
      <p:ext uri="{BB962C8B-B14F-4D97-AF65-F5344CB8AC3E}">
        <p14:creationId xmlns:p14="http://schemas.microsoft.com/office/powerpoint/2010/main" val="62201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br>
              <a:rPr lang="ru-RU" sz="4000" b="1">
                <a:cs typeface="Arial" panose="020B0604020202020204" pitchFamily="34" charset="0"/>
              </a:rPr>
            </a:br>
            <a:br>
              <a:rPr lang="ru-RU" sz="4000" b="1">
                <a:cs typeface="Arial" panose="020B0604020202020204" pitchFamily="34" charset="0"/>
              </a:rPr>
            </a:br>
            <a:r>
              <a:rPr lang="en-US" sz="4000" err="1"/>
              <a:t>Programme</a:t>
            </a:r>
            <a:r>
              <a:rPr lang="en-US" sz="4000"/>
              <a:t> Preliminary Results_2024_TB</a:t>
            </a:r>
            <a:endParaRPr lang="ru-RU" sz="4000">
              <a:solidFill>
                <a:srgbClr val="FF0000"/>
              </a:solidFill>
            </a:endParaRPr>
          </a:p>
        </p:txBody>
      </p:sp>
      <p:graphicFrame>
        <p:nvGraphicFramePr>
          <p:cNvPr id="5" name="Content Placeholder 4">
            <a:extLst>
              <a:ext uri="{FF2B5EF4-FFF2-40B4-BE49-F238E27FC236}">
                <a16:creationId xmlns:a16="http://schemas.microsoft.com/office/drawing/2014/main" id="{C2001AFE-8F7C-B4C6-181E-796A769051C4}"/>
              </a:ext>
            </a:extLst>
          </p:cNvPr>
          <p:cNvGraphicFramePr>
            <a:graphicFrameLocks noGrp="1"/>
          </p:cNvGraphicFramePr>
          <p:nvPr>
            <p:ph sz="half" idx="2"/>
            <p:extLst>
              <p:ext uri="{D42A27DB-BD31-4B8C-83A1-F6EECF244321}">
                <p14:modId xmlns:p14="http://schemas.microsoft.com/office/powerpoint/2010/main" val="3141872585"/>
              </p:ext>
            </p:extLst>
          </p:nvPr>
        </p:nvGraphicFramePr>
        <p:xfrm>
          <a:off x="287676" y="1561672"/>
          <a:ext cx="11624902" cy="4564560"/>
        </p:xfrm>
        <a:graphic>
          <a:graphicData uri="http://schemas.openxmlformats.org/drawingml/2006/table">
            <a:tbl>
              <a:tblPr firstRow="1" bandRow="1">
                <a:tableStyleId>{5C22544A-7EE6-4342-B048-85BDC9FD1C3A}</a:tableStyleId>
              </a:tblPr>
              <a:tblGrid>
                <a:gridCol w="5327102">
                  <a:extLst>
                    <a:ext uri="{9D8B030D-6E8A-4147-A177-3AD203B41FA5}">
                      <a16:colId xmlns:a16="http://schemas.microsoft.com/office/drawing/2014/main" val="1459413984"/>
                    </a:ext>
                  </a:extLst>
                </a:gridCol>
                <a:gridCol w="1950576">
                  <a:extLst>
                    <a:ext uri="{9D8B030D-6E8A-4147-A177-3AD203B41FA5}">
                      <a16:colId xmlns:a16="http://schemas.microsoft.com/office/drawing/2014/main" val="3032278284"/>
                    </a:ext>
                  </a:extLst>
                </a:gridCol>
                <a:gridCol w="2675076">
                  <a:extLst>
                    <a:ext uri="{9D8B030D-6E8A-4147-A177-3AD203B41FA5}">
                      <a16:colId xmlns:a16="http://schemas.microsoft.com/office/drawing/2014/main" val="4209908941"/>
                    </a:ext>
                  </a:extLst>
                </a:gridCol>
                <a:gridCol w="1672148">
                  <a:extLst>
                    <a:ext uri="{9D8B030D-6E8A-4147-A177-3AD203B41FA5}">
                      <a16:colId xmlns:a16="http://schemas.microsoft.com/office/drawing/2014/main" val="3790194303"/>
                    </a:ext>
                  </a:extLst>
                </a:gridCol>
              </a:tblGrid>
              <a:tr h="776448">
                <a:tc>
                  <a:txBody>
                    <a:bodyPr/>
                    <a:lstStyle/>
                    <a:p>
                      <a:endParaRPr lang="en-US" sz="1400"/>
                    </a:p>
                  </a:txBody>
                  <a:tcPr/>
                </a:tc>
                <a:tc>
                  <a:txBody>
                    <a:bodyPr/>
                    <a:lstStyle/>
                    <a:p>
                      <a:pPr algn="ctr"/>
                      <a:r>
                        <a:rPr lang="en-US" sz="1600" dirty="0"/>
                        <a:t>Target </a:t>
                      </a:r>
                    </a:p>
                  </a:txBody>
                  <a:tcPr/>
                </a:tc>
                <a:tc>
                  <a:txBody>
                    <a:bodyPr/>
                    <a:lstStyle/>
                    <a:p>
                      <a:pPr algn="ctr"/>
                      <a:r>
                        <a:rPr lang="en-US" sz="1600"/>
                        <a:t>Achievement</a:t>
                      </a:r>
                    </a:p>
                    <a:p>
                      <a:pPr lvl="0" algn="ctr">
                        <a:buNone/>
                      </a:pPr>
                      <a:endParaRPr lang="en-US" sz="1600"/>
                    </a:p>
                  </a:txBody>
                  <a:tcPr/>
                </a:tc>
                <a:tc>
                  <a:txBody>
                    <a:bodyPr/>
                    <a:lstStyle/>
                    <a:p>
                      <a:pPr algn="ctr"/>
                      <a:r>
                        <a:rPr lang="en-US" sz="1600" dirty="0"/>
                        <a:t>%</a:t>
                      </a:r>
                    </a:p>
                  </a:txBody>
                  <a:tcPr/>
                </a:tc>
                <a:extLst>
                  <a:ext uri="{0D108BD9-81ED-4DB2-BD59-A6C34878D82A}">
                    <a16:rowId xmlns:a16="http://schemas.microsoft.com/office/drawing/2014/main" val="1404152178"/>
                  </a:ext>
                </a:extLst>
              </a:tr>
              <a:tr h="776448">
                <a:tc>
                  <a:txBody>
                    <a:bodyPr/>
                    <a:lstStyle/>
                    <a:p>
                      <a:pPr lvl="0">
                        <a:buNone/>
                      </a:pPr>
                      <a:r>
                        <a:rPr lang="en-US" sz="2000" b="0" i="0" u="none" strike="noStrike" noProof="0">
                          <a:latin typeface="+mn-lt"/>
                        </a:rPr>
                        <a:t>Percentage of TB patients with DST result for at least Rifampicin </a:t>
                      </a:r>
                    </a:p>
                  </a:txBody>
                  <a:tcPr/>
                </a:tc>
                <a:tc>
                  <a:txBody>
                    <a:bodyPr/>
                    <a:lstStyle/>
                    <a:p>
                      <a:r>
                        <a:rPr lang="en-US" sz="2000">
                          <a:latin typeface="+mn-lt"/>
                        </a:rPr>
                        <a:t>98%</a:t>
                      </a:r>
                    </a:p>
                  </a:txBody>
                  <a:tcPr/>
                </a:tc>
                <a:tc>
                  <a:txBody>
                    <a:bodyPr/>
                    <a:lstStyle/>
                    <a:p>
                      <a:r>
                        <a:rPr lang="en-US" sz="2000">
                          <a:latin typeface="+mn-lt"/>
                        </a:rPr>
                        <a:t>95%</a:t>
                      </a:r>
                    </a:p>
                  </a:txBody>
                  <a:tcPr/>
                </a:tc>
                <a:tc>
                  <a:txBody>
                    <a:bodyPr/>
                    <a:lstStyle/>
                    <a:p>
                      <a:r>
                        <a:rPr lang="en-US" sz="2000">
                          <a:latin typeface="+mn-lt"/>
                        </a:rPr>
                        <a:t>97%</a:t>
                      </a:r>
                    </a:p>
                  </a:txBody>
                  <a:tcPr/>
                </a:tc>
                <a:extLst>
                  <a:ext uri="{0D108BD9-81ED-4DB2-BD59-A6C34878D82A}">
                    <a16:rowId xmlns:a16="http://schemas.microsoft.com/office/drawing/2014/main" val="4186426551"/>
                  </a:ext>
                </a:extLst>
              </a:tr>
              <a:tr h="776448">
                <a:tc>
                  <a:txBody>
                    <a:bodyPr/>
                    <a:lstStyle/>
                    <a:p>
                      <a:pPr lvl="0">
                        <a:buNone/>
                      </a:pPr>
                      <a:r>
                        <a:rPr lang="en-US" sz="2000" b="0" i="0" u="none" strike="noStrike" noProof="0">
                          <a:latin typeface="+mn-lt"/>
                        </a:rPr>
                        <a:t>Number of people with confirmed RR-TB and/or MDR-TB notified</a:t>
                      </a:r>
                      <a:endParaRPr lang="en-US" sz="2000">
                        <a:latin typeface="+mn-lt"/>
                      </a:endParaRPr>
                    </a:p>
                  </a:txBody>
                  <a:tcPr/>
                </a:tc>
                <a:tc>
                  <a:txBody>
                    <a:bodyPr/>
                    <a:lstStyle/>
                    <a:p>
                      <a:r>
                        <a:rPr lang="en-US" sz="2000">
                          <a:latin typeface="+mn-lt"/>
                        </a:rPr>
                        <a:t>1200</a:t>
                      </a:r>
                    </a:p>
                  </a:txBody>
                  <a:tcPr/>
                </a:tc>
                <a:tc>
                  <a:txBody>
                    <a:bodyPr/>
                    <a:lstStyle/>
                    <a:p>
                      <a:r>
                        <a:rPr lang="en-US" sz="2000">
                          <a:latin typeface="+mn-lt"/>
                        </a:rPr>
                        <a:t>741</a:t>
                      </a:r>
                    </a:p>
                  </a:txBody>
                  <a:tcPr/>
                </a:tc>
                <a:tc>
                  <a:txBody>
                    <a:bodyPr/>
                    <a:lstStyle/>
                    <a:p>
                      <a:r>
                        <a:rPr lang="en-US" sz="2000">
                          <a:latin typeface="+mn-lt"/>
                        </a:rPr>
                        <a:t>62%</a:t>
                      </a:r>
                    </a:p>
                  </a:txBody>
                  <a:tcPr/>
                </a:tc>
                <a:extLst>
                  <a:ext uri="{0D108BD9-81ED-4DB2-BD59-A6C34878D82A}">
                    <a16:rowId xmlns:a16="http://schemas.microsoft.com/office/drawing/2014/main" val="919142859"/>
                  </a:ext>
                </a:extLst>
              </a:tr>
              <a:tr h="1002912">
                <a:tc>
                  <a:txBody>
                    <a:bodyPr/>
                    <a:lstStyle/>
                    <a:p>
                      <a:pPr lvl="0">
                        <a:buNone/>
                      </a:pPr>
                      <a:r>
                        <a:rPr lang="en-US" sz="2000" b="0" i="0" u="none" strike="noStrike" noProof="0">
                          <a:latin typeface="+mn-lt"/>
                        </a:rPr>
                        <a:t>Percentage of people with confirmed RR-TB and/or MDR-TB that began second-line treatment</a:t>
                      </a:r>
                      <a:endParaRPr lang="en-US" sz="2000">
                        <a:latin typeface="+mn-lt"/>
                      </a:endParaRPr>
                    </a:p>
                  </a:txBody>
                  <a:tcPr/>
                </a:tc>
                <a:tc>
                  <a:txBody>
                    <a:bodyPr/>
                    <a:lstStyle/>
                    <a:p>
                      <a:r>
                        <a:rPr lang="en-US" sz="2000">
                          <a:latin typeface="+mn-lt"/>
                        </a:rPr>
                        <a:t>98%</a:t>
                      </a:r>
                    </a:p>
                  </a:txBody>
                  <a:tcPr/>
                </a:tc>
                <a:tc>
                  <a:txBody>
                    <a:bodyPr/>
                    <a:lstStyle/>
                    <a:p>
                      <a:r>
                        <a:rPr lang="en-US" sz="2000">
                          <a:latin typeface="+mn-lt"/>
                        </a:rPr>
                        <a:t>95%</a:t>
                      </a:r>
                    </a:p>
                  </a:txBody>
                  <a:tcPr/>
                </a:tc>
                <a:tc>
                  <a:txBody>
                    <a:bodyPr/>
                    <a:lstStyle/>
                    <a:p>
                      <a:r>
                        <a:rPr lang="en-US" sz="2000">
                          <a:latin typeface="+mn-lt"/>
                        </a:rPr>
                        <a:t>97%</a:t>
                      </a:r>
                    </a:p>
                  </a:txBody>
                  <a:tcPr/>
                </a:tc>
                <a:extLst>
                  <a:ext uri="{0D108BD9-81ED-4DB2-BD59-A6C34878D82A}">
                    <a16:rowId xmlns:a16="http://schemas.microsoft.com/office/drawing/2014/main" val="2475185595"/>
                  </a:ext>
                </a:extLst>
              </a:tr>
              <a:tr h="1229376">
                <a:tc>
                  <a:txBody>
                    <a:bodyPr/>
                    <a:lstStyle/>
                    <a:p>
                      <a:pPr lvl="0">
                        <a:buNone/>
                      </a:pPr>
                      <a:r>
                        <a:rPr lang="en-US" sz="2000" b="0" i="0" u="none" strike="noStrike" noProof="0">
                          <a:latin typeface="+mn-lt"/>
                        </a:rPr>
                        <a:t>Percentage of RR/MDR-TB patients with DST results for Fluoroquinolone among the total number of notified RR/MDR-TB patients</a:t>
                      </a:r>
                    </a:p>
                  </a:txBody>
                  <a:tcPr/>
                </a:tc>
                <a:tc>
                  <a:txBody>
                    <a:bodyPr/>
                    <a:lstStyle/>
                    <a:p>
                      <a:r>
                        <a:rPr lang="en-US" sz="2000">
                          <a:latin typeface="+mn-lt"/>
                        </a:rPr>
                        <a:t>85%</a:t>
                      </a:r>
                    </a:p>
                  </a:txBody>
                  <a:tcPr/>
                </a:tc>
                <a:tc>
                  <a:txBody>
                    <a:bodyPr/>
                    <a:lstStyle/>
                    <a:p>
                      <a:r>
                        <a:rPr lang="en-US" sz="2000">
                          <a:latin typeface="+mn-lt"/>
                        </a:rPr>
                        <a:t>89%</a:t>
                      </a:r>
                    </a:p>
                  </a:txBody>
                  <a:tcPr/>
                </a:tc>
                <a:tc>
                  <a:txBody>
                    <a:bodyPr/>
                    <a:lstStyle/>
                    <a:p>
                      <a:r>
                        <a:rPr lang="en-US" sz="2000" dirty="0">
                          <a:latin typeface="+mn-lt"/>
                        </a:rPr>
                        <a:t>&gt;100%</a:t>
                      </a:r>
                    </a:p>
                  </a:txBody>
                  <a:tcPr/>
                </a:tc>
                <a:extLst>
                  <a:ext uri="{0D108BD9-81ED-4DB2-BD59-A6C34878D82A}">
                    <a16:rowId xmlns:a16="http://schemas.microsoft.com/office/drawing/2014/main" val="2683993694"/>
                  </a:ext>
                </a:extLst>
              </a:tr>
            </a:tbl>
          </a:graphicData>
        </a:graphic>
      </p:graphicFrame>
    </p:spTree>
    <p:extLst>
      <p:ext uri="{BB962C8B-B14F-4D97-AF65-F5344CB8AC3E}">
        <p14:creationId xmlns:p14="http://schemas.microsoft.com/office/powerpoint/2010/main" val="257177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DECE-10A2-819E-6039-7BED1BCD1D2D}"/>
              </a:ext>
            </a:extLst>
          </p:cNvPr>
          <p:cNvSpPr>
            <a:spLocks noGrp="1"/>
          </p:cNvSpPr>
          <p:nvPr>
            <p:ph type="title"/>
          </p:nvPr>
        </p:nvSpPr>
        <p:spPr>
          <a:xfrm>
            <a:off x="430696" y="275372"/>
            <a:ext cx="10515600" cy="810592"/>
          </a:xfrm>
        </p:spPr>
        <p:txBody>
          <a:bodyPr>
            <a:noAutofit/>
          </a:bodyPr>
          <a:lstStyle/>
          <a:p>
            <a:r>
              <a:rPr lang="en-US" sz="3600">
                <a:latin typeface="Arial"/>
                <a:cs typeface="Arial"/>
              </a:rPr>
              <a:t>Analysis of TB indicators for 2024:</a:t>
            </a:r>
            <a:endParaRPr lang="en-US" sz="3600"/>
          </a:p>
        </p:txBody>
      </p:sp>
      <p:sp>
        <p:nvSpPr>
          <p:cNvPr id="3" name="Content Placeholder 2">
            <a:extLst>
              <a:ext uri="{FF2B5EF4-FFF2-40B4-BE49-F238E27FC236}">
                <a16:creationId xmlns:a16="http://schemas.microsoft.com/office/drawing/2014/main" id="{9B86CCFF-416C-49CE-FDCD-4B88FF2294B8}"/>
              </a:ext>
            </a:extLst>
          </p:cNvPr>
          <p:cNvSpPr>
            <a:spLocks noGrp="1"/>
          </p:cNvSpPr>
          <p:nvPr>
            <p:ph idx="1"/>
          </p:nvPr>
        </p:nvSpPr>
        <p:spPr>
          <a:xfrm>
            <a:off x="0" y="1228165"/>
            <a:ext cx="12192000" cy="5927202"/>
          </a:xfrm>
        </p:spPr>
        <p:txBody>
          <a:bodyPr vert="horz" lIns="91440" tIns="45720" rIns="91440" bIns="45720" rtlCol="0" anchor="t">
            <a:normAutofit/>
          </a:bodyPr>
          <a:lstStyle/>
          <a:p>
            <a:pPr>
              <a:buNone/>
            </a:pPr>
            <a:r>
              <a:rPr lang="en" sz="2000" b="1">
                <a:latin typeface="Arial"/>
                <a:cs typeface="Segoe UI"/>
              </a:rPr>
              <a:t>Number of RR/MDR-TB Cases:</a:t>
            </a:r>
            <a:r>
              <a:rPr lang="en" sz="2000">
                <a:latin typeface="Arial"/>
                <a:cs typeface="Segoe UI"/>
              </a:rPr>
              <a:t> The target was set after extensive negotiations. The project focuses on strengthening the capacity and motivation of primary health care (PHC) providers and enhancing active case finding among contacts and key affected populations.</a:t>
            </a:r>
            <a:endParaRPr lang="en-US" sz="2000">
              <a:latin typeface="Arial"/>
              <a:cs typeface="Arial"/>
            </a:endParaRPr>
          </a:p>
          <a:p>
            <a:pPr>
              <a:buNone/>
            </a:pPr>
            <a:endParaRPr lang="en" sz="2000">
              <a:latin typeface="Arial"/>
              <a:cs typeface="Segoe UI"/>
            </a:endParaRPr>
          </a:p>
          <a:p>
            <a:pPr>
              <a:buNone/>
            </a:pPr>
            <a:r>
              <a:rPr lang="en" sz="2000" b="1">
                <a:latin typeface="Arial"/>
                <a:cs typeface="Segoe UI"/>
              </a:rPr>
              <a:t>Percentage of TB Patients with FL/SL DST Results:</a:t>
            </a:r>
            <a:r>
              <a:rPr lang="en" sz="2000">
                <a:latin typeface="Arial"/>
                <a:cs typeface="Segoe UI"/>
              </a:rPr>
              <a:t> The performance of this indicator depends on three key factors: (1) sample quality, (2) timely and effective transportation, and (3) laboratory performance.</a:t>
            </a:r>
            <a:endParaRPr lang="en" sz="2000">
              <a:latin typeface="Arial"/>
              <a:cs typeface="Arial"/>
            </a:endParaRPr>
          </a:p>
          <a:p>
            <a:pPr>
              <a:buNone/>
            </a:pPr>
            <a:endParaRPr lang="en" sz="2000">
              <a:latin typeface="Arial"/>
              <a:cs typeface="Segoe UI"/>
            </a:endParaRPr>
          </a:p>
          <a:p>
            <a:pPr>
              <a:buNone/>
            </a:pPr>
            <a:r>
              <a:rPr lang="en" sz="2000" b="1">
                <a:latin typeface="Arial"/>
                <a:cs typeface="Segoe UI"/>
              </a:rPr>
              <a:t>Percentage of People with Confirmed RR-TB and/or MDR-TB who began 2nd Line Treatment: </a:t>
            </a:r>
            <a:r>
              <a:rPr lang="en" sz="2000">
                <a:latin typeface="Arial"/>
                <a:cs typeface="Segoe UI"/>
              </a:rPr>
              <a:t>There are no obstacles to achieving this indicator, as all TB drugs and second-line regimens (shortened or individualized) are available. A performance rate of 98-100% is expected.</a:t>
            </a:r>
            <a:endParaRPr lang="en" sz="2000">
              <a:latin typeface="Arial"/>
              <a:cs typeface="Arial"/>
            </a:endParaRPr>
          </a:p>
          <a:p>
            <a:pPr>
              <a:buNone/>
            </a:pPr>
            <a:endParaRPr lang="en" sz="2000" b="1">
              <a:cs typeface="Arial"/>
            </a:endParaRPr>
          </a:p>
        </p:txBody>
      </p:sp>
    </p:spTree>
    <p:extLst>
      <p:ext uri="{BB962C8B-B14F-4D97-AF65-F5344CB8AC3E}">
        <p14:creationId xmlns:p14="http://schemas.microsoft.com/office/powerpoint/2010/main" val="12834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96" y="236553"/>
            <a:ext cx="10515600" cy="810592"/>
          </a:xfrm>
        </p:spPr>
        <p:txBody>
          <a:bodyPr>
            <a:noAutofit/>
          </a:bodyPr>
          <a:lstStyle/>
          <a:p>
            <a:pPr algn="ctr"/>
            <a:r>
              <a:rPr lang="en-US" sz="4000">
                <a:latin typeface="Arial"/>
                <a:cs typeface="Arial"/>
              </a:rPr>
              <a:t>Delivery status as of 31 December 2024</a:t>
            </a:r>
            <a:endParaRPr lang="ru-RU" sz="4000">
              <a:latin typeface="Arial"/>
              <a:cs typeface="Arial"/>
            </a:endParaRPr>
          </a:p>
        </p:txBody>
      </p:sp>
      <p:graphicFrame>
        <p:nvGraphicFramePr>
          <p:cNvPr id="9" name="Content Placeholder 8">
            <a:extLst>
              <a:ext uri="{FF2B5EF4-FFF2-40B4-BE49-F238E27FC236}">
                <a16:creationId xmlns:a16="http://schemas.microsoft.com/office/drawing/2014/main" id="{E64A8156-E243-9413-B9E5-8320FF5187CE}"/>
              </a:ext>
            </a:extLst>
          </p:cNvPr>
          <p:cNvGraphicFramePr>
            <a:graphicFrameLocks noGrp="1"/>
          </p:cNvGraphicFramePr>
          <p:nvPr>
            <p:ph idx="1"/>
            <p:extLst>
              <p:ext uri="{D42A27DB-BD31-4B8C-83A1-F6EECF244321}">
                <p14:modId xmlns:p14="http://schemas.microsoft.com/office/powerpoint/2010/main" val="4082419024"/>
              </p:ext>
            </p:extLst>
          </p:nvPr>
        </p:nvGraphicFramePr>
        <p:xfrm>
          <a:off x="292099" y="1678576"/>
          <a:ext cx="11222811" cy="3873138"/>
        </p:xfrm>
        <a:graphic>
          <a:graphicData uri="http://schemas.openxmlformats.org/drawingml/2006/table">
            <a:tbl>
              <a:tblPr firstRow="1" bandRow="1">
                <a:tableStyleId>{5C22544A-7EE6-4342-B048-85BDC9FD1C3A}</a:tableStyleId>
              </a:tblPr>
              <a:tblGrid>
                <a:gridCol w="2322020">
                  <a:extLst>
                    <a:ext uri="{9D8B030D-6E8A-4147-A177-3AD203B41FA5}">
                      <a16:colId xmlns:a16="http://schemas.microsoft.com/office/drawing/2014/main" val="2675717749"/>
                    </a:ext>
                  </a:extLst>
                </a:gridCol>
                <a:gridCol w="1409484">
                  <a:extLst>
                    <a:ext uri="{9D8B030D-6E8A-4147-A177-3AD203B41FA5}">
                      <a16:colId xmlns:a16="http://schemas.microsoft.com/office/drawing/2014/main" val="1114510034"/>
                    </a:ext>
                  </a:extLst>
                </a:gridCol>
                <a:gridCol w="1293106">
                  <a:extLst>
                    <a:ext uri="{9D8B030D-6E8A-4147-A177-3AD203B41FA5}">
                      <a16:colId xmlns:a16="http://schemas.microsoft.com/office/drawing/2014/main" val="2201774810"/>
                    </a:ext>
                  </a:extLst>
                </a:gridCol>
                <a:gridCol w="1370690">
                  <a:extLst>
                    <a:ext uri="{9D8B030D-6E8A-4147-A177-3AD203B41FA5}">
                      <a16:colId xmlns:a16="http://schemas.microsoft.com/office/drawing/2014/main" val="1339034702"/>
                    </a:ext>
                  </a:extLst>
                </a:gridCol>
                <a:gridCol w="1176726">
                  <a:extLst>
                    <a:ext uri="{9D8B030D-6E8A-4147-A177-3AD203B41FA5}">
                      <a16:colId xmlns:a16="http://schemas.microsoft.com/office/drawing/2014/main" val="85231533"/>
                    </a:ext>
                  </a:extLst>
                </a:gridCol>
                <a:gridCol w="1161540">
                  <a:extLst>
                    <a:ext uri="{9D8B030D-6E8A-4147-A177-3AD203B41FA5}">
                      <a16:colId xmlns:a16="http://schemas.microsoft.com/office/drawing/2014/main" val="2072735207"/>
                    </a:ext>
                  </a:extLst>
                </a:gridCol>
                <a:gridCol w="1173319">
                  <a:extLst>
                    <a:ext uri="{9D8B030D-6E8A-4147-A177-3AD203B41FA5}">
                      <a16:colId xmlns:a16="http://schemas.microsoft.com/office/drawing/2014/main" val="1577920727"/>
                    </a:ext>
                  </a:extLst>
                </a:gridCol>
                <a:gridCol w="1315926">
                  <a:extLst>
                    <a:ext uri="{9D8B030D-6E8A-4147-A177-3AD203B41FA5}">
                      <a16:colId xmlns:a16="http://schemas.microsoft.com/office/drawing/2014/main" val="3288022837"/>
                    </a:ext>
                  </a:extLst>
                </a:gridCol>
              </a:tblGrid>
              <a:tr h="1565772">
                <a:tc>
                  <a:txBody>
                    <a:bodyPr/>
                    <a:lstStyle/>
                    <a:p>
                      <a:pPr algn="ctr" fontAlgn="ctr"/>
                      <a:r>
                        <a:rPr lang="en-US" sz="1400" b="1" i="0" u="none" strike="noStrike">
                          <a:solidFill>
                            <a:srgbClr val="000000"/>
                          </a:solidFill>
                          <a:effectLst/>
                          <a:latin typeface="Aptos Narrow"/>
                        </a:rPr>
                        <a:t>Projects</a:t>
                      </a:r>
                    </a:p>
                  </a:txBody>
                  <a:tcPr marL="9525" marR="9525" marT="9525" marB="0" anchor="ctr"/>
                </a:tc>
                <a:tc>
                  <a:txBody>
                    <a:bodyPr/>
                    <a:lstStyle/>
                    <a:p>
                      <a:pPr algn="ctr" fontAlgn="ctr"/>
                      <a:r>
                        <a:rPr lang="en-US" sz="1400" b="1" i="0" u="none" strike="noStrike">
                          <a:solidFill>
                            <a:srgbClr val="000000"/>
                          </a:solidFill>
                          <a:effectLst/>
                          <a:latin typeface="Aptos Narrow"/>
                        </a:rPr>
                        <a:t>Grant Budget</a:t>
                      </a:r>
                    </a:p>
                  </a:txBody>
                  <a:tcPr marL="9525" marR="9525" marT="9525" marB="0" anchor="ctr"/>
                </a:tc>
                <a:tc>
                  <a:txBody>
                    <a:bodyPr/>
                    <a:lstStyle/>
                    <a:p>
                      <a:pPr algn="ctr" fontAlgn="ctr"/>
                      <a:r>
                        <a:rPr lang="en-US" sz="1400" b="1" i="0" u="none" strike="noStrike">
                          <a:solidFill>
                            <a:srgbClr val="000000"/>
                          </a:solidFill>
                          <a:effectLst/>
                          <a:latin typeface="Aptos Narrow"/>
                        </a:rPr>
                        <a:t>Expenses</a:t>
                      </a:r>
                    </a:p>
                  </a:txBody>
                  <a:tcPr marL="9525" marR="9525" marT="9525" marB="0" anchor="ctr"/>
                </a:tc>
                <a:tc>
                  <a:txBody>
                    <a:bodyPr/>
                    <a:lstStyle/>
                    <a:p>
                      <a:pPr algn="ctr" fontAlgn="ctr"/>
                      <a:r>
                        <a:rPr lang="en-US" sz="1400" b="1" i="0" u="none" strike="noStrike">
                          <a:solidFill>
                            <a:srgbClr val="000000"/>
                          </a:solidFill>
                          <a:effectLst/>
                          <a:latin typeface="Aptos Narrow"/>
                        </a:rPr>
                        <a:t>Commit.</a:t>
                      </a:r>
                    </a:p>
                  </a:txBody>
                  <a:tcPr marL="9525" marR="9525" marT="9525" marB="0" anchor="ctr"/>
                </a:tc>
                <a:tc>
                  <a:txBody>
                    <a:bodyPr/>
                    <a:lstStyle/>
                    <a:p>
                      <a:pPr algn="ctr" fontAlgn="ctr"/>
                      <a:r>
                        <a:rPr lang="en-US" sz="1400" b="1" i="0" u="none" strike="noStrike">
                          <a:solidFill>
                            <a:srgbClr val="000000"/>
                          </a:solidFill>
                          <a:effectLst/>
                          <a:latin typeface="Aptos Narrow"/>
                        </a:rPr>
                        <a:t>NEX advances</a:t>
                      </a:r>
                    </a:p>
                  </a:txBody>
                  <a:tcPr marL="9525" marR="9525" marT="9525" marB="0" anchor="ctr"/>
                </a:tc>
                <a:tc>
                  <a:txBody>
                    <a:bodyPr/>
                    <a:lstStyle/>
                    <a:p>
                      <a:pPr algn="ctr" fontAlgn="ctr"/>
                      <a:r>
                        <a:rPr lang="en-US" sz="1400" b="1" i="0" u="none" strike="noStrike" dirty="0">
                          <a:solidFill>
                            <a:srgbClr val="000000"/>
                          </a:solidFill>
                          <a:effectLst/>
                          <a:latin typeface="Aptos Narrow"/>
                        </a:rPr>
                        <a:t>Total </a:t>
                      </a:r>
                    </a:p>
                  </a:txBody>
                  <a:tcPr marL="9525" marR="9525" marT="9525" marB="0" anchor="ctr"/>
                </a:tc>
                <a:tc>
                  <a:txBody>
                    <a:bodyPr/>
                    <a:lstStyle/>
                    <a:p>
                      <a:pPr algn="ctr" fontAlgn="ctr"/>
                      <a:r>
                        <a:rPr lang="en-US" sz="1400" b="1" i="0" u="none" strike="noStrike" dirty="0">
                          <a:solidFill>
                            <a:srgbClr val="000000"/>
                          </a:solidFill>
                          <a:effectLst/>
                          <a:latin typeface="Aptos Narrow"/>
                        </a:rPr>
                        <a:t>Current expenses only</a:t>
                      </a:r>
                    </a:p>
                  </a:txBody>
                  <a:tcPr marL="9525" marR="9525" marT="9525" marB="0" anchor="ctr"/>
                </a:tc>
                <a:tc>
                  <a:txBody>
                    <a:bodyPr/>
                    <a:lstStyle/>
                    <a:p>
                      <a:pPr algn="ctr" fontAlgn="ctr"/>
                      <a:r>
                        <a:rPr lang="en-US" sz="1400" b="1" i="0" u="none" strike="noStrike" dirty="0">
                          <a:solidFill>
                            <a:srgbClr val="000000"/>
                          </a:solidFill>
                          <a:effectLst/>
                          <a:latin typeface="Aptos Narrow"/>
                        </a:rPr>
                        <a:t>Budget utilization</a:t>
                      </a:r>
                    </a:p>
                  </a:txBody>
                  <a:tcPr marL="9525" marR="9525" marT="9525" marB="0" anchor="ctr"/>
                </a:tc>
                <a:extLst>
                  <a:ext uri="{0D108BD9-81ED-4DB2-BD59-A6C34878D82A}">
                    <a16:rowId xmlns:a16="http://schemas.microsoft.com/office/drawing/2014/main" val="421989654"/>
                  </a:ext>
                </a:extLst>
              </a:tr>
              <a:tr h="1153683">
                <a:tc>
                  <a:txBody>
                    <a:bodyPr/>
                    <a:lstStyle/>
                    <a:p>
                      <a:pPr algn="ctr" fontAlgn="b"/>
                      <a:r>
                        <a:rPr lang="en-US" sz="1400" b="1" i="0" u="none" strike="noStrike" dirty="0">
                          <a:solidFill>
                            <a:schemeClr val="bg2">
                              <a:lumMod val="25000"/>
                            </a:schemeClr>
                          </a:solidFill>
                          <a:effectLst/>
                          <a:latin typeface="Aptos Narrow"/>
                        </a:rPr>
                        <a:t>Effective HIV and TB Control Project in KGZ </a:t>
                      </a:r>
                    </a:p>
                  </a:txBody>
                  <a:tcPr marL="9525" marR="9525" marT="9525" marB="0" anchor="b"/>
                </a:tc>
                <a:tc>
                  <a:txBody>
                    <a:bodyPr/>
                    <a:lstStyle/>
                    <a:p>
                      <a:pPr algn="ctr" fontAlgn="b"/>
                      <a:r>
                        <a:rPr lang="en-US" sz="1400" b="0" i="0" u="none" strike="noStrike">
                          <a:solidFill>
                            <a:srgbClr val="000000"/>
                          </a:solidFill>
                          <a:effectLst/>
                          <a:latin typeface="Aptos Narrow"/>
                        </a:rPr>
                        <a:t>     </a:t>
                      </a:r>
                      <a:endParaRPr lang="en-US"/>
                    </a:p>
                    <a:p>
                      <a:pPr lvl="0" algn="ctr">
                        <a:buNone/>
                      </a:pPr>
                      <a:r>
                        <a:rPr lang="en-US" sz="1400" b="0" i="0" u="none" strike="noStrike">
                          <a:solidFill>
                            <a:srgbClr val="000000"/>
                          </a:solidFill>
                          <a:effectLst/>
                          <a:latin typeface="Aptos Narrow"/>
                        </a:rPr>
                        <a:t> 8,503,789</a:t>
                      </a:r>
                    </a:p>
                  </a:txBody>
                  <a:tcPr marL="9525" marR="9525" marT="9525" marB="0" anchor="b"/>
                </a:tc>
                <a:tc>
                  <a:txBody>
                    <a:bodyPr/>
                    <a:lstStyle/>
                    <a:p>
                      <a:pPr marL="0" lvl="0" algn="ctr" defTabSz="914400" rtl="0" eaLnBrk="1" fontAlgn="b" latinLnBrk="0" hangingPunct="1">
                        <a:buNone/>
                      </a:pPr>
                      <a:r>
                        <a:rPr lang="en-US" sz="1400" b="0" i="0" u="none" strike="noStrike" kern="1200" noProof="0">
                          <a:solidFill>
                            <a:srgbClr val="000000"/>
                          </a:solidFill>
                          <a:effectLst/>
                          <a:latin typeface="Aptos Narrow"/>
                          <a:ea typeface="+mn-ea"/>
                          <a:cs typeface="+mn-cs"/>
                        </a:rPr>
                        <a:t>6,229,216</a:t>
                      </a:r>
                      <a:endParaRPr lang="en-US" sz="1400" b="0" i="0" u="none" strike="noStrike" kern="1200">
                        <a:solidFill>
                          <a:srgbClr val="000000"/>
                        </a:solidFill>
                        <a:effectLst/>
                        <a:latin typeface="Aptos Narrow"/>
                        <a:ea typeface="+mn-ea"/>
                        <a:cs typeface="+mn-cs"/>
                      </a:endParaRPr>
                    </a:p>
                  </a:txBody>
                  <a:tcPr marL="9525" marR="9525" marT="9525" marB="0" anchor="b"/>
                </a:tc>
                <a:tc>
                  <a:txBody>
                    <a:bodyPr/>
                    <a:lstStyle/>
                    <a:p>
                      <a:pPr algn="ctr" fontAlgn="b"/>
                      <a:r>
                        <a:rPr lang="en-US" sz="1400" b="0" i="0" u="none" strike="noStrike">
                          <a:solidFill>
                            <a:srgbClr val="000000"/>
                          </a:solidFill>
                          <a:effectLst/>
                          <a:latin typeface="Aptos Narrow"/>
                        </a:rPr>
                        <a:t>          1,911,125</a:t>
                      </a:r>
                      <a:endParaRPr lang="en-US"/>
                    </a:p>
                  </a:txBody>
                  <a:tcPr marL="9525" marR="9525" marT="9525" marB="0" anchor="b"/>
                </a:tc>
                <a:tc>
                  <a:txBody>
                    <a:bodyPr/>
                    <a:lstStyle/>
                    <a:p>
                      <a:pPr algn="ctr" fontAlgn="b"/>
                      <a:r>
                        <a:rPr lang="en-US" sz="1400" b="0" i="0" u="none" strike="noStrike" dirty="0">
                          <a:solidFill>
                            <a:srgbClr val="000000"/>
                          </a:solidFill>
                          <a:effectLst/>
                          <a:latin typeface="Aptos Narrow"/>
                        </a:rPr>
                        <a:t>             641,367 </a:t>
                      </a:r>
                    </a:p>
                  </a:txBody>
                  <a:tcPr marL="9525" marR="9525" marT="9525" marB="0" anchor="b"/>
                </a:tc>
                <a:tc>
                  <a:txBody>
                    <a:bodyPr/>
                    <a:lstStyle/>
                    <a:p>
                      <a:pPr algn="ctr" fontAlgn="b"/>
                      <a:r>
                        <a:rPr lang="en-US" sz="1400" b="0" i="0" u="none" strike="noStrike">
                          <a:solidFill>
                            <a:srgbClr val="000000"/>
                          </a:solidFill>
                          <a:effectLst/>
                          <a:latin typeface="Aptos Narrow"/>
                        </a:rPr>
                        <a:t>      8,781,708 </a:t>
                      </a:r>
                    </a:p>
                  </a:txBody>
                  <a:tcPr marL="9525" marR="9525" marT="9525" marB="0" anchor="b"/>
                </a:tc>
                <a:tc>
                  <a:txBody>
                    <a:bodyPr/>
                    <a:lstStyle/>
                    <a:p>
                      <a:pPr algn="ctr" fontAlgn="b"/>
                      <a:r>
                        <a:rPr lang="en-US" sz="1400" b="0" i="0" u="none" strike="noStrike">
                          <a:solidFill>
                            <a:srgbClr val="000000"/>
                          </a:solidFill>
                          <a:effectLst/>
                          <a:latin typeface="Aptos Narrow"/>
                        </a:rPr>
                        <a:t>73%</a:t>
                      </a:r>
                    </a:p>
                  </a:txBody>
                  <a:tcPr marL="9525" marR="9525" marT="9525" marB="0" anchor="b"/>
                </a:tc>
                <a:tc>
                  <a:txBody>
                    <a:bodyPr/>
                    <a:lstStyle/>
                    <a:p>
                      <a:pPr algn="ctr" fontAlgn="b"/>
                      <a:r>
                        <a:rPr lang="en-US" sz="1400" b="0" i="0" u="none" strike="noStrike">
                          <a:solidFill>
                            <a:srgbClr val="000000"/>
                          </a:solidFill>
                          <a:effectLst/>
                          <a:latin typeface="Aptos Narrow"/>
                        </a:rPr>
                        <a:t>103%</a:t>
                      </a:r>
                    </a:p>
                  </a:txBody>
                  <a:tcPr marL="9525" marR="9525" marT="9525" marB="0" anchor="b"/>
                </a:tc>
                <a:extLst>
                  <a:ext uri="{0D108BD9-81ED-4DB2-BD59-A6C34878D82A}">
                    <a16:rowId xmlns:a16="http://schemas.microsoft.com/office/drawing/2014/main" val="3148549437"/>
                  </a:ext>
                </a:extLst>
              </a:tr>
              <a:tr h="1153683">
                <a:tc>
                  <a:txBody>
                    <a:bodyPr/>
                    <a:lstStyle/>
                    <a:p>
                      <a:pPr algn="ctr" fontAlgn="b"/>
                      <a:r>
                        <a:rPr lang="en-US" sz="1400" b="1" i="0" u="none" strike="noStrike" dirty="0">
                          <a:solidFill>
                            <a:schemeClr val="bg2">
                              <a:lumMod val="25000"/>
                            </a:schemeClr>
                          </a:solidFill>
                          <a:effectLst/>
                          <a:latin typeface="Aptos Narrow"/>
                        </a:rPr>
                        <a:t>Global Fund COVID-19 Response</a:t>
                      </a:r>
                    </a:p>
                  </a:txBody>
                  <a:tcPr marL="9525" marR="9525" marT="9525" marB="0" anchor="b"/>
                </a:tc>
                <a:tc>
                  <a:txBody>
                    <a:bodyPr/>
                    <a:lstStyle/>
                    <a:p>
                      <a:pPr algn="ctr" fontAlgn="b"/>
                      <a:r>
                        <a:rPr lang="en-US" sz="1400" b="0" i="0" u="none" strike="noStrike">
                          <a:solidFill>
                            <a:srgbClr val="000000"/>
                          </a:solidFill>
                          <a:effectLst/>
                          <a:latin typeface="Aptos Narrow"/>
                        </a:rPr>
                        <a:t>   </a:t>
                      </a:r>
                      <a:endParaRPr lang="en-US"/>
                    </a:p>
                    <a:p>
                      <a:pPr lvl="0" algn="ctr">
                        <a:buNone/>
                      </a:pPr>
                      <a:r>
                        <a:rPr lang="en-US" sz="1400" b="0" i="0" u="none" strike="noStrike">
                          <a:solidFill>
                            <a:srgbClr val="000000"/>
                          </a:solidFill>
                          <a:effectLst/>
                          <a:latin typeface="Aptos Narrow"/>
                        </a:rPr>
                        <a:t>   1,304,350 </a:t>
                      </a:r>
                    </a:p>
                  </a:txBody>
                  <a:tcPr marL="9525" marR="9525" marT="9525" marB="0" anchor="b"/>
                </a:tc>
                <a:tc>
                  <a:txBody>
                    <a:bodyPr/>
                    <a:lstStyle/>
                    <a:p>
                      <a:pPr marL="0" lvl="0" algn="ctr" defTabSz="914400">
                        <a:buNone/>
                      </a:pPr>
                      <a:r>
                        <a:rPr lang="en-US" sz="1400" b="0" i="0" u="none" strike="noStrike" kern="1200" baseline="0" noProof="0">
                          <a:solidFill>
                            <a:srgbClr val="000000"/>
                          </a:solidFill>
                          <a:effectLst/>
                          <a:latin typeface="Aptos Narrow"/>
                        </a:rPr>
                        <a:t>351,164</a:t>
                      </a:r>
                      <a:endParaRPr lang="en-US"/>
                    </a:p>
                  </a:txBody>
                  <a:tcPr marL="9525" marR="9525" marT="9525" marB="0" anchor="b"/>
                </a:tc>
                <a:tc>
                  <a:txBody>
                    <a:bodyPr/>
                    <a:lstStyle/>
                    <a:p>
                      <a:pPr algn="ctr" fontAlgn="b"/>
                      <a:r>
                        <a:rPr lang="en-US" sz="1400" b="0" i="0" u="none" strike="noStrike">
                          <a:solidFill>
                            <a:srgbClr val="000000"/>
                          </a:solidFill>
                          <a:effectLst/>
                          <a:latin typeface="Aptos Narrow"/>
                        </a:rPr>
                        <a:t>                </a:t>
                      </a:r>
                    </a:p>
                    <a:p>
                      <a:pPr lvl="0" algn="ctr">
                        <a:buNone/>
                      </a:pPr>
                      <a:r>
                        <a:rPr lang="en-US" sz="1400" b="0" i="0" u="none" strike="noStrike" noProof="0">
                          <a:solidFill>
                            <a:srgbClr val="000000"/>
                          </a:solidFill>
                          <a:effectLst/>
                        </a:rPr>
                        <a:t>631,463</a:t>
                      </a:r>
                      <a:endParaRPr lang="en-US"/>
                    </a:p>
                  </a:txBody>
                  <a:tcPr marL="9525" marR="9525" marT="9525" marB="0" anchor="b"/>
                </a:tc>
                <a:tc>
                  <a:txBody>
                    <a:bodyPr/>
                    <a:lstStyle/>
                    <a:p>
                      <a:pPr algn="ctr" fontAlgn="b"/>
                      <a:r>
                        <a:rPr lang="en-US" sz="1400" b="0" i="0" u="none" strike="noStrike">
                          <a:solidFill>
                            <a:srgbClr val="000000"/>
                          </a:solidFill>
                          <a:effectLst/>
                          <a:latin typeface="Aptos Narrow"/>
                        </a:rPr>
                        <a:t>                  </a:t>
                      </a:r>
                    </a:p>
                    <a:p>
                      <a:pPr algn="ctr" fontAlgn="b"/>
                      <a:r>
                        <a:rPr lang="en-US" sz="1400" b="0" i="0" u="none" strike="noStrike">
                          <a:solidFill>
                            <a:srgbClr val="000000"/>
                          </a:solidFill>
                          <a:effectLst/>
                          <a:latin typeface="Aptos Narrow"/>
                        </a:rPr>
                        <a:t>  2,593   </a:t>
                      </a:r>
                    </a:p>
                  </a:txBody>
                  <a:tcPr marL="9525" marR="9525" marT="9525" marB="0" anchor="b"/>
                </a:tc>
                <a:tc>
                  <a:txBody>
                    <a:bodyPr/>
                    <a:lstStyle/>
                    <a:p>
                      <a:pPr algn="ctr" fontAlgn="b"/>
                      <a:r>
                        <a:rPr lang="en-US" sz="1400" b="0" i="0" u="none" strike="noStrike">
                          <a:solidFill>
                            <a:srgbClr val="000000"/>
                          </a:solidFill>
                          <a:effectLst/>
                          <a:latin typeface="Aptos Narrow"/>
                        </a:rPr>
                        <a:t>          985,219 </a:t>
                      </a:r>
                    </a:p>
                  </a:txBody>
                  <a:tcPr marL="9525" marR="9525" marT="9525" marB="0" anchor="b"/>
                </a:tc>
                <a:tc>
                  <a:txBody>
                    <a:bodyPr/>
                    <a:lstStyle/>
                    <a:p>
                      <a:pPr algn="ctr" fontAlgn="b"/>
                      <a:r>
                        <a:rPr lang="en-US" sz="1400" b="0" i="0" u="none" strike="noStrike" dirty="0">
                          <a:solidFill>
                            <a:srgbClr val="000000"/>
                          </a:solidFill>
                          <a:effectLst/>
                          <a:latin typeface="Aptos Narrow"/>
                        </a:rPr>
                        <a:t>27%</a:t>
                      </a:r>
                    </a:p>
                  </a:txBody>
                  <a:tcPr marL="9525" marR="9525" marT="9525" marB="0" anchor="b"/>
                </a:tc>
                <a:tc>
                  <a:txBody>
                    <a:bodyPr/>
                    <a:lstStyle/>
                    <a:p>
                      <a:pPr algn="ctr" fontAlgn="b"/>
                      <a:r>
                        <a:rPr lang="en-US" sz="1400" b="0" i="0" u="none" strike="noStrike" dirty="0">
                          <a:solidFill>
                            <a:srgbClr val="000000"/>
                          </a:solidFill>
                          <a:effectLst/>
                          <a:latin typeface="Aptos Narrow"/>
                        </a:rPr>
                        <a:t>76%</a:t>
                      </a:r>
                    </a:p>
                  </a:txBody>
                  <a:tcPr marL="9525" marR="9525" marT="9525" marB="0" anchor="b"/>
                </a:tc>
                <a:extLst>
                  <a:ext uri="{0D108BD9-81ED-4DB2-BD59-A6C34878D82A}">
                    <a16:rowId xmlns:a16="http://schemas.microsoft.com/office/drawing/2014/main" val="779843992"/>
                  </a:ext>
                </a:extLst>
              </a:tr>
            </a:tbl>
          </a:graphicData>
        </a:graphic>
      </p:graphicFrame>
    </p:spTree>
    <p:extLst>
      <p:ext uri="{BB962C8B-B14F-4D97-AF65-F5344CB8AC3E}">
        <p14:creationId xmlns:p14="http://schemas.microsoft.com/office/powerpoint/2010/main" val="4118459142"/>
      </p:ext>
    </p:extLst>
  </p:cSld>
  <p:clrMapOvr>
    <a:masterClrMapping/>
  </p:clrMapOvr>
</p:sld>
</file>

<file path=ppt/theme/theme1.xml><?xml version="1.0" encoding="utf-8"?>
<a:theme xmlns:a="http://schemas.openxmlformats.org/drawingml/2006/main"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BAFB83A586EF4F94E7F07E84C3D94B" ma:contentTypeVersion="19" ma:contentTypeDescription="Create a new document." ma:contentTypeScope="" ma:versionID="d39c904b16324dc4317d6ea7776b1f27">
  <xsd:schema xmlns:xsd="http://www.w3.org/2001/XMLSchema" xmlns:xs="http://www.w3.org/2001/XMLSchema" xmlns:p="http://schemas.microsoft.com/office/2006/metadata/properties" xmlns:ns2="0d090553-ac12-4b9f-ace9-08ae9ba49871" xmlns:ns3="b7c0ead1-1596-430a-9f15-fe6efc5e9c7f" targetNamespace="http://schemas.microsoft.com/office/2006/metadata/properties" ma:root="true" ma:fieldsID="ae8a8aa7f63a1d17c1aa9281860511cb" ns2:_="" ns3:_="">
    <xsd:import namespace="0d090553-ac12-4b9f-ace9-08ae9ba49871"/>
    <xsd:import namespace="b7c0ead1-1596-430a-9f15-fe6efc5e9c7f"/>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90553-ac12-4b9f-ace9-08ae9ba49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_x0024_Resources_x003a_core_x002c_Signoff_Status_x003b_">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c0ead1-1596-430a-9f15-fe6efc5e9c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2bee817-e277-44d7-b1b3-2d258cf7fc2d}" ma:internalName="TaxCatchAll" ma:showField="CatchAllData" ma:web="b7c0ead1-1596-430a-9f15-fe6efc5e9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090553-ac12-4b9f-ace9-08ae9ba49871">
      <Terms xmlns="http://schemas.microsoft.com/office/infopath/2007/PartnerControls"/>
    </lcf76f155ced4ddcb4097134ff3c332f>
    <TaxCatchAll xmlns="b7c0ead1-1596-430a-9f15-fe6efc5e9c7f" xsi:nil="true"/>
    <_Flow_SignoffStatus xmlns="0d090553-ac12-4b9f-ace9-08ae9ba498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01250E-4710-471D-B3D5-8D4CB2CEDE54}">
  <ds:schemaRefs>
    <ds:schemaRef ds:uri="0d090553-ac12-4b9f-ace9-08ae9ba49871"/>
    <ds:schemaRef ds:uri="b7c0ead1-1596-430a-9f15-fe6efc5e9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504553-3E3C-4767-9D24-7D5707FBF882}">
  <ds:schemaRefs>
    <ds:schemaRef ds:uri="059678d3-0933-4798-85ce-4e8030ba05bc"/>
    <ds:schemaRef ds:uri="0d090553-ac12-4b9f-ace9-08ae9ba49871"/>
    <ds:schemaRef ds:uri="371e50f6-fa26-46ed-8bd6-fc2b4837b6bc"/>
    <ds:schemaRef ds:uri="5e778171-010b-46a9-9793-56f57a2ad9d8"/>
    <ds:schemaRef ds:uri="b7c0ead1-1596-430a-9f15-fe6efc5e9c7f"/>
    <ds:schemaRef ds:uri="d6d9d182-1b51-4d13-91b7-4a83422f327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741DC0A-1DCC-4F03-AFCC-17E26D699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1232</Words>
  <Application>Microsoft Office PowerPoint</Application>
  <PresentationFormat>Widescreen</PresentationFormat>
  <Paragraphs>198</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 Narrow</vt:lpstr>
      <vt:lpstr>Arial</vt:lpstr>
      <vt:lpstr>Calibri</vt:lpstr>
      <vt:lpstr>Wingdings</vt:lpstr>
      <vt:lpstr>Office Theme</vt:lpstr>
      <vt:lpstr>Custom Design</vt:lpstr>
      <vt:lpstr>Effective HIV and TB control in Kyrgyzstan  CCM Meeting  29 January 2025 </vt:lpstr>
      <vt:lpstr>General Updates</vt:lpstr>
      <vt:lpstr>General Updates</vt:lpstr>
      <vt:lpstr>Programme Preliminary Results_2024_HIV Treatment Indicators</vt:lpstr>
      <vt:lpstr>PowerPoint Presentation</vt:lpstr>
      <vt:lpstr>Reasons for under achievement of some HIV indicators:</vt:lpstr>
      <vt:lpstr>  Programme Preliminary Results_2024_TB</vt:lpstr>
      <vt:lpstr>Analysis of TB indicators for 2024:</vt:lpstr>
      <vt:lpstr>Delivery status as of 31 December 2024</vt:lpstr>
      <vt:lpstr>Project budget Main grant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Мероприятия компонента «Туберкулез» в рамках  Проекта ПРООН/Глобального Фонда  «Эффективный контроль за ВИЧ-инфекцией и туберкулезом в Кыргызской Республике»</dc:title>
  <dc:creator>Iuliia Aleshkina</dc:creator>
  <cp:lastModifiedBy>Hedieh KhaneghahPanah</cp:lastModifiedBy>
  <cp:revision>2</cp:revision>
  <dcterms:created xsi:type="dcterms:W3CDTF">2020-10-30T02:53:56Z</dcterms:created>
  <dcterms:modified xsi:type="dcterms:W3CDTF">2025-01-22T09:16:40Z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0x0101004EBAFB83A586EF4F94E7F07E84C3D94B</vt:lpwstr>
  </property>
  <property fmtid="{D5CDD505-2E9C-101B-9397-08002B2CF9AE}" pid="3" name="MediaServiceImageTags">
    <vt:lpwstr/>
  </property>
</Properties>
</file>