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481" r:id="rId6"/>
    <p:sldId id="541" r:id="rId7"/>
    <p:sldId id="553" r:id="rId8"/>
    <p:sldId id="531" r:id="rId9"/>
    <p:sldId id="513" r:id="rId10"/>
    <p:sldId id="554" r:id="rId11"/>
    <p:sldId id="551" r:id="rId12"/>
    <p:sldId id="555" r:id="rId13"/>
    <p:sldId id="533" r:id="rId14"/>
    <p:sldId id="506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xmlns="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A1859-87FA-469C-8630-E8423A4FE181}" v="12" dt="2025-01-22T09:01:58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 snapToGrid="0">
      <p:cViewPr>
        <p:scale>
          <a:sx n="100" d="100"/>
          <a:sy n="100" d="100"/>
        </p:scale>
        <p:origin x="-95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7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xmlns="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301" y="2681143"/>
            <a:ext cx="9607160" cy="2112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Arial"/>
                <a:cs typeface="Arial"/>
              </a:rPr>
              <a:t>Эффективный контроль </a:t>
            </a:r>
            <a:r>
              <a:rPr lang="ru-RU" sz="4000" dirty="0" smtClean="0">
                <a:latin typeface="Arial"/>
                <a:cs typeface="Arial"/>
              </a:rPr>
              <a:t>за ВИЧ </a:t>
            </a:r>
            <a:r>
              <a:rPr lang="ru-RU" sz="4000" dirty="0">
                <a:latin typeface="Arial"/>
                <a:cs typeface="Arial"/>
              </a:rPr>
              <a:t>и ТБ в </a:t>
            </a:r>
            <a:r>
              <a:rPr lang="ru-RU" sz="4000" dirty="0" smtClean="0">
                <a:latin typeface="Arial"/>
                <a:cs typeface="Arial"/>
              </a:rPr>
              <a:t>Кыргызской Республике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Заседание </a:t>
            </a:r>
            <a:r>
              <a:rPr lang="ru-RU" sz="4800" dirty="0" smtClean="0"/>
              <a:t>СКК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>
                <a:latin typeface="Arial"/>
                <a:cs typeface="Arial"/>
              </a:rPr>
              <a:t>29 </a:t>
            </a:r>
            <a:r>
              <a:rPr lang="ru-RU" sz="2700" dirty="0" smtClean="0">
                <a:latin typeface="Arial"/>
                <a:cs typeface="Arial"/>
              </a:rPr>
              <a:t>января</a:t>
            </a:r>
            <a:r>
              <a:rPr lang="en-GB" sz="2700" dirty="0" smtClean="0">
                <a:latin typeface="Arial"/>
                <a:cs typeface="Arial"/>
              </a:rPr>
              <a:t> 2025</a:t>
            </a:r>
            <a:r>
              <a:rPr lang="ru-RU" sz="2700" dirty="0" smtClean="0">
                <a:latin typeface="Arial"/>
                <a:cs typeface="Arial"/>
              </a:rPr>
              <a:t> года</a:t>
            </a:r>
            <a:r>
              <a:rPr lang="en-US" sz="4800" dirty="0"/>
              <a:t/>
            </a:r>
            <a:br>
              <a:rPr lang="en-US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92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24" y="1413163"/>
            <a:ext cx="10515600" cy="103218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Бюджет проекта</a:t>
            </a:r>
            <a:r>
              <a:rPr lang="en-US" sz="3200" b="1" dirty="0">
                <a:cs typeface="Arial" panose="020B0604020202020204" pitchFamily="34" charset="0"/>
              </a:rPr>
              <a:t/>
            </a:r>
            <a:br>
              <a:rPr lang="en-US" sz="3200" b="1" dirty="0">
                <a:cs typeface="Arial" panose="020B0604020202020204" pitchFamily="34" charset="0"/>
              </a:rPr>
            </a:br>
            <a:r>
              <a:rPr lang="ru-RU" sz="3200" b="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Основной грант</a:t>
            </a:r>
            <a:endParaRPr lang="ru-RU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AC69C8D4-94E4-D4ED-6308-4CBAA7994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652859"/>
              </p:ext>
            </p:extLst>
          </p:nvPr>
        </p:nvGraphicFramePr>
        <p:xfrm>
          <a:off x="838200" y="2460586"/>
          <a:ext cx="10515600" cy="1827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048">
                  <a:extLst>
                    <a:ext uri="{9D8B030D-6E8A-4147-A177-3AD203B41FA5}">
                      <a16:colId xmlns:a16="http://schemas.microsoft.com/office/drawing/2014/main" xmlns="" val="2231291441"/>
                    </a:ext>
                  </a:extLst>
                </a:gridCol>
                <a:gridCol w="1785192">
                  <a:extLst>
                    <a:ext uri="{9D8B030D-6E8A-4147-A177-3AD203B41FA5}">
                      <a16:colId xmlns:a16="http://schemas.microsoft.com/office/drawing/2014/main" xmlns="" val="11491395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818564722"/>
                    </a:ext>
                  </a:extLst>
                </a:gridCol>
                <a:gridCol w="2105082">
                  <a:extLst>
                    <a:ext uri="{9D8B030D-6E8A-4147-A177-3AD203B41FA5}">
                      <a16:colId xmlns:a16="http://schemas.microsoft.com/office/drawing/2014/main" xmlns="" val="3659976167"/>
                    </a:ext>
                  </a:extLst>
                </a:gridCol>
                <a:gridCol w="2101158">
                  <a:extLst>
                    <a:ext uri="{9D8B030D-6E8A-4147-A177-3AD203B41FA5}">
                      <a16:colId xmlns:a16="http://schemas.microsoft.com/office/drawing/2014/main" xmlns="" val="302458706"/>
                    </a:ext>
                  </a:extLst>
                </a:gridCol>
              </a:tblGrid>
              <a:tr h="3955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 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2024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2025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2026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</a:t>
                      </a:r>
                      <a:endParaRPr lang="x-non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1226332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связанный со здравоохранением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5,258,926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4,571,063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4,855,487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14,685,476</a:t>
                      </a:r>
                      <a:endParaRPr lang="x-non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555224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Связанный со здравоохранением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3,244,863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5,145,222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4,786,191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13,176,276</a:t>
                      </a:r>
                      <a:endParaRPr lang="x-non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068078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x-none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,716,285</a:t>
                      </a:r>
                      <a:endParaRPr lang="x-none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,641,678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,752</a:t>
                      </a:r>
                      <a:endParaRPr lang="x-none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7944599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1EB7D04-8E5D-BE10-ADF7-20D905A505CF}"/>
              </a:ext>
            </a:extLst>
          </p:cNvPr>
          <p:cNvSpPr txBox="1">
            <a:spLocks/>
          </p:cNvSpPr>
          <p:nvPr/>
        </p:nvSpPr>
        <p:spPr>
          <a:xfrm>
            <a:off x="615424" y="4096327"/>
            <a:ext cx="10515600" cy="688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C19RM </a:t>
            </a:r>
            <a:endParaRPr lang="ru-RU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xmlns="" id="{875667C0-804A-A2D1-5414-7FE40D797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862784"/>
              </p:ext>
            </p:extLst>
          </p:nvPr>
        </p:nvGraphicFramePr>
        <p:xfrm>
          <a:off x="838200" y="4838007"/>
          <a:ext cx="420624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2312914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14913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 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2024-</a:t>
                      </a:r>
                      <a:r>
                        <a:rPr lang="ru-RU" sz="1400" dirty="0" smtClean="0"/>
                        <a:t>июнь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2025</a:t>
                      </a:r>
                      <a:endParaRPr lang="x-non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12263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 связанный со здравоохранением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85,331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142164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Связанный со здравоохранением</a:t>
                      </a:r>
                      <a:endParaRPr lang="x-none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1,219,018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935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</a:t>
                      </a:r>
                      <a:endParaRPr lang="x-non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1,304,349</a:t>
                      </a:r>
                      <a:endParaRPr lang="x-none" sz="140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7944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1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F3081EA-7FA5-4171-B136-55826A5FF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94" y="3022382"/>
            <a:ext cx="10831144" cy="1022224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Коротко о главном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281025" cy="4854142"/>
          </a:xfrm>
          <a:noFill/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ru-RU" sz="2200" b="1" dirty="0" smtClean="0">
                <a:ea typeface="+mn-lt"/>
                <a:cs typeface="+mn-lt"/>
              </a:rPr>
              <a:t>МАФ</a:t>
            </a:r>
            <a:r>
              <a:rPr lang="en-US" sz="2200" b="1" dirty="0" smtClean="0">
                <a:ea typeface="+mn-lt"/>
                <a:cs typeface="+mn-lt"/>
              </a:rPr>
              <a:t>: </a:t>
            </a:r>
            <a:r>
              <a:rPr lang="ru-RU" sz="2200" dirty="0" smtClean="0">
                <a:ea typeface="+mn-lt"/>
                <a:cs typeface="+mn-lt"/>
              </a:rPr>
              <a:t>Новая </a:t>
            </a:r>
            <a:r>
              <a:rPr lang="ru-RU" sz="2200" dirty="0">
                <a:ea typeface="+mn-lt"/>
                <a:cs typeface="+mn-lt"/>
              </a:rPr>
              <a:t>команда </a:t>
            </a:r>
            <a:r>
              <a:rPr lang="ru-RU" sz="2200" dirty="0" smtClean="0">
                <a:ea typeface="+mn-lt"/>
                <a:cs typeface="+mn-lt"/>
              </a:rPr>
              <a:t>МАФ </a:t>
            </a:r>
            <a:r>
              <a:rPr lang="ru-RU" sz="2200" dirty="0">
                <a:ea typeface="+mn-lt"/>
                <a:cs typeface="+mn-lt"/>
              </a:rPr>
              <a:t>(KPMG) приступила к работе в ноябре 2024 </a:t>
            </a:r>
            <a:r>
              <a:rPr lang="ru-RU" sz="2200" dirty="0" smtClean="0">
                <a:ea typeface="+mn-lt"/>
                <a:cs typeface="+mn-lt"/>
              </a:rPr>
              <a:t>г</a:t>
            </a:r>
            <a:r>
              <a:rPr lang="en-US" sz="2200" dirty="0" smtClean="0">
                <a:ea typeface="+mn-lt"/>
                <a:cs typeface="+mn-lt"/>
              </a:rPr>
              <a:t>.</a:t>
            </a:r>
            <a:endParaRPr lang="en-US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200" b="1" dirty="0" smtClean="0">
                <a:ea typeface="+mn-lt"/>
                <a:cs typeface="+mn-lt"/>
              </a:rPr>
              <a:t>Обновление </a:t>
            </a:r>
            <a:r>
              <a:rPr lang="ru-RU" sz="2200" b="1" dirty="0">
                <a:ea typeface="+mn-lt"/>
                <a:cs typeface="+mn-lt"/>
              </a:rPr>
              <a:t>информации о ходе работ и </a:t>
            </a:r>
            <a:r>
              <a:rPr lang="ru-RU" sz="2200" b="1" dirty="0" smtClean="0">
                <a:ea typeface="+mn-lt"/>
                <a:cs typeface="+mn-lt"/>
              </a:rPr>
              <a:t>заявка </a:t>
            </a:r>
            <a:r>
              <a:rPr lang="ru-RU" sz="2200" b="1" dirty="0">
                <a:ea typeface="+mn-lt"/>
                <a:cs typeface="+mn-lt"/>
              </a:rPr>
              <a:t>на предоставление средств (ежегодный отчет для ГФ)</a:t>
            </a:r>
            <a:r>
              <a:rPr lang="ru-RU" sz="2200" dirty="0">
                <a:ea typeface="+mn-lt"/>
                <a:cs typeface="+mn-lt"/>
              </a:rPr>
              <a:t>: В настоящее время находится в разработке. Обычный срок представления - 28 февраля, но ГФ сообщил о задержках с шаблоном. В результате срок может быть продлен</a:t>
            </a:r>
            <a:r>
              <a:rPr lang="en-US" sz="2200" dirty="0">
                <a:ea typeface="+mn-lt"/>
                <a:cs typeface="+mn-lt"/>
              </a:rPr>
              <a:t>.</a:t>
            </a:r>
          </a:p>
          <a:p>
            <a:pPr>
              <a:buFont typeface="Arial" panose="05000000000000000000" pitchFamily="2" charset="2"/>
              <a:buChar char="•"/>
            </a:pPr>
            <a:endParaRPr lang="en-US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200" b="1" dirty="0" smtClean="0">
                <a:ea typeface="+mn-lt"/>
                <a:cs typeface="+mn-lt"/>
              </a:rPr>
              <a:t>Грант </a:t>
            </a:r>
            <a:r>
              <a:rPr lang="en-GB" sz="2200" b="1" dirty="0" smtClean="0">
                <a:ea typeface="+mn-lt"/>
                <a:cs typeface="+mn-lt"/>
              </a:rPr>
              <a:t>C19RM: </a:t>
            </a:r>
            <a:r>
              <a:rPr lang="ru-RU" sz="2200" dirty="0" smtClean="0">
                <a:ea typeface="+mn-lt"/>
                <a:cs typeface="+mn-lt"/>
              </a:rPr>
              <a:t>ГФ </a:t>
            </a:r>
            <a:r>
              <a:rPr lang="ru-RU" sz="2200" dirty="0">
                <a:ea typeface="+mn-lt"/>
                <a:cs typeface="+mn-lt"/>
              </a:rPr>
              <a:t>подтвердил </a:t>
            </a:r>
            <a:r>
              <a:rPr lang="ru-RU" sz="2200" dirty="0" err="1" smtClean="0">
                <a:ea typeface="+mn-lt"/>
                <a:cs typeface="+mn-lt"/>
              </a:rPr>
              <a:t>беззатратное</a:t>
            </a:r>
            <a:r>
              <a:rPr lang="ru-RU" sz="2200" dirty="0" smtClean="0">
                <a:ea typeface="+mn-lt"/>
                <a:cs typeface="+mn-lt"/>
              </a:rPr>
              <a:t> </a:t>
            </a:r>
            <a:r>
              <a:rPr lang="ru-RU" sz="2200" dirty="0">
                <a:ea typeface="+mn-lt"/>
                <a:cs typeface="+mn-lt"/>
              </a:rPr>
              <a:t>продление на 6 месяцев в 2025 </a:t>
            </a:r>
            <a:r>
              <a:rPr lang="ru-RU" sz="2200" dirty="0" smtClean="0">
                <a:ea typeface="+mn-lt"/>
                <a:cs typeface="+mn-lt"/>
              </a:rPr>
              <a:t>году</a:t>
            </a:r>
            <a:r>
              <a:rPr lang="en-GB" sz="2200" dirty="0" smtClean="0">
                <a:ea typeface="+mn-lt"/>
                <a:cs typeface="+mn-lt"/>
              </a:rPr>
              <a:t>.</a:t>
            </a:r>
            <a:endParaRPr lang="en-GB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200" b="1" dirty="0" smtClean="0">
                <a:ea typeface="+mn-lt"/>
                <a:cs typeface="+mn-lt"/>
              </a:rPr>
              <a:t>Обзор </a:t>
            </a:r>
            <a:r>
              <a:rPr lang="ru-RU" sz="2200" b="1" dirty="0">
                <a:ea typeface="+mn-lt"/>
                <a:cs typeface="+mn-lt"/>
              </a:rPr>
              <a:t>программы профилактики</a:t>
            </a:r>
            <a:r>
              <a:rPr lang="ru-RU" sz="2200" dirty="0">
                <a:ea typeface="+mn-lt"/>
                <a:cs typeface="+mn-lt"/>
              </a:rPr>
              <a:t>: Продолжается, ожидается, что </a:t>
            </a:r>
            <a:r>
              <a:rPr lang="ru-RU" sz="2200" dirty="0" smtClean="0">
                <a:ea typeface="+mn-lt"/>
                <a:cs typeface="+mn-lt"/>
              </a:rPr>
              <a:t>он будет завершен </a:t>
            </a:r>
            <a:r>
              <a:rPr lang="ru-RU" sz="2200" dirty="0">
                <a:ea typeface="+mn-lt"/>
                <a:cs typeface="+mn-lt"/>
              </a:rPr>
              <a:t>к февралю, а тендерный процесс запланирован на март-апрель</a:t>
            </a:r>
            <a:r>
              <a:rPr lang="en-GB" sz="2200" dirty="0">
                <a:ea typeface="+mn-lt"/>
                <a:cs typeface="+mn-lt"/>
              </a:rPr>
              <a:t>.</a:t>
            </a:r>
            <a:r>
              <a:rPr lang="ru-RU" sz="2200" dirty="0">
                <a:ea typeface="+mn-lt"/>
                <a:cs typeface="+mn-lt"/>
              </a:rPr>
              <a:t> </a:t>
            </a:r>
            <a:endParaRPr lang="en-GB" sz="22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200" b="1" dirty="0" smtClean="0">
                <a:ea typeface="+mn-lt"/>
                <a:cs typeface="+mn-lt"/>
              </a:rPr>
              <a:t>Компонент </a:t>
            </a:r>
            <a:r>
              <a:rPr lang="ru-RU" sz="2200" b="1" dirty="0">
                <a:ea typeface="+mn-lt"/>
                <a:cs typeface="+mn-lt"/>
              </a:rPr>
              <a:t>по правам человека в </a:t>
            </a:r>
            <a:r>
              <a:rPr lang="ru-RU" sz="2200" b="1" dirty="0" smtClean="0">
                <a:ea typeface="+mn-lt"/>
                <a:cs typeface="+mn-lt"/>
              </a:rPr>
              <a:t>области ВИЧ/ТБ (Преодоление барьеров)</a:t>
            </a:r>
            <a:r>
              <a:rPr lang="ru-RU" sz="2200" dirty="0" smtClean="0">
                <a:ea typeface="+mn-lt"/>
                <a:cs typeface="+mn-lt"/>
              </a:rPr>
              <a:t>: </a:t>
            </a:r>
            <a:r>
              <a:rPr lang="ru-RU" sz="2200" dirty="0">
                <a:ea typeface="+mn-lt"/>
                <a:cs typeface="+mn-lt"/>
              </a:rPr>
              <a:t>ОР получил письмо руководства ГФ, работает над выполнением рекомендаций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GB" sz="22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sz="22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 sz="2000" dirty="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130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Коротко о главном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281025" cy="48541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ru-RU" sz="2000" b="1" dirty="0" smtClean="0"/>
              <a:t>Мигранты </a:t>
            </a:r>
            <a:r>
              <a:rPr lang="ru-RU" sz="2000" b="1" dirty="0"/>
              <a:t>в программе ГФ</a:t>
            </a:r>
            <a:r>
              <a:rPr lang="ru-RU" sz="2000" dirty="0"/>
              <a:t>: При поддержке GIZ были проведены тренинги по работе с мигрантами как группой высокого риска по ВИЧ и ТБ. Разработаны меры и мероприятия, которые включены в ТЗ на 2025 и 2026 </a:t>
            </a:r>
            <a:r>
              <a:rPr lang="ru-RU" sz="2000" dirty="0" err="1" smtClean="0"/>
              <a:t>гг</a:t>
            </a:r>
            <a:r>
              <a:rPr lang="en-GB" sz="2000" dirty="0" smtClean="0">
                <a:ea typeface="+mn-lt"/>
                <a:cs typeface="+mn-lt"/>
              </a:rPr>
              <a:t>.</a:t>
            </a:r>
            <a:endParaRPr lang="en-GB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000" b="1" dirty="0" smtClean="0"/>
              <a:t>Развитие </a:t>
            </a:r>
            <a:r>
              <a:rPr lang="ru-RU" sz="2000" b="1" dirty="0"/>
              <a:t>потенциала </a:t>
            </a:r>
            <a:r>
              <a:rPr lang="en-US" sz="2000" b="1" dirty="0"/>
              <a:t>CRZ</a:t>
            </a:r>
            <a:r>
              <a:rPr lang="ru-RU" sz="2000" dirty="0" smtClean="0"/>
              <a:t>: </a:t>
            </a:r>
            <a:r>
              <a:rPr lang="ru-RU" sz="2000" dirty="0"/>
              <a:t>Программа по наращиванию потенциала на 2024 год была завершена, </a:t>
            </a:r>
            <a:r>
              <a:rPr lang="ru-RU" sz="2000" dirty="0" smtClean="0"/>
              <a:t>некоторые </a:t>
            </a:r>
            <a:r>
              <a:rPr lang="ru-RU" sz="2000" dirty="0"/>
              <a:t>мероприятия перенесены на 2025 год. В штат вошли два новых сотрудника, и все </a:t>
            </a:r>
            <a:r>
              <a:rPr lang="ru-RU" sz="2000" dirty="0" smtClean="0"/>
              <a:t>вакансии </a:t>
            </a:r>
            <a:r>
              <a:rPr lang="ru-RU" sz="2000" dirty="0"/>
              <a:t>в </a:t>
            </a:r>
            <a:r>
              <a:rPr lang="ru-RU" sz="2000" dirty="0" smtClean="0"/>
              <a:t>ГРП </a:t>
            </a:r>
            <a:r>
              <a:rPr lang="ru-RU" sz="2000" dirty="0"/>
              <a:t>будут вновь объявлены. В </a:t>
            </a:r>
            <a:r>
              <a:rPr lang="ru-RU" sz="2000" dirty="0" smtClean="0"/>
              <a:t>ПНП на </a:t>
            </a:r>
            <a:r>
              <a:rPr lang="ru-RU" sz="2000" dirty="0"/>
              <a:t>2025 год основное внимание уделяется передаче </a:t>
            </a:r>
            <a:r>
              <a:rPr lang="ru-RU" sz="2000" dirty="0" smtClean="0"/>
              <a:t>Республиканского центра СПИД </a:t>
            </a:r>
            <a:r>
              <a:rPr lang="ru-RU" sz="2000" dirty="0"/>
              <a:t>в ведение </a:t>
            </a:r>
            <a:r>
              <a:rPr lang="en-US" sz="2000" dirty="0"/>
              <a:t>CRZ</a:t>
            </a:r>
            <a:r>
              <a:rPr lang="ru-RU" sz="2000" dirty="0" smtClean="0"/>
              <a:t> </a:t>
            </a:r>
            <a:r>
              <a:rPr lang="ru-RU" sz="2000" dirty="0"/>
              <a:t>к III-IV кварталу 2025 года, и </a:t>
            </a:r>
            <a:r>
              <a:rPr lang="en-GB" sz="2000" dirty="0">
                <a:ea typeface="+mn-lt"/>
                <a:cs typeface="+mn-lt"/>
              </a:rPr>
              <a:t>CRZ</a:t>
            </a:r>
            <a:r>
              <a:rPr lang="en-GB" sz="2000" b="1" dirty="0">
                <a:ea typeface="+mn-lt"/>
                <a:cs typeface="+mn-lt"/>
              </a:rPr>
              <a:t> </a:t>
            </a:r>
            <a:r>
              <a:rPr lang="ru-RU" sz="2000" dirty="0" smtClean="0"/>
              <a:t>работает </a:t>
            </a:r>
            <a:r>
              <a:rPr lang="ru-RU" sz="2000" dirty="0"/>
              <a:t>над рамочным соглашением с ГФ, включая освобождение от </a:t>
            </a:r>
            <a:r>
              <a:rPr lang="ru-RU" sz="2000" dirty="0" smtClean="0"/>
              <a:t>налогов</a:t>
            </a:r>
            <a:r>
              <a:rPr lang="en-GB" sz="2000" dirty="0" smtClean="0">
                <a:ea typeface="+mn-lt"/>
                <a:cs typeface="+mn-lt"/>
              </a:rPr>
              <a:t>.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000" b="1" dirty="0" smtClean="0">
                <a:ea typeface="+mn-lt"/>
                <a:cs typeface="+mn-lt"/>
              </a:rPr>
              <a:t>Пилотное </a:t>
            </a:r>
            <a:r>
              <a:rPr lang="ru-RU" sz="2000" b="1" dirty="0">
                <a:ea typeface="+mn-lt"/>
                <a:cs typeface="+mn-lt"/>
              </a:rPr>
              <a:t>внедрение базы данных DHIS2: </a:t>
            </a:r>
            <a:r>
              <a:rPr lang="ru-RU" sz="2000" dirty="0">
                <a:ea typeface="+mn-lt"/>
                <a:cs typeface="+mn-lt"/>
              </a:rPr>
              <a:t>Пилотное внедрение началось в 2024 году, а в 2025 году все вновь отобранные организации будут использовать новую систему</a:t>
            </a:r>
            <a:r>
              <a:rPr lang="ru-RU" sz="2000" dirty="0" smtClean="0">
                <a:ea typeface="+mn-lt"/>
                <a:cs typeface="+mn-lt"/>
              </a:rPr>
              <a:t>.</a:t>
            </a:r>
            <a:endParaRPr lang="en-GB" dirty="0"/>
          </a:p>
          <a:p>
            <a:pPr>
              <a:buFont typeface="Arial" panose="05000000000000000000" pitchFamily="2" charset="2"/>
              <a:buChar char="•"/>
            </a:pPr>
            <a:r>
              <a:rPr lang="ru-RU" sz="2000" b="1" dirty="0" smtClean="0">
                <a:ea typeface="+mn-lt"/>
                <a:cs typeface="+mn-lt"/>
              </a:rPr>
              <a:t>ИБПИ</a:t>
            </a:r>
            <a:r>
              <a:rPr lang="ru-RU" sz="2100" b="1" dirty="0" smtClean="0">
                <a:ea typeface="+mn-lt"/>
                <a:cs typeface="+mn-lt"/>
              </a:rPr>
              <a:t> </a:t>
            </a:r>
            <a:r>
              <a:rPr lang="ru-RU" sz="2100" b="1" dirty="0">
                <a:ea typeface="+mn-lt"/>
                <a:cs typeface="+mn-lt"/>
              </a:rPr>
              <a:t>среди МСМ и </a:t>
            </a:r>
            <a:r>
              <a:rPr lang="ru-RU" sz="2100" b="1" dirty="0" smtClean="0">
                <a:ea typeface="+mn-lt"/>
                <a:cs typeface="+mn-lt"/>
              </a:rPr>
              <a:t>ЛУИН</a:t>
            </a:r>
            <a:r>
              <a:rPr lang="ru-RU" sz="2100" dirty="0">
                <a:ea typeface="+mn-lt"/>
                <a:cs typeface="+mn-lt"/>
              </a:rPr>
              <a:t>: Интегрированное </a:t>
            </a:r>
            <a:r>
              <a:rPr lang="ru-RU" sz="2100" dirty="0" err="1">
                <a:ea typeface="+mn-lt"/>
                <a:cs typeface="+mn-lt"/>
              </a:rPr>
              <a:t>био</a:t>
            </a:r>
            <a:r>
              <a:rPr lang="ru-RU" sz="2100" dirty="0">
                <a:ea typeface="+mn-lt"/>
                <a:cs typeface="+mn-lt"/>
              </a:rPr>
              <a:t>-поведенческое исследование началось в январе 2025 года под руководством Программы по </a:t>
            </a:r>
            <a:r>
              <a:rPr lang="ru-RU" sz="2100" dirty="0" smtClean="0">
                <a:ea typeface="+mn-lt"/>
                <a:cs typeface="+mn-lt"/>
              </a:rPr>
              <a:t>борьбе со СПИДом </a:t>
            </a:r>
            <a:r>
              <a:rPr lang="ru-RU" sz="2100" dirty="0">
                <a:ea typeface="+mn-lt"/>
                <a:cs typeface="+mn-lt"/>
              </a:rPr>
              <a:t>в сотрудничестве с CDC</a:t>
            </a:r>
            <a:r>
              <a:rPr lang="en-GB" sz="2100" dirty="0">
                <a:ea typeface="+mn-lt"/>
                <a:cs typeface="+mn-lt"/>
              </a:rPr>
              <a:t>.</a:t>
            </a:r>
            <a:endParaRPr lang="en-US" sz="21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ru-RU" sz="2100" b="1" dirty="0" smtClean="0">
                <a:ea typeface="+mn-lt"/>
                <a:cs typeface="+mn-lt"/>
              </a:rPr>
              <a:t>Реконструкция </a:t>
            </a:r>
            <a:r>
              <a:rPr lang="ru-RU" sz="2100" b="1" dirty="0">
                <a:ea typeface="+mn-lt"/>
                <a:cs typeface="+mn-lt"/>
              </a:rPr>
              <a:t>лаборатории в Оше</a:t>
            </a:r>
            <a:r>
              <a:rPr lang="ru-RU" sz="2100" dirty="0">
                <a:ea typeface="+mn-lt"/>
                <a:cs typeface="+mn-lt"/>
              </a:rPr>
              <a:t>: </a:t>
            </a:r>
            <a:r>
              <a:rPr lang="ru-RU" sz="2100" dirty="0" smtClean="0">
                <a:ea typeface="+mn-lt"/>
                <a:cs typeface="+mn-lt"/>
              </a:rPr>
              <a:t>Реконструкция завершена </a:t>
            </a:r>
            <a:r>
              <a:rPr lang="ru-RU" sz="2100" dirty="0">
                <a:ea typeface="+mn-lt"/>
                <a:cs typeface="+mn-lt"/>
              </a:rPr>
              <a:t>в сотрудничестве с GIZ и НТП, </a:t>
            </a:r>
            <a:r>
              <a:rPr lang="ru-RU" sz="2100" dirty="0" smtClean="0">
                <a:ea typeface="+mn-lt"/>
                <a:cs typeface="+mn-lt"/>
              </a:rPr>
              <a:t>лаборатория введена </a:t>
            </a:r>
            <a:r>
              <a:rPr lang="ru-RU" sz="2100" dirty="0">
                <a:ea typeface="+mn-lt"/>
                <a:cs typeface="+mn-lt"/>
              </a:rPr>
              <a:t>в эксплуатацию, официальное открытие запланировано на 7 февраля.</a:t>
            </a:r>
            <a:endParaRPr lang="en-GB" sz="21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630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A7355-CF56-4457-C3F9-98AF1F0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28" y="208026"/>
            <a:ext cx="10148335" cy="73967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Предварительные </a:t>
            </a:r>
            <a:r>
              <a:rPr lang="ru-RU" sz="3200" dirty="0"/>
              <a:t>результаты программы_2024_Индикаторы лечения </a:t>
            </a:r>
            <a:r>
              <a:rPr lang="ru-RU" sz="3200" dirty="0" smtClean="0"/>
              <a:t>ВИЧ</a:t>
            </a:r>
            <a:endParaRPr lang="en" sz="32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B952DA6C-7BA2-A4C0-6FAA-ACE81652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51696"/>
              </p:ext>
            </p:extLst>
          </p:nvPr>
        </p:nvGraphicFramePr>
        <p:xfrm>
          <a:off x="352697" y="849088"/>
          <a:ext cx="11351624" cy="570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5565">
                  <a:extLst>
                    <a:ext uri="{9D8B030D-6E8A-4147-A177-3AD203B41FA5}">
                      <a16:colId xmlns:a16="http://schemas.microsoft.com/office/drawing/2014/main" xmlns="" val="540746560"/>
                    </a:ext>
                  </a:extLst>
                </a:gridCol>
                <a:gridCol w="1018342">
                  <a:extLst>
                    <a:ext uri="{9D8B030D-6E8A-4147-A177-3AD203B41FA5}">
                      <a16:colId xmlns:a16="http://schemas.microsoft.com/office/drawing/2014/main" xmlns="" val="4287060118"/>
                    </a:ext>
                  </a:extLst>
                </a:gridCol>
                <a:gridCol w="1868362">
                  <a:extLst>
                    <a:ext uri="{9D8B030D-6E8A-4147-A177-3AD203B41FA5}">
                      <a16:colId xmlns:a16="http://schemas.microsoft.com/office/drawing/2014/main" xmlns="" val="2437356657"/>
                    </a:ext>
                  </a:extLst>
                </a:gridCol>
                <a:gridCol w="1969355">
                  <a:extLst>
                    <a:ext uri="{9D8B030D-6E8A-4147-A177-3AD203B41FA5}">
                      <a16:colId xmlns:a16="http://schemas.microsoft.com/office/drawing/2014/main" xmlns="" val="2165253256"/>
                    </a:ext>
                  </a:extLst>
                </a:gridCol>
              </a:tblGrid>
              <a:tr h="5242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Цель на </a:t>
                      </a:r>
                      <a:r>
                        <a:rPr lang="en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2024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Достижение на 2024 год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685840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HTS-5 Процент людей с впервые диагностированным ВИЧ, которые начали АРТ</a:t>
                      </a:r>
                      <a:endParaRPr lang="en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3215295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TCS-1.1⁽ᴹ⁾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людей, получающих АРТ, среди всех людей, живущих с ВИЧ, на конец отчетного периода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903448"/>
                  </a:ext>
                </a:extLst>
              </a:tr>
              <a:tr h="577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TB/HIV-6⁽ᴹ⁾ </a:t>
                      </a:r>
                      <a:r>
                        <a:rPr lang="ru-RU" sz="1600" b="0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ВИЧ-инфицированных пациентов с новым и/или рецидивирующим туберкулезом, получающих АРТ во время лечения туберкулеза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113076"/>
                  </a:ext>
                </a:extLst>
              </a:tr>
              <a:tr h="820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TCS-10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беременных женщин, живущих с ВИЧ, которые получали антиретровирусные препараты для снижения риска вертикальной передачи 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2141265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TB/HIV-7.1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людей, живущих с ВИЧ, которые в настоящее время получают антиретровирусную терапию и начали профилактическое лечение туберкулеза (ПЛТ) в течение отчетного периода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077069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HIV O-12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людей, живущих с ВИЧ и получающих АРТ, у которых наблюдается вирусологическая </a:t>
                      </a:r>
                      <a:r>
                        <a:rPr lang="ru-RU" sz="1600" b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супрессия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543911"/>
                  </a:ext>
                </a:extLst>
              </a:tr>
              <a:tr h="706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HIV O-11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 людей, живущих с ВИЧ, которые знают свой ВИЧ-статус на конец отчетного периода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28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9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80F67E9-C24A-BB0D-A76C-61AED053A21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87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 smtClean="0"/>
              <a:t>Предварительные </a:t>
            </a:r>
            <a:r>
              <a:rPr lang="ru-RU" sz="2800" dirty="0"/>
              <a:t>результаты программы_2024_Индикаторы профилактики ВИЧ</a:t>
            </a:r>
            <a:endParaRPr lang="en-US" sz="28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C0936CE1-6376-1938-EAF3-61C289093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19791"/>
              </p:ext>
            </p:extLst>
          </p:nvPr>
        </p:nvGraphicFramePr>
        <p:xfrm>
          <a:off x="838200" y="1352571"/>
          <a:ext cx="10003976" cy="446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960">
                  <a:extLst>
                    <a:ext uri="{9D8B030D-6E8A-4147-A177-3AD203B41FA5}">
                      <a16:colId xmlns:a16="http://schemas.microsoft.com/office/drawing/2014/main" xmlns="" val="2476551245"/>
                    </a:ext>
                  </a:extLst>
                </a:gridCol>
                <a:gridCol w="1038498">
                  <a:extLst>
                    <a:ext uri="{9D8B030D-6E8A-4147-A177-3AD203B41FA5}">
                      <a16:colId xmlns:a16="http://schemas.microsoft.com/office/drawing/2014/main" xmlns="" val="1313743346"/>
                    </a:ext>
                  </a:extLst>
                </a:gridCol>
                <a:gridCol w="1613264">
                  <a:extLst>
                    <a:ext uri="{9D8B030D-6E8A-4147-A177-3AD203B41FA5}">
                      <a16:colId xmlns:a16="http://schemas.microsoft.com/office/drawing/2014/main" xmlns="" val="2652628533"/>
                    </a:ext>
                  </a:extLst>
                </a:gridCol>
                <a:gridCol w="1195254">
                  <a:extLst>
                    <a:ext uri="{9D8B030D-6E8A-4147-A177-3AD203B41FA5}">
                      <a16:colId xmlns:a16="http://schemas.microsoft.com/office/drawing/2014/main" xmlns="" val="113225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Цель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Достижение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0510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KP-1a⁽ᴹ⁾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МСМ, охваченных программами профилактики ВИЧ - минимальный пакет услуг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6760</a:t>
                      </a:r>
                    </a:p>
                    <a:p>
                      <a:pPr algn="ctr"/>
                      <a:endParaRPr lang="ru-RU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247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HTS-3a⁽ᴹ⁾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МСМ, прошедших тестирование на ВИЧ в течение отчетного периода и знающих свои результаты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11830</a:t>
                      </a:r>
                    </a:p>
                    <a:p>
                      <a:pPr algn="ctr"/>
                      <a:endParaRPr lang="ru-RU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61342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KP-6a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МСМ/ТГ, имеющих право на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доконтактную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профилактику (ДКП), которые получили ДКП в течение отчетного периода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27635198"/>
                  </a:ext>
                </a:extLst>
              </a:tr>
              <a:tr h="19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KP-1c⁽ᴹ⁾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СР, охваченных программами профилактики ВИЧ - минимальный пакет услуг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3489312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HTS-3a⁽ᴹ⁾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ТГ, прошедших тестирование на ВИЧ в течение отчетного периода и знающих свои результаты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88869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KP-1c⁽ᴹ⁾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СР, охваченных программами профилактики ВИЧ - минимальный пакет услуг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2325</a:t>
                      </a:r>
                    </a:p>
                  </a:txBody>
                  <a:tcPr marL="6349" marR="6349" marT="634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812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HTS-3c⁽ᴹ⁾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СР, прошедших тестирование на ВИЧ в течение отчетного периода и знающих свои результаты</a:t>
                      </a:r>
                      <a:endParaRPr lang="e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87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75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/>
                <a:cs typeface="Arial"/>
              </a:rPr>
              <a:t>Причины </a:t>
            </a:r>
            <a:r>
              <a:rPr lang="ru-RU" sz="3600" dirty="0" err="1">
                <a:latin typeface="Arial"/>
                <a:cs typeface="Arial"/>
              </a:rPr>
              <a:t>недостижения</a:t>
            </a:r>
            <a:r>
              <a:rPr lang="ru-RU" sz="3600" dirty="0">
                <a:latin typeface="Arial"/>
                <a:cs typeface="Arial"/>
              </a:rPr>
              <a:t> некоторых показателей по </a:t>
            </a:r>
            <a:r>
              <a:rPr lang="ru-RU" sz="3600" dirty="0" smtClean="0">
                <a:latin typeface="Arial"/>
                <a:cs typeface="Arial"/>
              </a:rPr>
              <a:t>ВИЧ</a:t>
            </a:r>
            <a:r>
              <a:rPr lang="en-US" sz="3600" dirty="0" smtClean="0">
                <a:latin typeface="Arial"/>
                <a:cs typeface="Arial"/>
              </a:rPr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165"/>
            <a:ext cx="12192000" cy="5927202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buNone/>
            </a:pPr>
            <a:r>
              <a:rPr lang="ru-RU" sz="6800" b="1" dirty="0">
                <a:ea typeface="+mn-lt"/>
                <a:cs typeface="+mn-lt"/>
              </a:rPr>
              <a:t>Охват </a:t>
            </a:r>
            <a:r>
              <a:rPr lang="ru-RU" sz="6800" b="1" dirty="0" smtClean="0">
                <a:ea typeface="+mn-lt"/>
                <a:cs typeface="+mn-lt"/>
              </a:rPr>
              <a:t>АРВ-терапией </a:t>
            </a:r>
            <a:r>
              <a:rPr lang="en" sz="6800" b="1" dirty="0" smtClean="0">
                <a:ea typeface="+mn-lt"/>
                <a:cs typeface="+mn-lt"/>
              </a:rPr>
              <a:t>(80</a:t>
            </a:r>
            <a:r>
              <a:rPr lang="en" sz="6800" b="1" dirty="0">
                <a:ea typeface="+mn-lt"/>
                <a:cs typeface="+mn-lt"/>
              </a:rPr>
              <a:t>%):</a:t>
            </a:r>
            <a:endParaRPr lang="en-US" sz="6800" b="1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 smtClean="0">
                <a:ea typeface="+mn-lt"/>
                <a:cs typeface="+mn-lt"/>
              </a:rPr>
              <a:t>Высокая </a:t>
            </a:r>
            <a:r>
              <a:rPr lang="ru-RU" sz="6800" dirty="0">
                <a:ea typeface="+mn-lt"/>
                <a:cs typeface="+mn-lt"/>
              </a:rPr>
              <a:t>загруженность специалистов и текучесть кадров в учреждениях здравоохранения</a:t>
            </a:r>
            <a:endParaRPr lang="en" sz="68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6800" b="1" dirty="0" smtClean="0">
                <a:ea typeface="+mn-lt"/>
                <a:cs typeface="+mn-lt"/>
              </a:rPr>
              <a:t>Показатель ДКП </a:t>
            </a:r>
            <a:r>
              <a:rPr lang="en-US" sz="6800" b="1" dirty="0" smtClean="0">
                <a:ea typeface="+mn-lt"/>
                <a:cs typeface="+mn-lt"/>
              </a:rPr>
              <a:t>(50</a:t>
            </a:r>
            <a:r>
              <a:rPr lang="en-US" sz="6800" b="1" dirty="0">
                <a:ea typeface="+mn-lt"/>
                <a:cs typeface="+mn-lt"/>
              </a:rPr>
              <a:t>%):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 smtClean="0">
                <a:ea typeface="+mn-lt"/>
                <a:cs typeface="+mn-lt"/>
              </a:rPr>
              <a:t>Страх </a:t>
            </a:r>
            <a:r>
              <a:rPr lang="ru-RU" sz="6800" dirty="0">
                <a:ea typeface="+mn-lt"/>
                <a:cs typeface="+mn-lt"/>
              </a:rPr>
              <a:t>и беспокойство по поводу негативных последствий (например, социальная изоляция, преследования)</a:t>
            </a:r>
            <a:endParaRPr lang="en-US" sz="68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>
                <a:ea typeface="+mn-lt"/>
                <a:cs typeface="+mn-lt"/>
              </a:rPr>
              <a:t>Страх быть идентифицированным, особенно в сельской местности, из-за требования предъявить паспорт для получения </a:t>
            </a:r>
            <a:r>
              <a:rPr lang="ru-RU" sz="6800" dirty="0" smtClean="0">
                <a:ea typeface="+mn-lt"/>
                <a:cs typeface="+mn-lt"/>
              </a:rPr>
              <a:t>ДКП</a:t>
            </a:r>
            <a:endParaRPr lang="en-US" sz="68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>
                <a:ea typeface="+mn-lt"/>
                <a:cs typeface="+mn-lt"/>
              </a:rPr>
              <a:t>Стигма и дискриминация среди поставщиков услуг </a:t>
            </a:r>
            <a:r>
              <a:rPr lang="en-US" sz="6800" dirty="0">
                <a:ea typeface="+mn-lt"/>
                <a:cs typeface="+mn-lt"/>
              </a:rPr>
              <a:t> 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>
                <a:ea typeface="+mn-lt"/>
                <a:cs typeface="+mn-lt"/>
              </a:rPr>
              <a:t>Низкая осведомленность сообщества о </a:t>
            </a:r>
            <a:r>
              <a:rPr lang="ru-RU" sz="6800" dirty="0" smtClean="0">
                <a:ea typeface="+mn-lt"/>
                <a:cs typeface="+mn-lt"/>
              </a:rPr>
              <a:t>ДКП</a:t>
            </a:r>
            <a:endParaRPr lang="en-US" sz="68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>
                <a:ea typeface="+mn-lt"/>
                <a:cs typeface="+mn-lt"/>
              </a:rPr>
              <a:t>Региональные различия в охвате услугами; например, в южных регионах многие клиенты отказываются от </a:t>
            </a:r>
            <a:r>
              <a:rPr lang="ru-RU" sz="6800" dirty="0" smtClean="0">
                <a:ea typeface="+mn-lt"/>
                <a:cs typeface="+mn-lt"/>
              </a:rPr>
              <a:t>ДКП </a:t>
            </a:r>
            <a:r>
              <a:rPr lang="ru-RU" sz="6800" dirty="0">
                <a:ea typeface="+mn-lt"/>
                <a:cs typeface="+mn-lt"/>
              </a:rPr>
              <a:t>из-за постоянной необходимости использовать средства защиты (например, презервативы</a:t>
            </a:r>
            <a:r>
              <a:rPr lang="ru-RU" sz="6800" dirty="0" smtClean="0">
                <a:ea typeface="+mn-lt"/>
                <a:cs typeface="+mn-lt"/>
              </a:rPr>
              <a:t>)</a:t>
            </a:r>
            <a:endParaRPr lang="en-US" sz="6800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6800" b="1" dirty="0">
                <a:ea typeface="+mn-lt"/>
                <a:cs typeface="+mn-lt"/>
              </a:rPr>
              <a:t>Показатели профилактики и тестирования секс-работников</a:t>
            </a:r>
            <a:r>
              <a:rPr lang="en-US" sz="6800" b="1" dirty="0" smtClean="0">
                <a:ea typeface="+mn-lt"/>
                <a:cs typeface="+mn-lt"/>
              </a:rPr>
              <a:t> </a:t>
            </a:r>
            <a:r>
              <a:rPr lang="en-US" sz="6800" b="1" dirty="0">
                <a:ea typeface="+mn-lt"/>
                <a:cs typeface="+mn-lt"/>
              </a:rPr>
              <a:t>(70% </a:t>
            </a:r>
            <a:r>
              <a:rPr lang="ru-RU" sz="6800" b="1" dirty="0" smtClean="0">
                <a:ea typeface="+mn-lt"/>
                <a:cs typeface="+mn-lt"/>
              </a:rPr>
              <a:t>и</a:t>
            </a:r>
            <a:r>
              <a:rPr lang="en-US" sz="6800" b="1" dirty="0" smtClean="0">
                <a:ea typeface="+mn-lt"/>
                <a:cs typeface="+mn-lt"/>
              </a:rPr>
              <a:t> </a:t>
            </a:r>
            <a:r>
              <a:rPr lang="en-US" sz="6800" b="1" dirty="0">
                <a:ea typeface="+mn-lt"/>
                <a:cs typeface="+mn-lt"/>
              </a:rPr>
              <a:t>50%):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 smtClean="0">
                <a:ea typeface="+mn-lt"/>
                <a:cs typeface="+mn-lt"/>
              </a:rPr>
              <a:t>В </a:t>
            </a:r>
            <a:r>
              <a:rPr lang="ru-RU" sz="6800" dirty="0">
                <a:ea typeface="+mn-lt"/>
                <a:cs typeface="+mn-lt"/>
              </a:rPr>
              <a:t>декабре 2023 года Государственный комитет национальной безопасности провел массовые рейды по местам оказания секс-услуг, в результате чего многие </a:t>
            </a:r>
            <a:r>
              <a:rPr lang="ru-RU" sz="6800" dirty="0" smtClean="0">
                <a:ea typeface="+mn-lt"/>
                <a:cs typeface="+mn-lt"/>
              </a:rPr>
              <a:t>секс-работники (СР) </a:t>
            </a:r>
            <a:r>
              <a:rPr lang="ru-RU" sz="6800" dirty="0">
                <a:ea typeface="+mn-lt"/>
                <a:cs typeface="+mn-lt"/>
              </a:rPr>
              <a:t>были вынуждены покинуть страну или прекратить </a:t>
            </a:r>
            <a:r>
              <a:rPr lang="ru-RU" sz="6800" dirty="0" smtClean="0">
                <a:ea typeface="+mn-lt"/>
                <a:cs typeface="+mn-lt"/>
              </a:rPr>
              <a:t>работу </a:t>
            </a:r>
            <a:r>
              <a:rPr lang="ru-RU" sz="6800" dirty="0">
                <a:ea typeface="+mn-lt"/>
                <a:cs typeface="+mn-lt"/>
              </a:rPr>
              <a:t>в сфере </a:t>
            </a:r>
            <a:r>
              <a:rPr lang="ru-RU" sz="6800" dirty="0" smtClean="0">
                <a:ea typeface="+mn-lt"/>
                <a:cs typeface="+mn-lt"/>
              </a:rPr>
              <a:t>секс-услуг</a:t>
            </a:r>
            <a:r>
              <a:rPr lang="en-US" sz="6800" dirty="0" smtClean="0">
                <a:ea typeface="+mn-lt"/>
                <a:cs typeface="+mn-lt"/>
              </a:rPr>
              <a:t>.</a:t>
            </a:r>
            <a:r>
              <a:rPr lang="ru-RU" sz="6800" dirty="0" smtClean="0">
                <a:ea typeface="+mn-lt"/>
                <a:cs typeface="+mn-lt"/>
              </a:rPr>
              <a:t> </a:t>
            </a:r>
            <a:endParaRPr lang="en-US" sz="6800" dirty="0" smtClean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 smtClean="0">
                <a:ea typeface="+mn-lt"/>
                <a:cs typeface="+mn-lt"/>
              </a:rPr>
              <a:t>Поправки </a:t>
            </a:r>
            <a:r>
              <a:rPr lang="ru-RU" sz="6800" dirty="0">
                <a:ea typeface="+mn-lt"/>
                <a:cs typeface="+mn-lt"/>
              </a:rPr>
              <a:t>к Кодексу о правонарушениях и Уголовному кодексу Кыргызстана теперь предусматривают наказание за проституцию, включая штрафы или лишение </a:t>
            </a:r>
            <a:r>
              <a:rPr lang="ru-RU" sz="6800" dirty="0" smtClean="0">
                <a:ea typeface="+mn-lt"/>
                <a:cs typeface="+mn-lt"/>
              </a:rPr>
              <a:t>свободы</a:t>
            </a:r>
            <a:r>
              <a:rPr lang="en-US" sz="68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r>
              <a:rPr lang="ru-RU" sz="6800" dirty="0">
                <a:ea typeface="+mn-lt"/>
                <a:cs typeface="+mn-lt"/>
              </a:rPr>
              <a:t>Принятие нового закона об НПО в 2024 году вызвало напряженность и обеспокоенность среди организаций, работающих с ключевыми группами населения (КГН</a:t>
            </a:r>
            <a:r>
              <a:rPr lang="ru-RU" sz="6800" dirty="0" smtClean="0">
                <a:ea typeface="+mn-lt"/>
                <a:cs typeface="+mn-lt"/>
              </a:rPr>
              <a:t>).</a:t>
            </a:r>
            <a:endParaRPr lang="en-US" sz="6800" dirty="0" smtClean="0">
              <a:ea typeface="+mn-lt"/>
              <a:cs typeface="+mn-lt"/>
            </a:endParaRPr>
          </a:p>
          <a:p>
            <a:pPr>
              <a:lnSpc>
                <a:spcPct val="110000"/>
              </a:lnSpc>
              <a:buFont typeface="Arial" panose="05000000000000000000" pitchFamily="2" charset="2"/>
              <a:buChar char="•"/>
            </a:pPr>
            <a:endParaRPr lang="en-US" sz="8000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9600" dirty="0">
              <a:cs typeface="Arial" panose="020B0604020202020204"/>
            </a:endParaRPr>
          </a:p>
          <a:p>
            <a:pPr marL="0" indent="0">
              <a:buNone/>
            </a:pPr>
            <a:r>
              <a:rPr lang="en-US" sz="9600" dirty="0">
                <a:highlight>
                  <a:srgbClr val="00FF00"/>
                </a:highlight>
              </a:rPr>
              <a:t/>
            </a:r>
            <a:br>
              <a:rPr lang="en-US" sz="9600" dirty="0">
                <a:highlight>
                  <a:srgbClr val="00FF00"/>
                </a:highlight>
              </a:rPr>
            </a:br>
            <a:endParaRPr lang="en-US" sz="9600" dirty="0">
              <a:highlight>
                <a:srgbClr val="00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1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cs typeface="Arial" panose="020B0604020202020204" pitchFamily="34" charset="0"/>
              </a:rPr>
              <a:t/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/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dirty="0" smtClean="0"/>
              <a:t>Предварительные результаты программы</a:t>
            </a:r>
            <a:r>
              <a:rPr lang="en-US" sz="4000" dirty="0" smtClean="0"/>
              <a:t>_2024_</a:t>
            </a:r>
            <a:r>
              <a:rPr lang="ru-RU" sz="4000" dirty="0" smtClean="0"/>
              <a:t>ТБ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2001AFE-8F7C-B4C6-181E-796A769051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703334"/>
              </p:ext>
            </p:extLst>
          </p:nvPr>
        </p:nvGraphicFramePr>
        <p:xfrm>
          <a:off x="287676" y="1561672"/>
          <a:ext cx="11624902" cy="45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049">
                  <a:extLst>
                    <a:ext uri="{9D8B030D-6E8A-4147-A177-3AD203B41FA5}">
                      <a16:colId xmlns:a16="http://schemas.microsoft.com/office/drawing/2014/main" xmlns="" val="1459413984"/>
                    </a:ext>
                  </a:extLst>
                </a:gridCol>
                <a:gridCol w="1593410">
                  <a:extLst>
                    <a:ext uri="{9D8B030D-6E8A-4147-A177-3AD203B41FA5}">
                      <a16:colId xmlns:a16="http://schemas.microsoft.com/office/drawing/2014/main" xmlns="" val="3032278284"/>
                    </a:ext>
                  </a:extLst>
                </a:gridCol>
                <a:gridCol w="1920295">
                  <a:extLst>
                    <a:ext uri="{9D8B030D-6E8A-4147-A177-3AD203B41FA5}">
                      <a16:colId xmlns:a16="http://schemas.microsoft.com/office/drawing/2014/main" xmlns="" val="4209908941"/>
                    </a:ext>
                  </a:extLst>
                </a:gridCol>
                <a:gridCol w="1672148">
                  <a:extLst>
                    <a:ext uri="{9D8B030D-6E8A-4147-A177-3AD203B41FA5}">
                      <a16:colId xmlns:a16="http://schemas.microsoft.com/office/drawing/2014/main" xmlns="" val="3790194303"/>
                    </a:ext>
                  </a:extLst>
                </a:gridCol>
              </a:tblGrid>
              <a:tr h="7764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Цель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Достижение </a:t>
                      </a:r>
                      <a:endParaRPr lang="en-US" sz="1600" dirty="0"/>
                    </a:p>
                    <a:p>
                      <a:pPr lvl="0" algn="ctr"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152178"/>
                  </a:ext>
                </a:extLst>
              </a:tr>
              <a:tr h="776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smtClean="0">
                          <a:latin typeface="+mn-lt"/>
                        </a:rPr>
                        <a:t>Процент больных туберкулезом с результатом ТЛЧ как минимум к </a:t>
                      </a:r>
                      <a:r>
                        <a:rPr lang="ru-RU" sz="2000" b="0" i="0" u="none" strike="noStrike" noProof="0" dirty="0" err="1" smtClean="0">
                          <a:latin typeface="+mn-lt"/>
                        </a:rPr>
                        <a:t>рифампицину</a:t>
                      </a:r>
                      <a:endParaRPr lang="en-US" sz="20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426551"/>
                  </a:ext>
                </a:extLst>
              </a:tr>
              <a:tr h="7764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smtClean="0">
                          <a:latin typeface="+mn-lt"/>
                        </a:rPr>
                        <a:t>Число зарегистрированных людей с подтвержденным РУ-ТБ и/или МЛУ-ТБ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142859"/>
                  </a:ext>
                </a:extLst>
              </a:tr>
              <a:tr h="10029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smtClean="0">
                          <a:latin typeface="+mn-lt"/>
                        </a:rPr>
                        <a:t>Процент людей с подтвержденным РУ-ТБ и/или МЛУ-ТБ, которые начали лечение препаратами второго ряда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5185595"/>
                  </a:ext>
                </a:extLst>
              </a:tr>
              <a:tr h="12293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smtClean="0">
                          <a:latin typeface="+mn-lt"/>
                        </a:rPr>
                        <a:t>Процент пациентов с РУ/МЛУ-ТБ с результатами ТЛЧ к </a:t>
                      </a:r>
                      <a:r>
                        <a:rPr lang="ru-RU" sz="2000" b="0" i="0" u="none" strike="noStrike" noProof="0" dirty="0" err="1" smtClean="0">
                          <a:latin typeface="+mn-lt"/>
                        </a:rPr>
                        <a:t>фторхинолону</a:t>
                      </a:r>
                      <a:r>
                        <a:rPr lang="ru-RU" sz="2000" b="0" i="0" u="none" strike="noStrike" noProof="0" dirty="0" smtClean="0">
                          <a:latin typeface="+mn-lt"/>
                        </a:rPr>
                        <a:t> среди общего числа зарегистрированных пациентов с РУ/МЛУ-ТБ</a:t>
                      </a:r>
                      <a:endParaRPr lang="en-US" sz="20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</a:rPr>
                        <a:t>&gt;100%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399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7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r>
              <a:rPr lang="ru-RU" sz="3600" dirty="0"/>
              <a:t>Анализ показателей по ТБ на 2024 </a:t>
            </a:r>
            <a:r>
              <a:rPr lang="ru-RU" sz="3600" dirty="0" smtClean="0"/>
              <a:t>год</a:t>
            </a:r>
            <a:r>
              <a:rPr lang="en-US" sz="3600" dirty="0" smtClean="0">
                <a:latin typeface="Arial"/>
                <a:cs typeface="Arial"/>
              </a:rPr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165"/>
            <a:ext cx="12192000" cy="5927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 b="1" dirty="0" smtClean="0">
                <a:cs typeface="Segoe UI"/>
              </a:rPr>
              <a:t>Число </a:t>
            </a:r>
            <a:r>
              <a:rPr lang="ru-RU" sz="2000" b="1" dirty="0">
                <a:cs typeface="Segoe UI"/>
              </a:rPr>
              <a:t>случаев </a:t>
            </a:r>
            <a:r>
              <a:rPr lang="ru-RU" sz="2000" b="1" dirty="0" smtClean="0">
                <a:cs typeface="Segoe UI"/>
              </a:rPr>
              <a:t>РУ/МЛУ-ТБ</a:t>
            </a:r>
            <a:r>
              <a:rPr lang="ru-RU" sz="2000" dirty="0">
                <a:cs typeface="Segoe UI"/>
              </a:rPr>
              <a:t>: Цель была установлена после длительных переговоров. Проект направлен на укрепление потенциала и мотивации поставщиков первичной медико-санитарной помощи (ПМСП) и </a:t>
            </a:r>
            <a:r>
              <a:rPr lang="ru-RU" sz="2000" dirty="0" smtClean="0">
                <a:cs typeface="Segoe UI"/>
              </a:rPr>
              <a:t>усиление </a:t>
            </a:r>
            <a:r>
              <a:rPr lang="ru-RU" sz="2000" dirty="0">
                <a:cs typeface="Segoe UI"/>
              </a:rPr>
              <a:t>активного выявления случаев заболевания среди контактных лиц и </a:t>
            </a:r>
            <a:r>
              <a:rPr lang="ru-RU" sz="2000" dirty="0" smtClean="0">
                <a:cs typeface="Segoe UI"/>
              </a:rPr>
              <a:t>ключевых </a:t>
            </a:r>
            <a:r>
              <a:rPr lang="ru-RU" sz="2000" dirty="0">
                <a:cs typeface="Segoe UI"/>
              </a:rPr>
              <a:t>затронутых групп населения</a:t>
            </a:r>
            <a:r>
              <a:rPr lang="en" sz="2000" dirty="0" smtClean="0">
                <a:latin typeface="Arial"/>
                <a:cs typeface="Segoe UI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endParaRPr lang="en" sz="2000" dirty="0">
              <a:latin typeface="Arial"/>
              <a:cs typeface="Segoe UI"/>
            </a:endParaRPr>
          </a:p>
          <a:p>
            <a:pPr>
              <a:buNone/>
            </a:pPr>
            <a:r>
              <a:rPr lang="ru-RU" sz="2000" b="1" dirty="0" smtClean="0">
                <a:cs typeface="Segoe UI"/>
              </a:rPr>
              <a:t>Процент </a:t>
            </a:r>
            <a:r>
              <a:rPr lang="ru-RU" sz="2000" b="1" dirty="0">
                <a:cs typeface="Segoe UI"/>
              </a:rPr>
              <a:t>больных туберкулезом с результатами ТЛЧ </a:t>
            </a:r>
            <a:r>
              <a:rPr lang="ru-RU" sz="2000" b="1" dirty="0" smtClean="0">
                <a:cs typeface="Segoe UI"/>
              </a:rPr>
              <a:t>к препаратам первого ряда/второго ряда</a:t>
            </a:r>
            <a:r>
              <a:rPr lang="ru-RU" sz="2000" dirty="0" smtClean="0">
                <a:cs typeface="Segoe UI"/>
              </a:rPr>
              <a:t>: </a:t>
            </a:r>
            <a:r>
              <a:rPr lang="ru-RU" sz="2000" dirty="0">
                <a:cs typeface="Segoe UI"/>
              </a:rPr>
              <a:t>Эффективность </a:t>
            </a:r>
            <a:r>
              <a:rPr lang="ru-RU" sz="2000" dirty="0" smtClean="0">
                <a:cs typeface="Segoe UI"/>
              </a:rPr>
              <a:t>данного </a:t>
            </a:r>
            <a:r>
              <a:rPr lang="ru-RU" sz="2000" dirty="0">
                <a:cs typeface="Segoe UI"/>
              </a:rPr>
              <a:t>показателя зависит от трех ключевых факторов: (1) качества образца, (2) своевременной и эффективной транспортировки и (3) эффективности работы лаборатории</a:t>
            </a:r>
            <a:r>
              <a:rPr lang="en" sz="2000" dirty="0" smtClean="0">
                <a:latin typeface="Arial"/>
                <a:cs typeface="Segoe UI"/>
              </a:rPr>
              <a:t>.</a:t>
            </a:r>
            <a:endParaRPr lang="en" sz="2000" dirty="0">
              <a:latin typeface="Arial"/>
              <a:cs typeface="Arial"/>
            </a:endParaRPr>
          </a:p>
          <a:p>
            <a:pPr>
              <a:buNone/>
            </a:pPr>
            <a:endParaRPr lang="en" sz="2000" dirty="0">
              <a:latin typeface="Arial"/>
              <a:cs typeface="Segoe UI"/>
            </a:endParaRPr>
          </a:p>
          <a:p>
            <a:pPr>
              <a:buNone/>
            </a:pPr>
            <a:r>
              <a:rPr lang="ru-RU" sz="2000" b="1" dirty="0" smtClean="0">
                <a:cs typeface="Segoe UI"/>
              </a:rPr>
              <a:t>Процент </a:t>
            </a:r>
            <a:r>
              <a:rPr lang="ru-RU" sz="2000" b="1" dirty="0">
                <a:cs typeface="Segoe UI"/>
              </a:rPr>
              <a:t>людей с подтвержденным </a:t>
            </a:r>
            <a:r>
              <a:rPr lang="ru-RU" sz="2000" b="1" dirty="0" smtClean="0">
                <a:cs typeface="Segoe UI"/>
              </a:rPr>
              <a:t>РУ-ТБ </a:t>
            </a:r>
            <a:r>
              <a:rPr lang="ru-RU" sz="2000" b="1" dirty="0">
                <a:cs typeface="Segoe UI"/>
              </a:rPr>
              <a:t>и/или МЛУ-ТБ, которые начали лечение </a:t>
            </a:r>
            <a:r>
              <a:rPr lang="ru-RU" sz="2000" b="1" dirty="0" smtClean="0">
                <a:cs typeface="Segoe UI"/>
              </a:rPr>
              <a:t>препаратами второго ряда</a:t>
            </a:r>
            <a:r>
              <a:rPr lang="ru-RU" sz="2000" dirty="0" smtClean="0">
                <a:cs typeface="Segoe UI"/>
              </a:rPr>
              <a:t>: </a:t>
            </a:r>
            <a:r>
              <a:rPr lang="ru-RU" sz="2000" dirty="0">
                <a:cs typeface="Segoe UI"/>
              </a:rPr>
              <a:t>Препятствий для достижения </a:t>
            </a:r>
            <a:r>
              <a:rPr lang="ru-RU" sz="2000" dirty="0" smtClean="0">
                <a:cs typeface="Segoe UI"/>
              </a:rPr>
              <a:t>данного </a:t>
            </a:r>
            <a:r>
              <a:rPr lang="ru-RU" sz="2000" dirty="0">
                <a:cs typeface="Segoe UI"/>
              </a:rPr>
              <a:t>показателя нет, поскольку доступны все противотуберкулезные препараты и схемы </a:t>
            </a:r>
            <a:r>
              <a:rPr lang="ru-RU" sz="2000" dirty="0" smtClean="0">
                <a:cs typeface="Segoe UI"/>
              </a:rPr>
              <a:t>лечения препаратами второго ряда </a:t>
            </a:r>
            <a:r>
              <a:rPr lang="ru-RU" sz="2000" dirty="0">
                <a:cs typeface="Segoe UI"/>
              </a:rPr>
              <a:t>(укороченные или индивидуализированные). Ожидается достижение показателя на уровне 98-100%.</a:t>
            </a:r>
            <a:endParaRPr lang="en" sz="2000" dirty="0">
              <a:latin typeface="Arial"/>
              <a:cs typeface="Arial"/>
            </a:endParaRPr>
          </a:p>
          <a:p>
            <a:pPr>
              <a:buNone/>
            </a:pPr>
            <a:endParaRPr lang="en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31275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Arial"/>
                <a:cs typeface="Arial"/>
              </a:rPr>
              <a:t>Статус </a:t>
            </a:r>
            <a:r>
              <a:rPr lang="ru-RU" sz="4000" dirty="0" smtClean="0">
                <a:latin typeface="Arial"/>
                <a:cs typeface="Arial"/>
              </a:rPr>
              <a:t>реализации </a:t>
            </a:r>
            <a:r>
              <a:rPr lang="ru-RU" sz="4000" dirty="0">
                <a:latin typeface="Arial"/>
                <a:cs typeface="Arial"/>
              </a:rPr>
              <a:t>по состоянию на 31 декабря 2024 г.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E64A8156-E243-9413-B9E5-8320FF518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97541"/>
              </p:ext>
            </p:extLst>
          </p:nvPr>
        </p:nvGraphicFramePr>
        <p:xfrm>
          <a:off x="292099" y="1678576"/>
          <a:ext cx="11222811" cy="387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020">
                  <a:extLst>
                    <a:ext uri="{9D8B030D-6E8A-4147-A177-3AD203B41FA5}">
                      <a16:colId xmlns:a16="http://schemas.microsoft.com/office/drawing/2014/main" xmlns="" val="2675717749"/>
                    </a:ext>
                  </a:extLst>
                </a:gridCol>
                <a:gridCol w="1409484">
                  <a:extLst>
                    <a:ext uri="{9D8B030D-6E8A-4147-A177-3AD203B41FA5}">
                      <a16:colId xmlns:a16="http://schemas.microsoft.com/office/drawing/2014/main" xmlns="" val="1114510034"/>
                    </a:ext>
                  </a:extLst>
                </a:gridCol>
                <a:gridCol w="1293106">
                  <a:extLst>
                    <a:ext uri="{9D8B030D-6E8A-4147-A177-3AD203B41FA5}">
                      <a16:colId xmlns:a16="http://schemas.microsoft.com/office/drawing/2014/main" xmlns="" val="2201774810"/>
                    </a:ext>
                  </a:extLst>
                </a:gridCol>
                <a:gridCol w="1370690">
                  <a:extLst>
                    <a:ext uri="{9D8B030D-6E8A-4147-A177-3AD203B41FA5}">
                      <a16:colId xmlns:a16="http://schemas.microsoft.com/office/drawing/2014/main" xmlns="" val="1339034702"/>
                    </a:ext>
                  </a:extLst>
                </a:gridCol>
                <a:gridCol w="1176726">
                  <a:extLst>
                    <a:ext uri="{9D8B030D-6E8A-4147-A177-3AD203B41FA5}">
                      <a16:colId xmlns:a16="http://schemas.microsoft.com/office/drawing/2014/main" xmlns="" val="85231533"/>
                    </a:ext>
                  </a:extLst>
                </a:gridCol>
                <a:gridCol w="1161540">
                  <a:extLst>
                    <a:ext uri="{9D8B030D-6E8A-4147-A177-3AD203B41FA5}">
                      <a16:colId xmlns:a16="http://schemas.microsoft.com/office/drawing/2014/main" xmlns="" val="2072735207"/>
                    </a:ext>
                  </a:extLst>
                </a:gridCol>
                <a:gridCol w="1173319">
                  <a:extLst>
                    <a:ext uri="{9D8B030D-6E8A-4147-A177-3AD203B41FA5}">
                      <a16:colId xmlns:a16="http://schemas.microsoft.com/office/drawing/2014/main" xmlns="" val="1577920727"/>
                    </a:ext>
                  </a:extLst>
                </a:gridCol>
                <a:gridCol w="1315926">
                  <a:extLst>
                    <a:ext uri="{9D8B030D-6E8A-4147-A177-3AD203B41FA5}">
                      <a16:colId xmlns:a16="http://schemas.microsoft.com/office/drawing/2014/main" xmlns="" val="3288022837"/>
                    </a:ext>
                  </a:extLst>
                </a:gridCol>
              </a:tblGrid>
              <a:tr h="1565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Проекты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Бюджет гранта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Расходы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Обязательства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NEX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авансы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Всего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Только текущие расходы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Освоение бюджета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1989654"/>
                  </a:ext>
                </a:extLst>
              </a:tr>
              <a:tr h="1153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Проект «Эффективный контроль за ВИЧ и ТБ в КР»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8,503,789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6,229,216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1,911,125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   641,367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8,781,708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8549437"/>
                  </a:ext>
                </a:extLst>
              </a:tr>
              <a:tr h="1153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Реагирование Глобального фонда на COVID-19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  1,304,350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351,164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     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631,463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        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2,593 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985,219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7984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5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FB83A586EF4F94E7F07E84C3D94B" ma:contentTypeVersion="19" ma:contentTypeDescription="Create a new document." ma:contentTypeScope="" ma:versionID="d39c904b16324dc4317d6ea7776b1f27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8a8aa7f63a1d17c1aa9281860511cb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90553-ac12-4b9f-ace9-08ae9ba49871">
      <Terms xmlns="http://schemas.microsoft.com/office/infopath/2007/PartnerControls"/>
    </lcf76f155ced4ddcb4097134ff3c332f>
    <TaxCatchAll xmlns="b7c0ead1-1596-430a-9f15-fe6efc5e9c7f" xsi:nil="true"/>
    <_Flow_SignoffStatus xmlns="0d090553-ac12-4b9f-ace9-08ae9ba498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01250E-4710-471D-B3D5-8D4CB2CEDE54}">
  <ds:schemaRefs>
    <ds:schemaRef ds:uri="0d090553-ac12-4b9f-ace9-08ae9ba49871"/>
    <ds:schemaRef ds:uri="b7c0ead1-1596-430a-9f15-fe6efc5e9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http://purl.org/dc/elements/1.1/"/>
    <ds:schemaRef ds:uri="http://purl.org/dc/dcmitype/"/>
    <ds:schemaRef ds:uri="b7c0ead1-1596-430a-9f15-fe6efc5e9c7f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d090553-ac12-4b9f-ace9-08ae9ba4987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1044</Words>
  <Application>Microsoft Office PowerPoint</Application>
  <PresentationFormat>Произвольный</PresentationFormat>
  <Paragraphs>198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Эффективный контроль за ВИЧ и ТБ в Кыргызской Республике  Заседание СКК  29 января 2025 года </vt:lpstr>
      <vt:lpstr>Коротко о главном</vt:lpstr>
      <vt:lpstr>Коротко о главном</vt:lpstr>
      <vt:lpstr>Предварительные результаты программы_2024_Индикаторы лечения ВИЧ</vt:lpstr>
      <vt:lpstr>Презентация PowerPoint</vt:lpstr>
      <vt:lpstr>Причины недостижения некоторых показателей по ВИЧ:</vt:lpstr>
      <vt:lpstr>  Предварительные результаты программы_2024_ТБ</vt:lpstr>
      <vt:lpstr>Анализ показателей по ТБ на 2024 год:</vt:lpstr>
      <vt:lpstr>Статус реализации по состоянию на 31 декабря 2024 г.</vt:lpstr>
      <vt:lpstr>Бюджет проекта Основной грант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компонента «Туберкулез» в рамках  Проекта ПРООН/Глобального Фонда  «Эффективный контроль за ВИЧ-инфекцией и туберкулезом в Кыргызской Республике»</dc:title>
  <dc:creator>Iuliia Aleshkina</dc:creator>
  <cp:lastModifiedBy>USUARIO</cp:lastModifiedBy>
  <cp:revision>22</cp:revision>
  <dcterms:created xsi:type="dcterms:W3CDTF">2020-10-30T02:53:56Z</dcterms:created>
  <dcterms:modified xsi:type="dcterms:W3CDTF">2025-01-28T02:26:20Z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0x0101004EBAFB83A586EF4F94E7F07E84C3D94B</vt:lpwstr>
  </property>
  <property fmtid="{D5CDD505-2E9C-101B-9397-08002B2CF9AE}" pid="3" name="MediaServiceImageTags">
    <vt:lpwstr/>
  </property>
</Properties>
</file>