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9"/>
  </p:notesMasterIdLst>
  <p:sldIdLst>
    <p:sldId id="256" r:id="rId6"/>
    <p:sldId id="257" r:id="rId7"/>
    <p:sldId id="269" r:id="rId8"/>
    <p:sldId id="271" r:id="rId9"/>
    <p:sldId id="272" r:id="rId10"/>
    <p:sldId id="270" r:id="rId11"/>
    <p:sldId id="288" r:id="rId12"/>
    <p:sldId id="289" r:id="rId13"/>
    <p:sldId id="264" r:id="rId14"/>
    <p:sldId id="273" r:id="rId15"/>
    <p:sldId id="279" r:id="rId16"/>
    <p:sldId id="2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556C3-AF63-41E7-A627-2D7759FC0001}" v="3" dt="2022-07-27T06:43:16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FEA556C3-AF63-41E7-A627-2D7759FC0001}"/>
    <pc:docChg chg="undo custSel addSld delSld modSld">
      <pc:chgData name="Inga Babicheva" userId="0f171498-083e-489f-aac5-c7d2c369acfe" providerId="ADAL" clId="{FEA556C3-AF63-41E7-A627-2D7759FC0001}" dt="2022-07-27T07:48:33.168" v="7873" actId="20577"/>
      <pc:docMkLst>
        <pc:docMk/>
      </pc:docMkLst>
      <pc:sldChg chg="modSp mod">
        <pc:chgData name="Inga Babicheva" userId="0f171498-083e-489f-aac5-c7d2c369acfe" providerId="ADAL" clId="{FEA556C3-AF63-41E7-A627-2D7759FC0001}" dt="2022-07-26T09:51:48.854" v="52" actId="1076"/>
        <pc:sldMkLst>
          <pc:docMk/>
          <pc:sldMk cId="4256616555" sldId="256"/>
        </pc:sldMkLst>
        <pc:spChg chg="mod">
          <ac:chgData name="Inga Babicheva" userId="0f171498-083e-489f-aac5-c7d2c369acfe" providerId="ADAL" clId="{FEA556C3-AF63-41E7-A627-2D7759FC0001}" dt="2022-07-26T09:51:48.854" v="52" actId="1076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FEA556C3-AF63-41E7-A627-2D7759FC0001}" dt="2022-07-26T09:51:23.171" v="1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FEA556C3-AF63-41E7-A627-2D7759FC0001}" dt="2022-07-26T12:03:51.202" v="512" actId="13926"/>
        <pc:sldMkLst>
          <pc:docMk/>
          <pc:sldMk cId="2599966740" sldId="257"/>
        </pc:sldMkLst>
        <pc:spChg chg="mod">
          <ac:chgData name="Inga Babicheva" userId="0f171498-083e-489f-aac5-c7d2c369acfe" providerId="ADAL" clId="{FEA556C3-AF63-41E7-A627-2D7759FC0001}" dt="2022-07-26T12:03:51.202" v="512" actId="13926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6:18.438" v="6707" actId="13926"/>
        <pc:sldMkLst>
          <pc:docMk/>
          <pc:sldMk cId="1159270643" sldId="264"/>
        </pc:sldMkLst>
        <pc:spChg chg="mod">
          <ac:chgData name="Inga Babicheva" userId="0f171498-083e-489f-aac5-c7d2c369acfe" providerId="ADAL" clId="{FEA556C3-AF63-41E7-A627-2D7759FC0001}" dt="2022-07-26T13:41:29.980" v="856" actId="255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6:18.438" v="6707" actId="13926"/>
          <ac:spMkLst>
            <pc:docMk/>
            <pc:sldMk cId="1159270643" sldId="264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2:03:59.555" v="513" actId="2696"/>
        <pc:sldMkLst>
          <pc:docMk/>
          <pc:sldMk cId="2512008238" sldId="267"/>
        </pc:sldMkLst>
        <pc:spChg chg="mod">
          <ac:chgData name="Inga Babicheva" userId="0f171498-083e-489f-aac5-c7d2c369acfe" providerId="ADAL" clId="{FEA556C3-AF63-41E7-A627-2D7759FC0001}" dt="2022-07-26T11:00:44.868" v="54" actId="13926"/>
          <ac:spMkLst>
            <pc:docMk/>
            <pc:sldMk cId="2512008238" sldId="267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1:28:47.836" v="419" actId="2696"/>
        <pc:sldMkLst>
          <pc:docMk/>
          <pc:sldMk cId="4259531013" sldId="268"/>
        </pc:sldMkLst>
        <pc:spChg chg="mod">
          <ac:chgData name="Inga Babicheva" userId="0f171498-083e-489f-aac5-c7d2c369acfe" providerId="ADAL" clId="{FEA556C3-AF63-41E7-A627-2D7759FC0001}" dt="2022-07-26T11:28:29.657" v="418" actId="20577"/>
          <ac:spMkLst>
            <pc:docMk/>
            <pc:sldMk cId="4259531013" sldId="268"/>
            <ac:spMk id="2" creationId="{CBADF92F-4066-F747-AAEF-597A8340E927}"/>
          </ac:spMkLst>
        </pc:spChg>
      </pc:sldChg>
      <pc:sldChg chg="modSp mod">
        <pc:chgData name="Inga Babicheva" userId="0f171498-083e-489f-aac5-c7d2c369acfe" providerId="ADAL" clId="{FEA556C3-AF63-41E7-A627-2D7759FC0001}" dt="2022-07-27T07:00:16.015" v="6843"/>
        <pc:sldMkLst>
          <pc:docMk/>
          <pc:sldMk cId="3277681246" sldId="269"/>
        </pc:sldMkLst>
        <pc:spChg chg="mod">
          <ac:chgData name="Inga Babicheva" userId="0f171498-083e-489f-aac5-c7d2c369acfe" providerId="ADAL" clId="{FEA556C3-AF63-41E7-A627-2D7759FC0001}" dt="2022-07-26T11:03:11.977" v="122" actId="1076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0:16.015" v="6843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4:07.268" v="6706" actId="20577"/>
        <pc:sldMkLst>
          <pc:docMk/>
          <pc:sldMk cId="97312618" sldId="270"/>
        </pc:sldMkLst>
        <pc:spChg chg="mod">
          <ac:chgData name="Inga Babicheva" userId="0f171498-083e-489f-aac5-c7d2c369acfe" providerId="ADAL" clId="{FEA556C3-AF63-41E7-A627-2D7759FC0001}" dt="2022-07-26T12:19:12.029" v="772" actId="1076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4:07.268" v="6706" actId="20577"/>
          <ac:spMkLst>
            <pc:docMk/>
            <pc:sldMk cId="97312618" sldId="27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2:21.556" v="6857" actId="20577"/>
        <pc:sldMkLst>
          <pc:docMk/>
          <pc:sldMk cId="3592399020" sldId="271"/>
        </pc:sldMkLst>
        <pc:spChg chg="mod">
          <ac:chgData name="Inga Babicheva" userId="0f171498-083e-489f-aac5-c7d2c369acfe" providerId="ADAL" clId="{FEA556C3-AF63-41E7-A627-2D7759FC0001}" dt="2022-07-27T07:02:21.556" v="6857" actId="20577"/>
          <ac:spMkLst>
            <pc:docMk/>
            <pc:sldMk cId="3592399020" sldId="271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5:01.893" v="6883" actId="20577"/>
        <pc:sldMkLst>
          <pc:docMk/>
          <pc:sldMk cId="3078250255" sldId="272"/>
        </pc:sldMkLst>
        <pc:spChg chg="mod">
          <ac:chgData name="Inga Babicheva" userId="0f171498-083e-489f-aac5-c7d2c369acfe" providerId="ADAL" clId="{FEA556C3-AF63-41E7-A627-2D7759FC0001}" dt="2022-07-26T12:05:25.692" v="522" actId="20577"/>
          <ac:spMkLst>
            <pc:docMk/>
            <pc:sldMk cId="3078250255" sldId="272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5:01.893" v="6883" actId="20577"/>
          <ac:spMkLst>
            <pc:docMk/>
            <pc:sldMk cId="3078250255" sldId="27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4:24.108" v="2972" actId="20577"/>
        <pc:sldMkLst>
          <pc:docMk/>
          <pc:sldMk cId="4096517488" sldId="273"/>
        </pc:sldMkLst>
        <pc:spChg chg="mod">
          <ac:chgData name="Inga Babicheva" userId="0f171498-083e-489f-aac5-c7d2c369acfe" providerId="ADAL" clId="{FEA556C3-AF63-41E7-A627-2D7759FC0001}" dt="2022-07-26T13:41:59.975" v="861" actId="20577"/>
          <ac:spMkLst>
            <pc:docMk/>
            <pc:sldMk cId="4096517488" sldId="273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24:24.108" v="2972" actId="20577"/>
          <ac:spMkLst>
            <pc:docMk/>
            <pc:sldMk cId="4096517488" sldId="27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3:45:23.951" v="1136" actId="21"/>
        <pc:sldMkLst>
          <pc:docMk/>
          <pc:sldMk cId="1692673796" sldId="274"/>
        </pc:sldMkLst>
        <pc:spChg chg="mod">
          <ac:chgData name="Inga Babicheva" userId="0f171498-083e-489f-aac5-c7d2c369acfe" providerId="ADAL" clId="{FEA556C3-AF63-41E7-A627-2D7759FC0001}" dt="2022-07-26T13:42:13.307" v="867" actId="20577"/>
          <ac:spMkLst>
            <pc:docMk/>
            <pc:sldMk cId="1692673796" sldId="27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3:45:23.951" v="1136" actId="21"/>
          <ac:spMkLst>
            <pc:docMk/>
            <pc:sldMk cId="1692673796" sldId="27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31:52.958" v="6708" actId="13926"/>
        <pc:sldMkLst>
          <pc:docMk/>
          <pc:sldMk cId="3928006594" sldId="275"/>
        </pc:sldMkLst>
        <pc:spChg chg="mod">
          <ac:chgData name="Inga Babicheva" userId="0f171498-083e-489f-aac5-c7d2c369acfe" providerId="ADAL" clId="{FEA556C3-AF63-41E7-A627-2D7759FC0001}" dt="2022-07-27T06:31:52.958" v="6708" actId="13926"/>
          <ac:spMkLst>
            <pc:docMk/>
            <pc:sldMk cId="3928006594" sldId="27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42:32.032" v="6741" actId="20577"/>
        <pc:sldMkLst>
          <pc:docMk/>
          <pc:sldMk cId="2393477449" sldId="276"/>
        </pc:sldMkLst>
        <pc:spChg chg="mod">
          <ac:chgData name="Inga Babicheva" userId="0f171498-083e-489f-aac5-c7d2c369acfe" providerId="ADAL" clId="{FEA556C3-AF63-41E7-A627-2D7759FC0001}" dt="2022-07-26T14:41:07.785" v="1645" actId="20577"/>
          <ac:spMkLst>
            <pc:docMk/>
            <pc:sldMk cId="2393477449" sldId="276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42:32.032" v="6741" actId="20577"/>
          <ac:spMkLst>
            <pc:docMk/>
            <pc:sldMk cId="2393477449" sldId="276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5:49.254" v="2980" actId="20577"/>
        <pc:sldMkLst>
          <pc:docMk/>
          <pc:sldMk cId="3825821149" sldId="277"/>
        </pc:sldMkLst>
        <pc:spChg chg="mod">
          <ac:chgData name="Inga Babicheva" userId="0f171498-083e-489f-aac5-c7d2c369acfe" providerId="ADAL" clId="{FEA556C3-AF63-41E7-A627-2D7759FC0001}" dt="2022-07-26T16:25:49.254" v="2980" actId="20577"/>
          <ac:spMkLst>
            <pc:docMk/>
            <pc:sldMk cId="3825821149" sldId="27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33.168" v="7873" actId="20577"/>
        <pc:sldMkLst>
          <pc:docMk/>
          <pc:sldMk cId="1536355828" sldId="278"/>
        </pc:sldMkLst>
        <pc:spChg chg="mod">
          <ac:chgData name="Inga Babicheva" userId="0f171498-083e-489f-aac5-c7d2c369acfe" providerId="ADAL" clId="{FEA556C3-AF63-41E7-A627-2D7759FC0001}" dt="2022-07-26T15:33:16.980" v="2120" actId="20577"/>
          <ac:spMkLst>
            <pc:docMk/>
            <pc:sldMk cId="1536355828" sldId="278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33.168" v="7873" actId="20577"/>
          <ac:spMkLst>
            <pc:docMk/>
            <pc:sldMk cId="1536355828" sldId="27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04.879" v="7869" actId="20577"/>
        <pc:sldMkLst>
          <pc:docMk/>
          <pc:sldMk cId="449495268" sldId="279"/>
        </pc:sldMkLst>
        <pc:spChg chg="mod">
          <ac:chgData name="Inga Babicheva" userId="0f171498-083e-489f-aac5-c7d2c369acfe" providerId="ADAL" clId="{FEA556C3-AF63-41E7-A627-2D7759FC0001}" dt="2022-07-26T16:04:15.814" v="2713" actId="20577"/>
          <ac:spMkLst>
            <pc:docMk/>
            <pc:sldMk cId="449495268" sldId="27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04.879" v="7869" actId="20577"/>
          <ac:spMkLst>
            <pc:docMk/>
            <pc:sldMk cId="449495268" sldId="279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21.284" v="3899" actId="5793"/>
        <pc:sldMkLst>
          <pc:docMk/>
          <pc:sldMk cId="1663557743" sldId="280"/>
        </pc:sldMkLst>
        <pc:spChg chg="mod">
          <ac:chgData name="Inga Babicheva" userId="0f171498-083e-489f-aac5-c7d2c369acfe" providerId="ADAL" clId="{FEA556C3-AF63-41E7-A627-2D7759FC0001}" dt="2022-07-26T16:30:44.484" v="3178" actId="20577"/>
          <ac:spMkLst>
            <pc:docMk/>
            <pc:sldMk cId="1663557743" sldId="28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56:21.284" v="3899" actId="5793"/>
          <ac:spMkLst>
            <pc:docMk/>
            <pc:sldMk cId="1663557743" sldId="28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12.974" v="3896" actId="27636"/>
        <pc:sldMkLst>
          <pc:docMk/>
          <pc:sldMk cId="3122635600" sldId="281"/>
        </pc:sldMkLst>
        <pc:spChg chg="mod">
          <ac:chgData name="Inga Babicheva" userId="0f171498-083e-489f-aac5-c7d2c369acfe" providerId="ADAL" clId="{FEA556C3-AF63-41E7-A627-2D7759FC0001}" dt="2022-07-26T16:56:12.974" v="3896" actId="27636"/>
          <ac:spMkLst>
            <pc:docMk/>
            <pc:sldMk cId="3122635600" sldId="281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6T16:57:23.761" v="3903" actId="2696"/>
        <pc:sldMkLst>
          <pc:docMk/>
          <pc:sldMk cId="4249043375" sldId="282"/>
        </pc:sldMkLst>
        <pc:spChg chg="mod">
          <ac:chgData name="Inga Babicheva" userId="0f171498-083e-489f-aac5-c7d2c369acfe" providerId="ADAL" clId="{FEA556C3-AF63-41E7-A627-2D7759FC0001}" dt="2022-07-26T16:56:37.615" v="3901" actId="20577"/>
          <ac:spMkLst>
            <pc:docMk/>
            <pc:sldMk cId="4249043375" sldId="28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03:16.347" v="4400" actId="113"/>
        <pc:sldMkLst>
          <pc:docMk/>
          <pc:sldMk cId="3988794464" sldId="283"/>
        </pc:sldMkLst>
        <pc:spChg chg="mod">
          <ac:chgData name="Inga Babicheva" userId="0f171498-083e-489f-aac5-c7d2c369acfe" providerId="ADAL" clId="{FEA556C3-AF63-41E7-A627-2D7759FC0001}" dt="2022-07-26T17:03:16.347" v="4400" actId="113"/>
          <ac:spMkLst>
            <pc:docMk/>
            <pc:sldMk cId="3988794464" sldId="28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24:54.650" v="5347" actId="113"/>
        <pc:sldMkLst>
          <pc:docMk/>
          <pc:sldMk cId="2802168006" sldId="284"/>
        </pc:sldMkLst>
        <pc:spChg chg="mod">
          <ac:chgData name="Inga Babicheva" userId="0f171498-083e-489f-aac5-c7d2c369acfe" providerId="ADAL" clId="{FEA556C3-AF63-41E7-A627-2D7759FC0001}" dt="2022-07-26T17:24:54.650" v="5347" actId="113"/>
          <ac:spMkLst>
            <pc:docMk/>
            <pc:sldMk cId="2802168006" sldId="28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30:18.984" v="5838" actId="20577"/>
        <pc:sldMkLst>
          <pc:docMk/>
          <pc:sldMk cId="3421935431" sldId="285"/>
        </pc:sldMkLst>
        <pc:spChg chg="mod">
          <ac:chgData name="Inga Babicheva" userId="0f171498-083e-489f-aac5-c7d2c369acfe" providerId="ADAL" clId="{FEA556C3-AF63-41E7-A627-2D7759FC0001}" dt="2022-07-26T17:30:18.984" v="5838" actId="20577"/>
          <ac:spMkLst>
            <pc:docMk/>
            <pc:sldMk cId="3421935431" sldId="28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4:59:13.726" v="6622" actId="113"/>
        <pc:sldMkLst>
          <pc:docMk/>
          <pc:sldMk cId="1776897055" sldId="286"/>
        </pc:sldMkLst>
        <pc:spChg chg="mod">
          <ac:chgData name="Inga Babicheva" userId="0f171498-083e-489f-aac5-c7d2c369acfe" providerId="ADAL" clId="{FEA556C3-AF63-41E7-A627-2D7759FC0001}" dt="2022-07-27T04:59:13.726" v="6622" actId="113"/>
          <ac:spMkLst>
            <pc:docMk/>
            <pc:sldMk cId="1776897055" sldId="286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7T06:42:55.860" v="6742" actId="2696"/>
        <pc:sldMkLst>
          <pc:docMk/>
          <pc:sldMk cId="572157574" sldId="287"/>
        </pc:sldMkLst>
        <pc:spChg chg="mod">
          <ac:chgData name="Inga Babicheva" userId="0f171498-083e-489f-aac5-c7d2c369acfe" providerId="ADAL" clId="{FEA556C3-AF63-41E7-A627-2D7759FC0001}" dt="2022-07-27T04:57:40.443" v="6617" actId="13926"/>
          <ac:spMkLst>
            <pc:docMk/>
            <pc:sldMk cId="572157574" sldId="287"/>
            <ac:spMk id="2" creationId="{CBADF92F-4066-F747-AAEF-597A8340E927}"/>
          </ac:spMkLst>
        </pc:spChg>
      </pc:sldChg>
      <pc:sldChg chg="modSp add mod">
        <pc:chgData name="Inga Babicheva" userId="0f171498-083e-489f-aac5-c7d2c369acfe" providerId="ADAL" clId="{FEA556C3-AF63-41E7-A627-2D7759FC0001}" dt="2022-07-27T07:37:47.300" v="7748" actId="20577"/>
        <pc:sldMkLst>
          <pc:docMk/>
          <pc:sldMk cId="4034233390" sldId="287"/>
        </pc:sldMkLst>
        <pc:spChg chg="mod">
          <ac:chgData name="Inga Babicheva" userId="0f171498-083e-489f-aac5-c7d2c369acfe" providerId="ADAL" clId="{FEA556C3-AF63-41E7-A627-2D7759FC0001}" dt="2022-07-27T06:43:38.579" v="6754" actId="20577"/>
          <ac:spMkLst>
            <pc:docMk/>
            <pc:sldMk cId="4034233390" sldId="287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37:47.300" v="7748" actId="20577"/>
          <ac:spMkLst>
            <pc:docMk/>
            <pc:sldMk cId="4034233390" sldId="28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6:05.381" v="7729" actId="20577"/>
        <pc:sldMkLst>
          <pc:docMk/>
          <pc:sldMk cId="3021116913" sldId="288"/>
        </pc:sldMkLst>
        <pc:spChg chg="mod">
          <ac:chgData name="Inga Babicheva" userId="0f171498-083e-489f-aac5-c7d2c369acfe" providerId="ADAL" clId="{FEA556C3-AF63-41E7-A627-2D7759FC0001}" dt="2022-07-27T07:36:05.381" v="7729" actId="20577"/>
          <ac:spMkLst>
            <pc:docMk/>
            <pc:sldMk cId="3021116913" sldId="28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7:20.898" v="7744" actId="20577"/>
        <pc:sldMkLst>
          <pc:docMk/>
          <pc:sldMk cId="705171785" sldId="289"/>
        </pc:sldMkLst>
        <pc:spChg chg="mod">
          <ac:chgData name="Inga Babicheva" userId="0f171498-083e-489f-aac5-c7d2c369acfe" providerId="ADAL" clId="{FEA556C3-AF63-41E7-A627-2D7759FC0001}" dt="2022-07-27T07:37:20.898" v="7744" actId="20577"/>
          <ac:spMkLst>
            <pc:docMk/>
            <pc:sldMk cId="705171785" sldId="289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C6321-96E0-405E-96F5-6852865C6C5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1C1D-362C-4C57-8859-08AF2367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6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4480091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Информация по сэкономленным средствам Проекта ПРООН\ГФ за 2021 - 2022 гг. и планируемой экономии до конца 2023 г.</a:t>
            </a:r>
            <a:br>
              <a:rPr lang="ru-RU" sz="4400" dirty="0"/>
            </a:br>
            <a:r>
              <a:rPr lang="ru-RU" sz="4400" dirty="0"/>
              <a:t>Предложения по использованию экономии</a:t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551" y="3965515"/>
            <a:ext cx="9246898" cy="259967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И. Бабичева</a:t>
            </a:r>
          </a:p>
          <a:p>
            <a:pPr algn="ctr"/>
            <a:r>
              <a:rPr lang="ru-RU" sz="2000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sz="2000" dirty="0"/>
              <a:t>27.10.2022</a:t>
            </a:r>
          </a:p>
          <a:p>
            <a:pPr algn="ctr"/>
            <a:r>
              <a:rPr lang="ru-RU" sz="2000" dirty="0"/>
              <a:t>Заседание сектора по заявкам Комитета по ВИЧ и ТБ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360 500</a:t>
            </a:r>
          </a:p>
          <a:p>
            <a:r>
              <a:rPr lang="ru-RU" dirty="0"/>
              <a:t>УФ лампы – </a:t>
            </a:r>
            <a:r>
              <a:rPr lang="en-US" dirty="0"/>
              <a:t>USD</a:t>
            </a:r>
            <a:r>
              <a:rPr lang="ru-RU" dirty="0"/>
              <a:t> 300 000</a:t>
            </a:r>
          </a:p>
          <a:p>
            <a:r>
              <a:rPr lang="en-US" dirty="0"/>
              <a:t>IT </a:t>
            </a:r>
            <a:r>
              <a:rPr lang="ru-RU" dirty="0"/>
              <a:t>ООЦБТ – </a:t>
            </a:r>
            <a:r>
              <a:rPr lang="en-US" dirty="0"/>
              <a:t>USD </a:t>
            </a:r>
            <a:r>
              <a:rPr lang="ru-RU" dirty="0"/>
              <a:t>24 000</a:t>
            </a:r>
          </a:p>
          <a:p>
            <a:r>
              <a:rPr lang="ru-RU" dirty="0"/>
              <a:t>Информационные материалы, и т.д. Плюс центр – </a:t>
            </a:r>
            <a:r>
              <a:rPr lang="en-US" dirty="0"/>
              <a:t>USD </a:t>
            </a:r>
            <a:r>
              <a:rPr lang="ru-RU" dirty="0"/>
              <a:t>3 000</a:t>
            </a:r>
            <a:endParaRPr lang="en-US" dirty="0"/>
          </a:p>
          <a:p>
            <a:r>
              <a:rPr lang="ru-RU" dirty="0"/>
              <a:t>Мебель, оборудование для центра ТБ – </a:t>
            </a:r>
            <a:r>
              <a:rPr lang="en-US" dirty="0"/>
              <a:t>USD 1 </a:t>
            </a:r>
            <a:r>
              <a:rPr lang="ru-RU" dirty="0"/>
              <a:t>500</a:t>
            </a:r>
            <a:endParaRPr lang="en-US" dirty="0"/>
          </a:p>
          <a:p>
            <a:r>
              <a:rPr lang="ru-RU" dirty="0"/>
              <a:t>Лестница для НОЦБТ – </a:t>
            </a:r>
            <a:r>
              <a:rPr lang="en-US" dirty="0"/>
              <a:t>USD </a:t>
            </a:r>
            <a:r>
              <a:rPr lang="ru-RU" dirty="0"/>
              <a:t>30 000</a:t>
            </a:r>
          </a:p>
          <a:p>
            <a:r>
              <a:rPr lang="ru-RU" dirty="0"/>
              <a:t>СИЗ для Кара-Балта – </a:t>
            </a:r>
            <a:r>
              <a:rPr lang="en-US" dirty="0"/>
              <a:t>USD </a:t>
            </a:r>
            <a:r>
              <a:rPr lang="ru-RU" dirty="0"/>
              <a:t>2 000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Итоги</a:t>
            </a:r>
            <a:r>
              <a:rPr lang="en-US" sz="3600" dirty="0"/>
              <a:t> </a:t>
            </a:r>
            <a:r>
              <a:rPr lang="ru-RU" sz="3600" dirty="0"/>
              <a:t>основной грант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Экономия </a:t>
            </a:r>
            <a:r>
              <a:rPr lang="de-DE" sz="2800" b="1" dirty="0"/>
              <a:t>USD 5 051 830, 48</a:t>
            </a:r>
            <a:endParaRPr lang="ru-RU" sz="2800" b="1" dirty="0"/>
          </a:p>
          <a:p>
            <a:pPr marL="0" indent="0">
              <a:buNone/>
            </a:pPr>
            <a:r>
              <a:rPr lang="ru-RU" dirty="0"/>
              <a:t>Сумма активностей</a:t>
            </a:r>
            <a:r>
              <a:rPr lang="en-US" sz="2800" dirty="0"/>
              <a:t> </a:t>
            </a:r>
            <a:r>
              <a:rPr lang="ru-RU" sz="2800" dirty="0"/>
              <a:t>к обязательному покрытию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ru-RU" b="1" dirty="0"/>
              <a:t>2 586 721,</a:t>
            </a:r>
            <a:r>
              <a:rPr lang="ru-RU" sz="2800" b="1" dirty="0"/>
              <a:t>15</a:t>
            </a:r>
          </a:p>
          <a:p>
            <a:pPr marL="0" indent="0">
              <a:buNone/>
            </a:pPr>
            <a:r>
              <a:rPr lang="ru-RU" dirty="0"/>
              <a:t>Сумма запросов от СП </a:t>
            </a:r>
            <a:r>
              <a:rPr lang="en-US" sz="2800" b="1" dirty="0"/>
              <a:t>USD</a:t>
            </a:r>
            <a:r>
              <a:rPr lang="ru-RU" sz="2800" b="1" dirty="0"/>
              <a:t> 585 025,00</a:t>
            </a:r>
          </a:p>
          <a:p>
            <a:pPr marL="0" indent="0">
              <a:buNone/>
            </a:pPr>
            <a:r>
              <a:rPr lang="ru-RU" dirty="0"/>
              <a:t>Оставшаяся сумма для обсуждения  </a:t>
            </a:r>
            <a:r>
              <a:rPr lang="en-US" sz="2800" b="1" dirty="0"/>
              <a:t>USD</a:t>
            </a:r>
            <a:r>
              <a:rPr lang="ru-RU" sz="2800" b="1" dirty="0"/>
              <a:t> 1</a:t>
            </a:r>
            <a:r>
              <a:rPr lang="ru-RU" b="1" dirty="0"/>
              <a:t> 880 084, 33</a:t>
            </a:r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</a:t>
            </a:r>
            <a:r>
              <a:rPr lang="en-US" sz="3600" dirty="0"/>
              <a:t>C19RM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модульной лаборатории для улучшения доступа к диагностике и лечению ТБ в южном регионе (обязательство перед ГФ) - </a:t>
            </a:r>
            <a:r>
              <a:rPr lang="en-US" dirty="0"/>
              <a:t>USD 3</a:t>
            </a:r>
            <a:r>
              <a:rPr lang="ru-RU" dirty="0"/>
              <a:t>00 000</a:t>
            </a:r>
          </a:p>
          <a:p>
            <a:r>
              <a:rPr lang="ru-RU" dirty="0"/>
              <a:t>Дополнительная закупка для обсуждения (СИЗ, ЭТ, ПЦР тесты) - </a:t>
            </a:r>
            <a:r>
              <a:rPr lang="en-US" dirty="0"/>
              <a:t>USD 354</a:t>
            </a:r>
            <a:r>
              <a:rPr lang="ru-RU" dirty="0"/>
              <a:t> </a:t>
            </a:r>
            <a:r>
              <a:rPr lang="en-US" dirty="0"/>
              <a:t>334,76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7E360C-DB8E-4F15-B08D-9A95A215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91547"/>
              </p:ext>
            </p:extLst>
          </p:nvPr>
        </p:nvGraphicFramePr>
        <p:xfrm>
          <a:off x="419603" y="1380617"/>
          <a:ext cx="11066085" cy="501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4761">
                  <a:extLst>
                    <a:ext uri="{9D8B030D-6E8A-4147-A177-3AD203B41FA5}">
                      <a16:colId xmlns:a16="http://schemas.microsoft.com/office/drawing/2014/main" val="2594260474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2410874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40407409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3771465276"/>
                    </a:ext>
                  </a:extLst>
                </a:gridCol>
              </a:tblGrid>
              <a:tr h="1416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85912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67 754,71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740 461,94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672 707,23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758787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не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92 464,27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2 937,86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89 526,41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4682732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59 121,17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130 275,12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71 153,94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0171850"/>
                  </a:ext>
                </a:extLst>
              </a:tr>
              <a:tr h="7484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 654 334,76 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431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C03990-1A3A-4357-AEBD-5B54A871F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45701"/>
              </p:ext>
            </p:extLst>
          </p:nvPr>
        </p:nvGraphicFramePr>
        <p:xfrm>
          <a:off x="82193" y="1417834"/>
          <a:ext cx="11815281" cy="5088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8652">
                  <a:extLst>
                    <a:ext uri="{9D8B030D-6E8A-4147-A177-3AD203B41FA5}">
                      <a16:colId xmlns:a16="http://schemas.microsoft.com/office/drawing/2014/main" val="2283889039"/>
                    </a:ext>
                  </a:extLst>
                </a:gridCol>
                <a:gridCol w="2968090">
                  <a:extLst>
                    <a:ext uri="{9D8B030D-6E8A-4147-A177-3AD203B41FA5}">
                      <a16:colId xmlns:a16="http://schemas.microsoft.com/office/drawing/2014/main" val="1579613270"/>
                    </a:ext>
                  </a:extLst>
                </a:gridCol>
                <a:gridCol w="2303694">
                  <a:extLst>
                    <a:ext uri="{9D8B030D-6E8A-4147-A177-3AD203B41FA5}">
                      <a16:colId xmlns:a16="http://schemas.microsoft.com/office/drawing/2014/main" val="316150238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val="4130966137"/>
                    </a:ext>
                  </a:extLst>
                </a:gridCol>
              </a:tblGrid>
              <a:tr h="949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7412380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646 118,06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938 122,09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292 004,02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2838787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435 091,04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952 092,01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517 000,97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1936149"/>
                  </a:ext>
                </a:extLst>
              </a:tr>
              <a:tr h="13799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809 005,00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3358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260F7E-6C08-4A82-8374-98D1EE90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7059"/>
              </p:ext>
            </p:extLst>
          </p:nvPr>
        </p:nvGraphicFramePr>
        <p:xfrm>
          <a:off x="143838" y="1263719"/>
          <a:ext cx="11617466" cy="4685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059">
                  <a:extLst>
                    <a:ext uri="{9D8B030D-6E8A-4147-A177-3AD203B41FA5}">
                      <a16:colId xmlns:a16="http://schemas.microsoft.com/office/drawing/2014/main" val="2514339759"/>
                    </a:ext>
                  </a:extLst>
                </a:gridCol>
                <a:gridCol w="2918397">
                  <a:extLst>
                    <a:ext uri="{9D8B030D-6E8A-4147-A177-3AD203B41FA5}">
                      <a16:colId xmlns:a16="http://schemas.microsoft.com/office/drawing/2014/main" val="3415396708"/>
                    </a:ext>
                  </a:extLst>
                </a:gridCol>
                <a:gridCol w="2553597">
                  <a:extLst>
                    <a:ext uri="{9D8B030D-6E8A-4147-A177-3AD203B41FA5}">
                      <a16:colId xmlns:a16="http://schemas.microsoft.com/office/drawing/2014/main" val="1074524"/>
                    </a:ext>
                  </a:extLst>
                </a:gridCol>
                <a:gridCol w="2469413">
                  <a:extLst>
                    <a:ext uri="{9D8B030D-6E8A-4147-A177-3AD203B41FA5}">
                      <a16:colId xmlns:a16="http://schemas.microsoft.com/office/drawing/2014/main" val="2672009029"/>
                    </a:ext>
                  </a:extLst>
                </a:gridCol>
              </a:tblGrid>
              <a:tr h="1207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0251491"/>
                  </a:ext>
                </a:extLst>
              </a:tr>
              <a:tr h="17389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Каталитическое финансирование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167 999,89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67 373,97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8824535"/>
                  </a:ext>
                </a:extLst>
              </a:tr>
              <a:tr h="1738958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                   -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63 318,19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472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ТБ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6BC7EE-E30F-4297-AA13-21330B99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82898"/>
              </p:ext>
            </p:extLst>
          </p:nvPr>
        </p:nvGraphicFramePr>
        <p:xfrm>
          <a:off x="270589" y="1308846"/>
          <a:ext cx="11803225" cy="485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705">
                  <a:extLst>
                    <a:ext uri="{9D8B030D-6E8A-4147-A177-3AD203B41FA5}">
                      <a16:colId xmlns:a16="http://schemas.microsoft.com/office/drawing/2014/main" val="538663125"/>
                    </a:ext>
                  </a:extLst>
                </a:gridCol>
                <a:gridCol w="2963272">
                  <a:extLst>
                    <a:ext uri="{9D8B030D-6E8A-4147-A177-3AD203B41FA5}">
                      <a16:colId xmlns:a16="http://schemas.microsoft.com/office/drawing/2014/main" val="3433320524"/>
                    </a:ext>
                  </a:extLst>
                </a:gridCol>
                <a:gridCol w="2592863">
                  <a:extLst>
                    <a:ext uri="{9D8B030D-6E8A-4147-A177-3AD203B41FA5}">
                      <a16:colId xmlns:a16="http://schemas.microsoft.com/office/drawing/2014/main" val="625957573"/>
                    </a:ext>
                  </a:extLst>
                </a:gridCol>
                <a:gridCol w="2507385">
                  <a:extLst>
                    <a:ext uri="{9D8B030D-6E8A-4147-A177-3AD203B41FA5}">
                      <a16:colId xmlns:a16="http://schemas.microsoft.com/office/drawing/2014/main" val="4236210502"/>
                    </a:ext>
                  </a:extLst>
                </a:gridCol>
              </a:tblGrid>
              <a:tr h="131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5017667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63 203,63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617 514,60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554 310,96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6994221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853 142,64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4 642 283,07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3 789 140,44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736984"/>
                  </a:ext>
                </a:extLst>
              </a:tr>
              <a:tr h="118075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4 343 451,40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25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Всего экономия по 2 компонентам </a:t>
            </a:r>
            <a:r>
              <a:rPr lang="en-US" b="1" dirty="0"/>
              <a:t>USD </a:t>
            </a:r>
            <a:r>
              <a:rPr lang="ru-RU" b="1" dirty="0"/>
              <a:t>5 051 830, 48</a:t>
            </a:r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USD </a:t>
            </a:r>
            <a:r>
              <a:rPr lang="ru-RU" b="1" dirty="0"/>
              <a:t>2 586 721</a:t>
            </a:r>
            <a:r>
              <a:rPr lang="en-US" b="1" dirty="0"/>
              <a:t>,</a:t>
            </a:r>
            <a:r>
              <a:rPr lang="ru-RU" b="1" dirty="0"/>
              <a:t>15</a:t>
            </a:r>
            <a:endParaRPr lang="en-US" b="1" dirty="0"/>
          </a:p>
          <a:p>
            <a:r>
              <a:rPr lang="ru-RU" dirty="0"/>
              <a:t>Заработная плата штат Проекта, ежегодный аудит </a:t>
            </a:r>
            <a:r>
              <a:rPr lang="ru-RU" dirty="0" err="1"/>
              <a:t>суб</a:t>
            </a:r>
            <a:r>
              <a:rPr lang="ru-RU" dirty="0"/>
              <a:t>-получателей – </a:t>
            </a:r>
            <a:r>
              <a:rPr lang="en-US" b="1" dirty="0"/>
              <a:t>USD </a:t>
            </a:r>
            <a:r>
              <a:rPr lang="ru-RU" b="1" dirty="0"/>
              <a:t>620 364,15</a:t>
            </a:r>
          </a:p>
          <a:p>
            <a:r>
              <a:rPr lang="ru-RU" dirty="0"/>
              <a:t>Средства на встречи с СП Проекта </a:t>
            </a:r>
            <a:r>
              <a:rPr lang="ru-RU" b="1" dirty="0"/>
              <a:t>– </a:t>
            </a:r>
            <a:r>
              <a:rPr lang="en-US" b="1" dirty="0"/>
              <a:t>USD </a:t>
            </a:r>
            <a:r>
              <a:rPr lang="ru-RU" b="1" dirty="0"/>
              <a:t>30 000  </a:t>
            </a:r>
          </a:p>
          <a:p>
            <a:r>
              <a:rPr lang="ru-RU" dirty="0"/>
              <a:t>ДЭН –</a:t>
            </a:r>
            <a:r>
              <a:rPr lang="ru-RU" b="1" dirty="0"/>
              <a:t> </a:t>
            </a:r>
            <a:r>
              <a:rPr lang="en-US" b="1" dirty="0"/>
              <a:t>USD </a:t>
            </a:r>
            <a:r>
              <a:rPr lang="ru-RU" b="1" dirty="0"/>
              <a:t>58</a:t>
            </a:r>
            <a:r>
              <a:rPr lang="en-US" b="1" dirty="0"/>
              <a:t> 000 </a:t>
            </a:r>
            <a:r>
              <a:rPr lang="en-US" dirty="0"/>
              <a:t>(USD </a:t>
            </a:r>
            <a:r>
              <a:rPr lang="ru-RU" dirty="0"/>
              <a:t>5</a:t>
            </a:r>
            <a:r>
              <a:rPr lang="en-US" dirty="0"/>
              <a:t>0 000 </a:t>
            </a:r>
            <a:r>
              <a:rPr lang="ru-RU" dirty="0"/>
              <a:t>основной этап, </a:t>
            </a:r>
            <a:r>
              <a:rPr lang="en-US" dirty="0"/>
              <a:t>USD </a:t>
            </a:r>
            <a:r>
              <a:rPr lang="ru-RU" dirty="0"/>
              <a:t>8 000 </a:t>
            </a:r>
            <a:r>
              <a:rPr lang="ru-RU" dirty="0" err="1"/>
              <a:t>формативная</a:t>
            </a:r>
            <a:r>
              <a:rPr lang="ru-RU" dirty="0"/>
              <a:t> оценка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Цикл тренингов для лабораторных сотрудников службы СПИД  </a:t>
            </a:r>
            <a:r>
              <a:rPr lang="ru-RU" b="1" dirty="0"/>
              <a:t>- </a:t>
            </a:r>
            <a:r>
              <a:rPr lang="en-US" b="1" dirty="0"/>
              <a:t>USD </a:t>
            </a:r>
            <a:r>
              <a:rPr lang="ru-RU" b="1" dirty="0"/>
              <a:t> 30 000 </a:t>
            </a:r>
            <a:r>
              <a:rPr lang="ru-RU" dirty="0"/>
              <a:t>(компонент ВИЧ)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r>
              <a:rPr lang="ru-RU" dirty="0"/>
              <a:t>Мероприятия плана по улучшению достижения индикаторов гранта ГФ по ВИЧ (включая мероприятия по преодолению правовых барьеров) –</a:t>
            </a:r>
            <a:r>
              <a:rPr lang="ru-RU" b="1" dirty="0"/>
              <a:t> USD 832 000</a:t>
            </a:r>
          </a:p>
          <a:p>
            <a:r>
              <a:rPr lang="ru-RU" dirty="0"/>
              <a:t>Мероприятия плана по улучшению достижения программных индикаторов по компоненту ТБ – </a:t>
            </a:r>
            <a:r>
              <a:rPr lang="ru-RU" b="1" dirty="0"/>
              <a:t>USD 341 000</a:t>
            </a:r>
          </a:p>
          <a:p>
            <a:r>
              <a:rPr lang="ru-RU" dirty="0"/>
              <a:t>Мероприятия плана по расширению амбулаторного лечения – </a:t>
            </a:r>
            <a:r>
              <a:rPr lang="ru-RU" b="1" dirty="0"/>
              <a:t>675 357 USD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224 525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67 000</a:t>
            </a:r>
          </a:p>
          <a:p>
            <a:r>
              <a:rPr lang="ru-RU" dirty="0"/>
              <a:t>Мебель,</a:t>
            </a:r>
            <a:r>
              <a:rPr lang="en-US" dirty="0"/>
              <a:t> IT</a:t>
            </a:r>
            <a:r>
              <a:rPr lang="ru-RU" dirty="0"/>
              <a:t> оборудование, другое оборудование   НПО – </a:t>
            </a:r>
            <a:r>
              <a:rPr lang="en-US" dirty="0"/>
              <a:t>USD </a:t>
            </a:r>
            <a:r>
              <a:rPr lang="ru-RU" dirty="0"/>
              <a:t>24 040</a:t>
            </a:r>
          </a:p>
          <a:p>
            <a:r>
              <a:rPr lang="ru-RU" dirty="0"/>
              <a:t>Медицинская техника- </a:t>
            </a:r>
            <a:r>
              <a:rPr lang="en-US" dirty="0"/>
              <a:t>USD </a:t>
            </a:r>
            <a:r>
              <a:rPr lang="ru-RU" dirty="0"/>
              <a:t>2 500</a:t>
            </a:r>
          </a:p>
          <a:p>
            <a:r>
              <a:rPr lang="ru-RU" dirty="0"/>
              <a:t>Запрос от РЦ СПИД от 26.10.2022 – </a:t>
            </a:r>
            <a:r>
              <a:rPr lang="en-US" dirty="0"/>
              <a:t>USD</a:t>
            </a:r>
            <a:r>
              <a:rPr lang="ru-RU" dirty="0"/>
              <a:t> 130 986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Props1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554</Words>
  <Application>Microsoft Office PowerPoint</Application>
  <PresentationFormat>Широкоэкранный</PresentationFormat>
  <Paragraphs>137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Информация по сэкономленным средствам Проекта ПРООН\ГФ за 2021 - 2022 гг. и планируемой экономии до конца 2023 г. Предложения по использованию экономии </vt:lpstr>
      <vt:lpstr>Экономия CRM 2.0</vt:lpstr>
      <vt:lpstr>Экономия основной грант ВИЧ компонент</vt:lpstr>
      <vt:lpstr>Экономия основной грант ВИЧ компонент</vt:lpstr>
      <vt:lpstr>Экономия основной грант ТБ компонент</vt:lpstr>
      <vt:lpstr>Экономия основной грант</vt:lpstr>
      <vt:lpstr>Потребности для обязательного покрытия</vt:lpstr>
      <vt:lpstr>Потребности для обязательного покрытия</vt:lpstr>
      <vt:lpstr>Предложения по использованию экономии Компонент ВИЧ</vt:lpstr>
      <vt:lpstr>Предложения по использованию экономии Компонент ТБ</vt:lpstr>
      <vt:lpstr>Итоги основной грант</vt:lpstr>
      <vt:lpstr>Предложения по использованию экономии Компонент C19RM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38</cp:revision>
  <dcterms:created xsi:type="dcterms:W3CDTF">2020-05-07T16:23:44Z</dcterms:created>
  <dcterms:modified xsi:type="dcterms:W3CDTF">2022-10-26T14:52:09Z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