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74" r:id="rId2"/>
    <p:sldId id="439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2" r:id="rId13"/>
    <p:sldId id="471" r:id="rId14"/>
    <p:sldId id="473" r:id="rId15"/>
    <p:sldId id="474" r:id="rId16"/>
    <p:sldId id="475" r:id="rId17"/>
    <p:sldId id="476" r:id="rId18"/>
    <p:sldId id="413" r:id="rId19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3716" autoAdjust="0"/>
  </p:normalViewPr>
  <p:slideViewPr>
    <p:cSldViewPr>
      <p:cViewPr varScale="1">
        <p:scale>
          <a:sx n="108" d="100"/>
          <a:sy n="108" d="100"/>
        </p:scale>
        <p:origin x="193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183" y="1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AE58CB13-B353-473A-A15A-A472E63D08CA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183" y="9445216"/>
            <a:ext cx="2949841" cy="498884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08B27A66-B382-426D-AD5A-65D240E4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61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1" y="1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/>
          <a:lstStyle>
            <a:lvl1pPr algn="r">
              <a:defRPr sz="1200"/>
            </a:lvl1pPr>
          </a:lstStyle>
          <a:p>
            <a:fld id="{E732E242-9E14-4EA3-9BF8-94E5E368D639}" type="datetimeFigureOut">
              <a:rPr lang="ru-RU" smtClean="0"/>
              <a:t>16.04.2019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73637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9" tIns="45930" rIns="91859" bIns="4593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859" tIns="45930" rIns="91859" bIns="4593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1" y="9445170"/>
            <a:ext cx="2949099" cy="497205"/>
          </a:xfrm>
          <a:prstGeom prst="rect">
            <a:avLst/>
          </a:prstGeom>
        </p:spPr>
        <p:txBody>
          <a:bodyPr vert="horz" lIns="91859" tIns="45930" rIns="91859" bIns="45930" rtlCol="0" anchor="b"/>
          <a:lstStyle>
            <a:lvl1pPr algn="r">
              <a:defRPr sz="1200"/>
            </a:lvl1pPr>
          </a:lstStyle>
          <a:p>
            <a:fld id="{1098491F-4888-4D59-AE35-4CCF42E2F7A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93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491F-4888-4D59-AE35-4CCF42E2F7A6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506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blue"/>
          <p:cNvPicPr>
            <a:picLocks noChangeAspect="1" noChangeArrowheads="1"/>
          </p:cNvPicPr>
          <p:nvPr/>
        </p:nvPicPr>
        <p:blipFill>
          <a:blip r:embed="rId2"/>
          <a:srcRect r="51984" b="1186"/>
          <a:stretch>
            <a:fillRect/>
          </a:stretch>
        </p:blipFill>
        <p:spPr bwMode="auto">
          <a:xfrm>
            <a:off x="0" y="0"/>
            <a:ext cx="9147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undp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14" descr="undp_logotyp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990600"/>
            <a:ext cx="46196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75438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Atlas Project Management Module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43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latin typeface="Trebuchet MS" pitchFamily="34" charset="0"/>
              </a:defRPr>
            </a:lvl1pPr>
          </a:lstStyle>
          <a:p>
            <a:r>
              <a:rPr lang="en-US"/>
              <a:t>Improving Project Management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Март,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Management Practice - BRC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41124C-866D-45C7-A94C-52564DA99B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964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374D0-A5BC-4C0C-98A7-7F6FC007EA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35545-F914-4234-8C53-3504F03D97E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25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7BB86-6CC5-4DA7-9CFA-E69A29E74EB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8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46297-B1CD-4EB8-8996-232BC1B6B368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20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2FEF-85E7-49FD-865D-BB54C2ECA36B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CA97-226C-4B29-A770-698FA7AD10CC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7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99C9-14A1-4930-ACC5-CAC247D4E83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80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549E4-A80F-4383-AF59-FE63E638C827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5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5960-27E8-43D1-A853-467E798D3BA9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3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4A04-E8FC-4318-A029-681CE74BA851}" type="slidenum">
              <a:rPr lang="en-US">
                <a:solidFill>
                  <a:srgbClr val="333399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4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333399"/>
                </a:solidFill>
              </a:rPr>
              <a:t>Март, 2013</a:t>
            </a:r>
            <a:endParaRPr lang="en-US">
              <a:solidFill>
                <a:srgbClr val="333399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333399"/>
                </a:solidFill>
              </a:rPr>
              <a:t>Management Practice - BRC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F31DE-F426-412B-A15A-796718EB6F0C}" type="slidenum">
              <a:rPr lang="en-US">
                <a:solidFill>
                  <a:srgbClr val="33339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333399"/>
              </a:solidFill>
            </a:endParaRP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286250" y="0"/>
            <a:ext cx="4857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7150" cmpd="thinThick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3" name="Picture 11" descr="undp_logo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382000" y="228600"/>
            <a:ext cx="571500" cy="1143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766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481020" cy="2736303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333399"/>
                </a:solidFill>
              </a:rPr>
              <a:t>Панель показателей Проекта ПРООН ГФ «Эффективный контроль за ВИЧ и ТБ в Кыргызской Республике»</a:t>
            </a:r>
            <a:br>
              <a:rPr lang="ru-RU" dirty="0" smtClean="0">
                <a:solidFill>
                  <a:srgbClr val="333399"/>
                </a:solidFill>
              </a:rPr>
            </a:br>
            <a:r>
              <a:rPr lang="ru-RU" dirty="0" smtClean="0">
                <a:solidFill>
                  <a:srgbClr val="333399"/>
                </a:solidFill>
              </a:rPr>
              <a:t> 2 полугодие 2018 г.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653136"/>
            <a:ext cx="6858000" cy="1656577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Апрель </a:t>
            </a:r>
            <a:r>
              <a:rPr lang="en-US" sz="2800" dirty="0" smtClean="0"/>
              <a:t>16</a:t>
            </a:r>
            <a:r>
              <a:rPr lang="en-US" sz="2800" dirty="0" smtClean="0"/>
              <a:t>, </a:t>
            </a:r>
            <a:r>
              <a:rPr lang="ru-RU" sz="2800" dirty="0" smtClean="0"/>
              <a:t>2019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669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dirty="0"/>
              <a:t>Медикаменты и ИМН закуплены согласно потребности на 2018 год. В расчетах потребности учтены текущий запас, ожидаемые поставки и наличие </a:t>
            </a:r>
            <a:r>
              <a:rPr lang="ru-RU" dirty="0" smtClean="0"/>
              <a:t>бюджета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02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 ТБ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800" dirty="0"/>
              <a:t>Запас ПТП 2-го ряда составляет в среднем от 6-20 месяцев, за исключением некоторых </a:t>
            </a:r>
            <a:r>
              <a:rPr lang="ru-RU" sz="2800" dirty="0" smtClean="0"/>
              <a:t>препаратов</a:t>
            </a:r>
            <a:endParaRPr lang="en-US" sz="2800" dirty="0" smtClean="0"/>
          </a:p>
          <a:p>
            <a:r>
              <a:rPr lang="ru-RU" sz="2800" dirty="0" smtClean="0"/>
              <a:t>Больший запас </a:t>
            </a:r>
            <a:r>
              <a:rPr lang="ru-RU" sz="2800" dirty="0"/>
              <a:t>и </a:t>
            </a:r>
            <a:r>
              <a:rPr lang="ru-RU" sz="2800" dirty="0" smtClean="0"/>
              <a:t>менее </a:t>
            </a:r>
            <a:r>
              <a:rPr lang="ru-RU" sz="2800" dirty="0"/>
              <a:t>6 </a:t>
            </a:r>
            <a:r>
              <a:rPr lang="ru-RU" sz="2800" dirty="0" smtClean="0"/>
              <a:t>месяцев – переход на </a:t>
            </a:r>
            <a:r>
              <a:rPr lang="ru-RU" sz="2800" dirty="0"/>
              <a:t>новые </a:t>
            </a:r>
            <a:r>
              <a:rPr lang="ru-RU" sz="2800" dirty="0" smtClean="0"/>
              <a:t>режимы (новые </a:t>
            </a:r>
            <a:r>
              <a:rPr lang="ru-RU" sz="2800" dirty="0"/>
              <a:t>рекомендациям </a:t>
            </a:r>
            <a:r>
              <a:rPr lang="ru-RU" sz="2800" dirty="0" smtClean="0"/>
              <a:t>ВОЗ)</a:t>
            </a:r>
          </a:p>
          <a:p>
            <a:r>
              <a:rPr lang="ru-RU" sz="2800" dirty="0" smtClean="0"/>
              <a:t> По плану перехода - расход </a:t>
            </a:r>
            <a:r>
              <a:rPr lang="ru-RU" sz="2800" dirty="0" err="1" smtClean="0"/>
              <a:t>Амикацина</a:t>
            </a:r>
            <a:r>
              <a:rPr lang="ru-RU" sz="2800" dirty="0" smtClean="0"/>
              <a:t> будет </a:t>
            </a:r>
            <a:r>
              <a:rPr lang="ru-RU" sz="2800" dirty="0"/>
              <a:t>увеличиваться, </a:t>
            </a:r>
            <a:r>
              <a:rPr lang="ru-RU" sz="2800" dirty="0" err="1" smtClean="0"/>
              <a:t>капреомицин</a:t>
            </a:r>
            <a:r>
              <a:rPr lang="ru-RU" sz="2800" dirty="0" smtClean="0"/>
              <a:t> </a:t>
            </a:r>
            <a:r>
              <a:rPr lang="ru-RU" sz="2800" dirty="0"/>
              <a:t>и </a:t>
            </a:r>
            <a:r>
              <a:rPr lang="ru-RU" sz="2800" dirty="0" err="1"/>
              <a:t>канамицин</a:t>
            </a:r>
            <a:r>
              <a:rPr lang="ru-RU" sz="2800" dirty="0"/>
              <a:t> </a:t>
            </a:r>
            <a:r>
              <a:rPr lang="ru-RU" sz="2800" dirty="0" smtClean="0"/>
              <a:t>уйдут </a:t>
            </a:r>
            <a:r>
              <a:rPr lang="ru-RU" sz="2800" dirty="0"/>
              <a:t>из схем лечения, </a:t>
            </a:r>
            <a:r>
              <a:rPr lang="ru-RU" sz="2800" dirty="0" smtClean="0"/>
              <a:t>расход </a:t>
            </a:r>
            <a:r>
              <a:rPr lang="ru-RU" sz="2800" dirty="0" err="1"/>
              <a:t>деламанида</a:t>
            </a:r>
            <a:r>
              <a:rPr lang="ru-RU" sz="2800" dirty="0"/>
              <a:t> </a:t>
            </a:r>
            <a:r>
              <a:rPr lang="ru-RU" sz="2800" dirty="0" smtClean="0"/>
              <a:t>будет увеличиваться (закупка на </a:t>
            </a:r>
            <a:r>
              <a:rPr lang="ru-RU" sz="2800" dirty="0"/>
              <a:t>84 пациента, </a:t>
            </a:r>
            <a:r>
              <a:rPr lang="ru-RU" sz="2800" dirty="0" smtClean="0"/>
              <a:t>плюс 7\мес., в 2018 закупка 36 больных, плюс 3\мес. </a:t>
            </a:r>
          </a:p>
        </p:txBody>
      </p:sp>
    </p:spTree>
    <p:extLst>
      <p:ext uri="{BB962C8B-B14F-4D97-AF65-F5344CB8AC3E}">
        <p14:creationId xmlns:p14="http://schemas.microsoft.com/office/powerpoint/2010/main" val="4170446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 ТБ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800" dirty="0"/>
              <a:t>Р</a:t>
            </a:r>
            <a:r>
              <a:rPr lang="ru-RU" sz="2800" dirty="0" smtClean="0"/>
              <a:t>асчетная </a:t>
            </a:r>
            <a:r>
              <a:rPr lang="ru-RU" sz="2800" dirty="0"/>
              <a:t>потребность 2019 </a:t>
            </a:r>
            <a:r>
              <a:rPr lang="ru-RU" sz="2800" dirty="0" smtClean="0"/>
              <a:t>(</a:t>
            </a:r>
            <a:r>
              <a:rPr lang="ru-RU" sz="2800" dirty="0" err="1" smtClean="0"/>
              <a:t>Quan</a:t>
            </a:r>
            <a:r>
              <a:rPr lang="ru-RU" sz="2800" dirty="0" smtClean="0"/>
              <a:t> TB) </a:t>
            </a:r>
            <a:r>
              <a:rPr lang="ru-RU" sz="2800" dirty="0"/>
              <a:t>составляет 4000-4500 таблеток в месяц, </a:t>
            </a:r>
            <a:r>
              <a:rPr lang="ru-RU" sz="2800" dirty="0" smtClean="0"/>
              <a:t>существующий </a:t>
            </a:r>
            <a:r>
              <a:rPr lang="ru-RU" sz="2800" dirty="0"/>
              <a:t>остаток </a:t>
            </a:r>
            <a:r>
              <a:rPr lang="ru-RU" sz="2800" dirty="0" smtClean="0"/>
              <a:t>на 13 месяцев</a:t>
            </a:r>
            <a:endParaRPr lang="ru-RU" sz="2800" dirty="0"/>
          </a:p>
          <a:p>
            <a:r>
              <a:rPr lang="ru-RU" sz="2800" dirty="0"/>
              <a:t>У</a:t>
            </a:r>
            <a:r>
              <a:rPr lang="ru-RU" sz="2800" dirty="0" smtClean="0"/>
              <a:t>величился </a:t>
            </a:r>
            <a:r>
              <a:rPr lang="ru-RU" sz="2800" dirty="0"/>
              <a:t>расход </a:t>
            </a:r>
            <a:r>
              <a:rPr lang="ru-RU" sz="2800" dirty="0" err="1" smtClean="0"/>
              <a:t>клофаземина</a:t>
            </a:r>
            <a:r>
              <a:rPr lang="ru-RU" sz="2800" dirty="0" smtClean="0"/>
              <a:t> - набор </a:t>
            </a:r>
            <a:r>
              <a:rPr lang="ru-RU" sz="2800" dirty="0"/>
              <a:t>на эмпирические схемы, в состав которого входит </a:t>
            </a:r>
            <a:r>
              <a:rPr lang="ru-RU" sz="2800" dirty="0" err="1"/>
              <a:t>клофазимин</a:t>
            </a:r>
            <a:r>
              <a:rPr lang="ru-RU" sz="2800" dirty="0"/>
              <a:t>. Эмпирические </a:t>
            </a:r>
            <a:r>
              <a:rPr lang="ru-RU" sz="2800" dirty="0" smtClean="0"/>
              <a:t>схемы - отход </a:t>
            </a:r>
            <a:r>
              <a:rPr lang="ru-RU" sz="2800" dirty="0"/>
              <a:t>от стандартных режимов, </a:t>
            </a:r>
            <a:r>
              <a:rPr lang="ru-RU" sz="2800" dirty="0" smtClean="0"/>
              <a:t>набираются </a:t>
            </a:r>
            <a:r>
              <a:rPr lang="ru-RU" sz="2800" dirty="0"/>
              <a:t>все подтвержденные TB до получения результатов </a:t>
            </a:r>
            <a:r>
              <a:rPr lang="ru-RU" sz="2800" dirty="0" smtClean="0"/>
              <a:t>ТЛЧ</a:t>
            </a:r>
          </a:p>
          <a:p>
            <a:r>
              <a:rPr lang="ru-RU" sz="2800" dirty="0" smtClean="0"/>
              <a:t>В </a:t>
            </a:r>
            <a:r>
              <a:rPr lang="ru-RU" sz="2800" dirty="0"/>
              <a:t>связи с этим был </a:t>
            </a:r>
            <a:r>
              <a:rPr lang="ru-RU" sz="2800" dirty="0" smtClean="0"/>
              <a:t>сделан перерасчет на закупку </a:t>
            </a:r>
            <a:r>
              <a:rPr lang="ru-RU" sz="2800" dirty="0"/>
              <a:t>и отправлен запрос на поставку в срочном порядке. 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276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Бюджет и закупки ВИЧ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dirty="0" smtClean="0"/>
              <a:t>Данные </a:t>
            </a:r>
            <a:r>
              <a:rPr lang="ru-RU" dirty="0"/>
              <a:t>Электронной базы </a:t>
            </a:r>
            <a:r>
              <a:rPr lang="ru-RU" dirty="0" smtClean="0"/>
              <a:t>слежения, данные </a:t>
            </a:r>
            <a:r>
              <a:rPr lang="ru-RU" dirty="0"/>
              <a:t>РЦ </a:t>
            </a:r>
            <a:r>
              <a:rPr lang="ru-RU" dirty="0" smtClean="0"/>
              <a:t>СПИД, Клинические протоколы</a:t>
            </a:r>
          </a:p>
          <a:p>
            <a:r>
              <a:rPr lang="ru-RU" dirty="0"/>
              <a:t>К</a:t>
            </a:r>
            <a:r>
              <a:rPr lang="ru-RU" dirty="0" smtClean="0"/>
              <a:t>ритических </a:t>
            </a:r>
            <a:r>
              <a:rPr lang="ru-RU" dirty="0"/>
              <a:t>ситуаций с запасами </a:t>
            </a:r>
            <a:r>
              <a:rPr lang="ru-RU" dirty="0" smtClean="0"/>
              <a:t>нет</a:t>
            </a:r>
          </a:p>
          <a:p>
            <a:r>
              <a:rPr lang="ru-RU" dirty="0" smtClean="0"/>
              <a:t>У </a:t>
            </a:r>
            <a:r>
              <a:rPr lang="ru-RU" dirty="0"/>
              <a:t>препаратов с запасом  свыше 10 месяцев срок годности </a:t>
            </a:r>
            <a:r>
              <a:rPr lang="ru-RU" dirty="0" smtClean="0"/>
              <a:t>приемлемый, будут использованы </a:t>
            </a:r>
          </a:p>
          <a:p>
            <a:r>
              <a:rPr lang="ru-RU" dirty="0" smtClean="0"/>
              <a:t>Препараты</a:t>
            </a:r>
            <a:r>
              <a:rPr lang="ru-RU" dirty="0"/>
              <a:t> и тест </a:t>
            </a:r>
            <a:r>
              <a:rPr lang="ru-RU" dirty="0" smtClean="0"/>
              <a:t>системы </a:t>
            </a:r>
            <a:r>
              <a:rPr lang="ru-RU" dirty="0"/>
              <a:t> с уровнем запаса </a:t>
            </a:r>
            <a:r>
              <a:rPr lang="ru-RU" dirty="0" smtClean="0"/>
              <a:t>менее </a:t>
            </a:r>
            <a:r>
              <a:rPr lang="ru-RU" dirty="0"/>
              <a:t>3х </a:t>
            </a:r>
            <a:r>
              <a:rPr lang="ru-RU" dirty="0" smtClean="0"/>
              <a:t>месяцев будут израсходованы</a:t>
            </a:r>
          </a:p>
          <a:p>
            <a:r>
              <a:rPr lang="ru-RU" dirty="0" smtClean="0"/>
              <a:t>ЭТ </a:t>
            </a:r>
            <a:r>
              <a:rPr lang="en-US" dirty="0" smtClean="0"/>
              <a:t>- </a:t>
            </a:r>
            <a:r>
              <a:rPr lang="ru-RU" dirty="0" smtClean="0"/>
              <a:t>покрыты </a:t>
            </a:r>
            <a:r>
              <a:rPr lang="ru-RU" dirty="0"/>
              <a:t>потребности на 2019 с </a:t>
            </a:r>
            <a:r>
              <a:rPr lang="ru-RU" dirty="0" smtClean="0"/>
              <a:t>учетом увеличения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777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/>
              <a:t>Процент ЛУИН, охваченных программами по  профилактике </a:t>
            </a:r>
            <a:r>
              <a:rPr lang="ru-RU" sz="2400" dirty="0" smtClean="0"/>
              <a:t>ВИЧ – 65%\66,1% (16530) – 102%</a:t>
            </a:r>
          </a:p>
          <a:p>
            <a:r>
              <a:rPr lang="ru-RU" sz="2400" dirty="0"/>
              <a:t>Процент взрослых и детей, получающих в настоящее время антиретровирусную терапию, от оценочного числа всех взрослых и детей, живущих с </a:t>
            </a:r>
            <a:r>
              <a:rPr lang="ru-RU" sz="2400" dirty="0" smtClean="0"/>
              <a:t>ВИЧ – 51,4\48,9% (3718) – 95%</a:t>
            </a:r>
          </a:p>
          <a:p>
            <a:r>
              <a:rPr lang="ru-RU" sz="2400" dirty="0"/>
              <a:t>Процент ЛЖВ, получающих АРТ и достигших неопределяемую вирусную </a:t>
            </a:r>
            <a:r>
              <a:rPr lang="ru-RU" sz="2400" dirty="0" smtClean="0"/>
              <a:t>нагрузку</a:t>
            </a:r>
            <a:r>
              <a:rPr lang="en-US" sz="2400" dirty="0" smtClean="0"/>
              <a:t> (</a:t>
            </a:r>
            <a:r>
              <a:rPr lang="ru-RU" sz="2400" dirty="0" smtClean="0"/>
              <a:t>годовой</a:t>
            </a:r>
            <a:r>
              <a:rPr lang="en-US" sz="2400" dirty="0" smtClean="0"/>
              <a:t>)</a:t>
            </a:r>
            <a:r>
              <a:rPr lang="ru-RU" sz="2400" dirty="0" smtClean="0"/>
              <a:t> -59,9\68,5% (2545 из 3718) – 120%</a:t>
            </a:r>
          </a:p>
          <a:p>
            <a:r>
              <a:rPr lang="ru-RU" sz="2400" dirty="0"/>
              <a:t>Процент ЛУИН получающих ОЗТ, которые находятся на лечении не менее 6 месяцев после начала </a:t>
            </a:r>
            <a:r>
              <a:rPr lang="ru-RU" sz="2400" dirty="0" smtClean="0"/>
              <a:t>лечения – 60\55% (77 из 140) - 92%</a:t>
            </a:r>
          </a:p>
          <a:p>
            <a:r>
              <a:rPr lang="ru-RU" sz="2400" dirty="0"/>
              <a:t>Процент заключенных, протестированных на ВИЧ и знающих свой </a:t>
            </a:r>
            <a:r>
              <a:rPr lang="ru-RU" sz="2400" dirty="0" smtClean="0"/>
              <a:t>результат – 33,7\32,9% (2865 из 8690) – 98%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5963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/>
              <a:t>Процент СР охваченных, программами по профилактике </a:t>
            </a:r>
            <a:r>
              <a:rPr lang="ru-RU" sz="2400" dirty="0" smtClean="0"/>
              <a:t>ВИЧ – 69,9\61,3% (4359)</a:t>
            </a:r>
            <a:r>
              <a:rPr lang="en-US" sz="2400" dirty="0" smtClean="0"/>
              <a:t> – 88%</a:t>
            </a:r>
          </a:p>
          <a:p>
            <a:r>
              <a:rPr lang="ru-RU" sz="2400" dirty="0"/>
              <a:t>Процент МСМ охваченных, программами по профилактике </a:t>
            </a:r>
            <a:r>
              <a:rPr lang="ru-RU" sz="2400" dirty="0" smtClean="0"/>
              <a:t>ВИЧ</a:t>
            </a:r>
            <a:r>
              <a:rPr lang="en-US" sz="2400" dirty="0" smtClean="0"/>
              <a:t> – 57</a:t>
            </a:r>
            <a:r>
              <a:rPr lang="ru-RU" sz="2400" dirty="0" smtClean="0"/>
              <a:t>,</a:t>
            </a:r>
            <a:r>
              <a:rPr lang="en-US" sz="2400" dirty="0" smtClean="0"/>
              <a:t>3\</a:t>
            </a:r>
            <a:r>
              <a:rPr lang="ru-RU" sz="2400" dirty="0" smtClean="0"/>
              <a:t>72,7% (8503) - 120%</a:t>
            </a:r>
          </a:p>
          <a:p>
            <a:r>
              <a:rPr lang="ru-RU" sz="2400" dirty="0"/>
              <a:t>Процент ЛУИН, протестированных на ВИЧ и знающих свой </a:t>
            </a:r>
            <a:r>
              <a:rPr lang="ru-RU" sz="2400" dirty="0" smtClean="0"/>
              <a:t>результат – 29,2\34,3% (8576) – 117%</a:t>
            </a:r>
          </a:p>
          <a:p>
            <a:r>
              <a:rPr lang="ru-RU" sz="2400" dirty="0"/>
              <a:t>Процент СР, протестированных на ВИЧ и знающих свой </a:t>
            </a:r>
            <a:r>
              <a:rPr lang="ru-RU" sz="2400" dirty="0" smtClean="0"/>
              <a:t>результат</a:t>
            </a:r>
            <a:r>
              <a:rPr lang="en-US" sz="2400" dirty="0" smtClean="0"/>
              <a:t> – 31</a:t>
            </a:r>
            <a:r>
              <a:rPr lang="ru-RU" sz="2400" dirty="0" smtClean="0"/>
              <a:t>,</a:t>
            </a:r>
            <a:r>
              <a:rPr lang="en-US" sz="2400" dirty="0" smtClean="0"/>
              <a:t>5\31</a:t>
            </a:r>
            <a:r>
              <a:rPr lang="ru-RU" sz="2400" dirty="0" smtClean="0"/>
              <a:t>,</a:t>
            </a:r>
            <a:r>
              <a:rPr lang="en-US" sz="2400" dirty="0" smtClean="0"/>
              <a:t>2</a:t>
            </a:r>
            <a:r>
              <a:rPr lang="ru-RU" sz="2400" dirty="0" smtClean="0"/>
              <a:t>% (2218) – 99%</a:t>
            </a:r>
          </a:p>
          <a:p>
            <a:r>
              <a:rPr lang="ru-RU" sz="2400" dirty="0"/>
              <a:t>Процент МСМ, протестированных на ВИЧ и знающих свой </a:t>
            </a:r>
            <a:r>
              <a:rPr lang="ru-RU" sz="2400" dirty="0" smtClean="0"/>
              <a:t>результат – 23,8\29,2% (3419) – 120%</a:t>
            </a:r>
          </a:p>
          <a:p>
            <a:r>
              <a:rPr lang="ru-RU" sz="2400" dirty="0"/>
              <a:t>Процент ЛЖВ (включая ППМР), у которых ТБ статус оценивался в отчетном периоде, из числа </a:t>
            </a:r>
            <a:r>
              <a:rPr lang="ru-RU" sz="2400" dirty="0" smtClean="0"/>
              <a:t>доступных – 95\96% (3675) – 101%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26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/>
              <a:t>Процент ВИЧ-положительных новых и рецидивирующих больных туберкулезом, получающих АРТ во время лечения </a:t>
            </a:r>
            <a:r>
              <a:rPr lang="ru-RU" sz="2400" dirty="0" smtClean="0"/>
              <a:t>ТБ – 90\93% (75 из 81) – 103%</a:t>
            </a:r>
          </a:p>
          <a:p>
            <a:r>
              <a:rPr lang="ru-RU" sz="2400" dirty="0"/>
              <a:t>Процент ВИЧ-положительных беременных женщин, получивших АРТ во время </a:t>
            </a:r>
            <a:r>
              <a:rPr lang="ru-RU" sz="2400" dirty="0" smtClean="0"/>
              <a:t>беременности – 95\98% (133 из 136) – 103%</a:t>
            </a:r>
          </a:p>
          <a:p>
            <a:r>
              <a:rPr lang="ru-RU" sz="2400" dirty="0"/>
              <a:t>Количество зарегистрированных случаев всех форм ТБ (в </a:t>
            </a:r>
            <a:r>
              <a:rPr lang="ru-RU" sz="2400" dirty="0" err="1"/>
              <a:t>т.ч</a:t>
            </a:r>
            <a:r>
              <a:rPr lang="ru-RU" sz="2400" dirty="0"/>
              <a:t>. </a:t>
            </a:r>
            <a:r>
              <a:rPr lang="ru-RU" sz="2400" dirty="0" err="1"/>
              <a:t>бактериологически</a:t>
            </a:r>
            <a:r>
              <a:rPr lang="ru-RU" sz="2400" dirty="0"/>
              <a:t> подтвержденных и клинически диагностированных), </a:t>
            </a:r>
            <a:r>
              <a:rPr lang="ru-RU" sz="2400" dirty="0" smtClean="0"/>
              <a:t>включая </a:t>
            </a:r>
            <a:r>
              <a:rPr lang="ru-RU" sz="2400" dirty="0"/>
              <a:t>новые </a:t>
            </a:r>
            <a:r>
              <a:rPr lang="ru-RU" sz="2400" dirty="0" smtClean="0"/>
              <a:t>случаи </a:t>
            </a:r>
            <a:r>
              <a:rPr lang="ru-RU" sz="2400" dirty="0"/>
              <a:t>и </a:t>
            </a:r>
            <a:r>
              <a:rPr lang="ru-RU" sz="2400" dirty="0" smtClean="0"/>
              <a:t>рецидивы – 3500\3191 - 91%</a:t>
            </a:r>
          </a:p>
          <a:p>
            <a:r>
              <a:rPr lang="ru-RU" sz="2400" dirty="0" smtClean="0"/>
              <a:t>Количество </a:t>
            </a:r>
            <a:r>
              <a:rPr lang="ru-RU" sz="2400" dirty="0" err="1"/>
              <a:t>бактериологически</a:t>
            </a:r>
            <a:r>
              <a:rPr lang="ru-RU" sz="2400" dirty="0"/>
              <a:t> подтвержденных зарегистрированных ЛУ-ТБ случаев (РУ-ТБ и/или МЛУ-ТБ</a:t>
            </a:r>
            <a:r>
              <a:rPr lang="ru-RU" sz="2400" dirty="0" smtClean="0"/>
              <a:t>) – 700\847 – 121%</a:t>
            </a:r>
            <a:r>
              <a:rPr lang="ru-RU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1296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Программа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sz="2400" dirty="0" smtClean="0"/>
              <a:t>Количество </a:t>
            </a:r>
            <a:r>
              <a:rPr lang="ru-RU" sz="2400" dirty="0"/>
              <a:t>случаев с РУ/МЛУ ТБ, начавших лечение препаратами второго </a:t>
            </a:r>
            <a:r>
              <a:rPr lang="ru-RU" sz="2400" dirty="0" smtClean="0"/>
              <a:t>ряда – 700\671- 96%</a:t>
            </a:r>
          </a:p>
          <a:p>
            <a:r>
              <a:rPr lang="ru-RU" sz="2400" dirty="0"/>
              <a:t>Процент подтвержденных МЛУ-ТБ случаев, протестированных на чувствительность к </a:t>
            </a:r>
            <a:r>
              <a:rPr lang="ru-RU" sz="2400" dirty="0" err="1"/>
              <a:t>фторхинолонам</a:t>
            </a:r>
            <a:r>
              <a:rPr lang="ru-RU" sz="2400" dirty="0"/>
              <a:t> и инъекционным препаратам второго </a:t>
            </a:r>
            <a:r>
              <a:rPr lang="ru-RU" sz="2400" dirty="0" smtClean="0"/>
              <a:t>ряда – 55\52% (440 из 847) – 95%</a:t>
            </a:r>
          </a:p>
          <a:p>
            <a:r>
              <a:rPr lang="ru-RU" sz="2400" dirty="0"/>
              <a:t>Количество случаев ШЛУ ТБ, взятых на лечение	</a:t>
            </a:r>
            <a:r>
              <a:rPr lang="ru-RU" sz="2400" dirty="0" smtClean="0"/>
              <a:t> - 42\45 – 107%</a:t>
            </a:r>
          </a:p>
          <a:p>
            <a:r>
              <a:rPr lang="ru-RU" sz="2400" dirty="0"/>
              <a:t>Процент и количество пациентов с симптомами или подозрениями на ТБ, обследованных методом </a:t>
            </a:r>
            <a:r>
              <a:rPr lang="ru-RU" sz="2400" dirty="0" err="1"/>
              <a:t>Xpert</a:t>
            </a:r>
            <a:r>
              <a:rPr lang="ru-RU" sz="2400" dirty="0"/>
              <a:t> MTB/RIF и подтвержденным активным ТБ </a:t>
            </a:r>
            <a:r>
              <a:rPr lang="ru-RU" sz="2400" dirty="0" smtClean="0"/>
              <a:t>– 90\93% </a:t>
            </a:r>
            <a:r>
              <a:rPr lang="en-US" sz="2400" dirty="0" smtClean="0"/>
              <a:t>(2956 </a:t>
            </a:r>
            <a:r>
              <a:rPr lang="ru-RU" sz="2400" dirty="0" smtClean="0"/>
              <a:t>из 3191</a:t>
            </a:r>
            <a:r>
              <a:rPr lang="en-US" sz="2400" dirty="0" smtClean="0"/>
              <a:t>)</a:t>
            </a:r>
            <a:r>
              <a:rPr lang="ru-RU" sz="2400" dirty="0" smtClean="0"/>
              <a:t>- 103%</a:t>
            </a:r>
            <a:r>
              <a:rPr lang="ru-RU" sz="24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227313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32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Сведения о гранте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2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Дата начала: 1 июля 2018</a:t>
            </a:r>
          </a:p>
          <a:p>
            <a:r>
              <a:rPr lang="ru-RU" dirty="0" smtClean="0"/>
              <a:t>Общее финансирование </a:t>
            </a:r>
            <a:r>
              <a:rPr lang="en-US" dirty="0" smtClean="0"/>
              <a:t>USD 20 959 824</a:t>
            </a:r>
          </a:p>
          <a:p>
            <a:r>
              <a:rPr lang="ru-RU" dirty="0" smtClean="0"/>
              <a:t>Отчетный период 1июля – 31 декабря 2018</a:t>
            </a:r>
          </a:p>
          <a:p>
            <a:r>
              <a:rPr lang="ru-RU" dirty="0" smtClean="0"/>
              <a:t>Последний рейтинг А2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35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Бюджет и выплаты ГФ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3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2 транша ГФ </a:t>
            </a:r>
            <a:r>
              <a:rPr lang="ru-RU" dirty="0"/>
              <a:t> </a:t>
            </a:r>
            <a:r>
              <a:rPr lang="ru-RU" dirty="0" smtClean="0"/>
              <a:t>- июль, октябрь </a:t>
            </a:r>
            <a:r>
              <a:rPr lang="ru-RU" dirty="0"/>
              <a:t>2018 г. </a:t>
            </a:r>
            <a:endParaRPr lang="ru-RU" dirty="0" smtClean="0"/>
          </a:p>
          <a:p>
            <a:r>
              <a:rPr lang="ru-RU" dirty="0" smtClean="0"/>
              <a:t>общая сумма </a:t>
            </a:r>
            <a:r>
              <a:rPr lang="ru-RU" dirty="0"/>
              <a:t>9 283 289</a:t>
            </a:r>
            <a:r>
              <a:rPr lang="ru-RU" dirty="0" smtClean="0"/>
              <a:t>$</a:t>
            </a:r>
          </a:p>
          <a:p>
            <a:r>
              <a:rPr lang="ru-RU" dirty="0" smtClean="0"/>
              <a:t>Это превышает </a:t>
            </a:r>
            <a:r>
              <a:rPr lang="ru-RU" dirty="0"/>
              <a:t>бюджет отчетного периода на </a:t>
            </a:r>
            <a:r>
              <a:rPr lang="ru-RU" dirty="0" smtClean="0"/>
              <a:t>20%, т.к. необходимо было начинать закупочный цикл</a:t>
            </a:r>
          </a:p>
          <a:p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спользовались средства из будущего </a:t>
            </a:r>
            <a:r>
              <a:rPr lang="ru-RU" dirty="0"/>
              <a:t>периода в </a:t>
            </a:r>
            <a:r>
              <a:rPr lang="ru-RU" dirty="0" smtClean="0"/>
              <a:t>отчетном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775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Выплаты и расходы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4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Расходы </a:t>
            </a:r>
            <a:r>
              <a:rPr lang="en-US" dirty="0" smtClean="0"/>
              <a:t>USD</a:t>
            </a:r>
            <a:r>
              <a:rPr lang="ru-RU" dirty="0" smtClean="0"/>
              <a:t> 5 </a:t>
            </a:r>
            <a:r>
              <a:rPr lang="ru-RU" dirty="0"/>
              <a:t>559 757</a:t>
            </a:r>
            <a:r>
              <a:rPr lang="ru-RU" dirty="0" smtClean="0"/>
              <a:t>$ (включая </a:t>
            </a:r>
            <a:r>
              <a:rPr lang="ru-RU" dirty="0"/>
              <a:t>сумму финансовых </a:t>
            </a:r>
            <a:r>
              <a:rPr lang="ru-RU" dirty="0" smtClean="0"/>
              <a:t>обязательств </a:t>
            </a:r>
            <a:r>
              <a:rPr lang="ru-RU" dirty="0"/>
              <a:t> </a:t>
            </a:r>
            <a:r>
              <a:rPr lang="en-US" dirty="0" smtClean="0"/>
              <a:t>USD </a:t>
            </a:r>
            <a:r>
              <a:rPr lang="ru-RU" dirty="0" smtClean="0"/>
              <a:t>3 </a:t>
            </a:r>
            <a:r>
              <a:rPr lang="ru-RU" dirty="0"/>
              <a:t>328 </a:t>
            </a:r>
            <a:r>
              <a:rPr lang="ru-RU" dirty="0" smtClean="0"/>
              <a:t>247)</a:t>
            </a:r>
          </a:p>
          <a:p>
            <a:r>
              <a:rPr lang="ru-RU" dirty="0"/>
              <a:t>О</a:t>
            </a:r>
            <a:r>
              <a:rPr lang="ru-RU" dirty="0" smtClean="0"/>
              <a:t>своено </a:t>
            </a:r>
            <a:r>
              <a:rPr lang="ru-RU" dirty="0"/>
              <a:t>85% </a:t>
            </a:r>
            <a:r>
              <a:rPr lang="ru-RU" dirty="0" smtClean="0"/>
              <a:t>выделенных </a:t>
            </a:r>
            <a:r>
              <a:rPr lang="ru-RU" dirty="0"/>
              <a:t>средств </a:t>
            </a:r>
            <a:endParaRPr lang="ru-RU" dirty="0" smtClean="0"/>
          </a:p>
          <a:p>
            <a:r>
              <a:rPr lang="ru-RU" dirty="0" smtClean="0"/>
              <a:t>Произведены </a:t>
            </a:r>
            <a:r>
              <a:rPr lang="ru-RU" dirty="0"/>
              <a:t>выплаты 39 СП  в срок на общую сумму в 1 045 893$ </a:t>
            </a:r>
            <a:r>
              <a:rPr lang="ru-RU" dirty="0" smtClean="0"/>
              <a:t>в </a:t>
            </a:r>
            <a:r>
              <a:rPr lang="ru-RU" dirty="0"/>
              <a:t>рамках подписанных Соглашений и </a:t>
            </a:r>
            <a:r>
              <a:rPr lang="ru-RU" dirty="0" smtClean="0"/>
              <a:t>бюджетов</a:t>
            </a:r>
            <a:endParaRPr lang="en-US" dirty="0" smtClean="0"/>
          </a:p>
          <a:p>
            <a:r>
              <a:rPr lang="ru-RU" dirty="0"/>
              <a:t>Расходы СП – USD 997 821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473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Бюджет и фактические расходы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5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992888" cy="4920208"/>
          </a:xfrm>
        </p:spPr>
        <p:txBody>
          <a:bodyPr/>
          <a:lstStyle/>
          <a:p>
            <a:r>
              <a:rPr lang="ru-RU" dirty="0" smtClean="0"/>
              <a:t>Профилактика СР – 356 855\73 536</a:t>
            </a:r>
          </a:p>
          <a:p>
            <a:r>
              <a:rPr lang="ru-RU" dirty="0" smtClean="0"/>
              <a:t>Профилактика ЛУИН – 730 796\506 222</a:t>
            </a:r>
          </a:p>
          <a:p>
            <a:r>
              <a:rPr lang="ru-RU" dirty="0" smtClean="0"/>
              <a:t>Профилактика другие группы -2951\0</a:t>
            </a:r>
          </a:p>
          <a:p>
            <a:r>
              <a:rPr lang="ru-RU" dirty="0" smtClean="0"/>
              <a:t>ППМР – 33 593\122</a:t>
            </a:r>
          </a:p>
          <a:p>
            <a:r>
              <a:rPr lang="ru-RU" dirty="0" err="1" smtClean="0"/>
              <a:t>ЛиУ</a:t>
            </a:r>
            <a:r>
              <a:rPr lang="ru-RU" dirty="0" smtClean="0"/>
              <a:t> – 1 030 100\383 985</a:t>
            </a:r>
          </a:p>
          <a:p>
            <a:r>
              <a:rPr lang="ru-RU" dirty="0" smtClean="0"/>
              <a:t>МЛУ ТБ – 3 757 410\1 748 790</a:t>
            </a:r>
          </a:p>
          <a:p>
            <a:r>
              <a:rPr lang="ru-RU" dirty="0" smtClean="0"/>
              <a:t>Укрепление систем сообщества ТБ -17 867\</a:t>
            </a:r>
            <a:r>
              <a:rPr lang="ru-RU" dirty="0"/>
              <a:t> 14 550 </a:t>
            </a:r>
          </a:p>
        </p:txBody>
      </p:sp>
    </p:spTree>
    <p:extLst>
      <p:ext uri="{BB962C8B-B14F-4D97-AF65-F5344CB8AC3E}">
        <p14:creationId xmlns:p14="http://schemas.microsoft.com/office/powerpoint/2010/main" val="111378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Финансирование</a:t>
            </a:r>
            <a:br>
              <a:rPr lang="ru-RU" sz="2800" dirty="0" smtClean="0"/>
            </a:br>
            <a:r>
              <a:rPr lang="ru-RU" sz="2800" dirty="0" smtClean="0"/>
              <a:t>Бюджет и фактические расходы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6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1"/>
            <a:ext cx="8240216" cy="5164683"/>
          </a:xfrm>
        </p:spPr>
        <p:txBody>
          <a:bodyPr/>
          <a:lstStyle/>
          <a:p>
            <a:r>
              <a:rPr lang="ru-RU" dirty="0" smtClean="0"/>
              <a:t>Информационные системы здравоохранения и МиО – 29 700\27 741</a:t>
            </a:r>
          </a:p>
          <a:p>
            <a:r>
              <a:rPr lang="ru-RU" dirty="0" smtClean="0"/>
              <a:t>Управление программой – 1 373 260\904 268</a:t>
            </a:r>
          </a:p>
          <a:p>
            <a:r>
              <a:rPr lang="ru-RU" dirty="0" smtClean="0"/>
              <a:t>Профилактика заключенные – 47 912\31 146</a:t>
            </a:r>
          </a:p>
          <a:p>
            <a:r>
              <a:rPr lang="ru-RU" dirty="0" smtClean="0"/>
              <a:t>Профилактика МСМ и ТГ – 172 596\86 005</a:t>
            </a:r>
          </a:p>
          <a:p>
            <a:r>
              <a:rPr lang="ru-RU" dirty="0" smtClean="0"/>
              <a:t>УПБ -202 611\153 038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163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/>
              <a:t>Управление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7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1"/>
            <a:ext cx="8240216" cy="5164683"/>
          </a:xfrm>
        </p:spPr>
        <p:txBody>
          <a:bodyPr/>
          <a:lstStyle/>
          <a:p>
            <a:r>
              <a:rPr lang="ru-RU" dirty="0" smtClean="0"/>
              <a:t>Предварительные условия и их выполнение – ПУ не было (Письмо от ГФ по результатам работы за 1 полугодие 2018)</a:t>
            </a:r>
          </a:p>
          <a:p>
            <a:r>
              <a:rPr lang="ru-RU" dirty="0" smtClean="0"/>
              <a:t>Штат ОП – 22 позиции (согласно утвержденной </a:t>
            </a:r>
            <a:r>
              <a:rPr lang="ru-RU" dirty="0" err="1" smtClean="0"/>
              <a:t>органиграмме</a:t>
            </a:r>
            <a:r>
              <a:rPr lang="ru-RU" dirty="0" smtClean="0"/>
              <a:t> Проекта), ВИЧ – 4 позиции, ТБ – 2 позиции, 16 – относятся к обоим компонентам. Все позиции заполнены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3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Управление</a:t>
            </a:r>
            <a:br>
              <a:rPr lang="ru-RU" sz="2800" dirty="0"/>
            </a:br>
            <a:r>
              <a:rPr lang="ru-RU" sz="2800" dirty="0"/>
              <a:t>Контрактные соглашения 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8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dirty="0"/>
              <a:t>По компоненту ВИЧ -  </a:t>
            </a:r>
            <a:r>
              <a:rPr lang="ru-RU" dirty="0" smtClean="0"/>
              <a:t>до </a:t>
            </a:r>
            <a:r>
              <a:rPr lang="ru-RU" dirty="0"/>
              <a:t>октября 2018 г. всего 26 </a:t>
            </a:r>
            <a:r>
              <a:rPr lang="ru-RU" dirty="0" smtClean="0"/>
              <a:t>СП(28 Соглашений), ноябрь-декабрь </a:t>
            </a:r>
            <a:r>
              <a:rPr lang="ru-RU" dirty="0"/>
              <a:t>2018 г. - 28 </a:t>
            </a:r>
            <a:r>
              <a:rPr lang="ru-RU" dirty="0" smtClean="0"/>
              <a:t>СП (32 Соглашения). По </a:t>
            </a:r>
            <a:r>
              <a:rPr lang="ru-RU" dirty="0"/>
              <a:t>всем Соглашениям СП получали финансирование. </a:t>
            </a:r>
          </a:p>
          <a:p>
            <a:r>
              <a:rPr lang="ru-RU" dirty="0"/>
              <a:t>По компоненту ТБ: </a:t>
            </a:r>
            <a:r>
              <a:rPr lang="ru-RU" dirty="0" smtClean="0"/>
              <a:t>Согласно </a:t>
            </a:r>
            <a:r>
              <a:rPr lang="ru-RU" dirty="0" err="1"/>
              <a:t>грантовому</a:t>
            </a:r>
            <a:r>
              <a:rPr lang="ru-RU" dirty="0"/>
              <a:t> соглашению </a:t>
            </a:r>
            <a:r>
              <a:rPr lang="ru-RU" dirty="0" smtClean="0"/>
              <a:t> 3 СП (НЦФ, 2 НПО), фактически – 12 (9 ЦБТ, 3 НПО)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782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/>
              <a:t>Управление</a:t>
            </a:r>
            <a:br>
              <a:rPr lang="ru-RU" sz="2800" dirty="0"/>
            </a:br>
            <a:r>
              <a:rPr lang="ru-RU" sz="2800" dirty="0"/>
              <a:t>Контрактные соглашения </a:t>
            </a:r>
            <a:endParaRPr lang="ru-RU" sz="2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7BB86-6CC5-4DA7-9CFA-E69A29E74EB9}" type="slidenum">
              <a:rPr lang="en-US" smtClean="0">
                <a:solidFill>
                  <a:srgbClr val="333399"/>
                </a:solidFill>
              </a:rPr>
              <a:pPr>
                <a:defRPr/>
              </a:pPr>
              <a:t>9</a:t>
            </a:fld>
            <a:endParaRPr lang="en-US">
              <a:solidFill>
                <a:srgbClr val="3333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124745"/>
            <a:ext cx="8915400" cy="5596730"/>
          </a:xfrm>
        </p:spPr>
        <p:txBody>
          <a:bodyPr/>
          <a:lstStyle/>
          <a:p>
            <a:r>
              <a:rPr lang="ru-RU" dirty="0"/>
              <a:t>По компоненту ВИЧ -  </a:t>
            </a:r>
            <a:r>
              <a:rPr lang="ru-RU" dirty="0" smtClean="0"/>
              <a:t>до </a:t>
            </a:r>
            <a:r>
              <a:rPr lang="ru-RU" dirty="0"/>
              <a:t>октября 2018 г. всего 26 </a:t>
            </a:r>
            <a:r>
              <a:rPr lang="ru-RU" dirty="0" smtClean="0"/>
              <a:t>СП(28 Соглашений), ноябрь-декабрь </a:t>
            </a:r>
            <a:r>
              <a:rPr lang="ru-RU" dirty="0"/>
              <a:t>2018 г. - 28 </a:t>
            </a:r>
            <a:r>
              <a:rPr lang="ru-RU" dirty="0" smtClean="0"/>
              <a:t>СП (32 Соглашения). По </a:t>
            </a:r>
            <a:r>
              <a:rPr lang="ru-RU" dirty="0"/>
              <a:t>всем Соглашениям СП получали финансирование. </a:t>
            </a:r>
          </a:p>
          <a:p>
            <a:r>
              <a:rPr lang="ru-RU" dirty="0"/>
              <a:t>По компоненту ТБ: </a:t>
            </a:r>
            <a:r>
              <a:rPr lang="ru-RU" dirty="0" smtClean="0"/>
              <a:t>Согласно </a:t>
            </a:r>
            <a:r>
              <a:rPr lang="ru-RU" dirty="0" err="1"/>
              <a:t>грантовому</a:t>
            </a:r>
            <a:r>
              <a:rPr lang="ru-RU" dirty="0"/>
              <a:t> соглашению </a:t>
            </a:r>
            <a:r>
              <a:rPr lang="ru-RU" dirty="0" smtClean="0"/>
              <a:t> 3 СП (НЦФ, 2 НПО), фактически – 12 (9 ЦБТ, 3 НПО)</a:t>
            </a:r>
          </a:p>
          <a:p>
            <a:r>
              <a:rPr lang="ru-RU" dirty="0" smtClean="0"/>
              <a:t>Отчеты: ВИЧ – ожидалось 32 отчета, в срок – 30, все отчеты приняты в срок; ТБ –ожидалось 12, все сданы в срок и приняты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494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CC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5927</TotalTime>
  <Words>915</Words>
  <Application>Microsoft Office PowerPoint</Application>
  <PresentationFormat>Экран (4:3)</PresentationFormat>
  <Paragraphs>103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Verdana</vt:lpstr>
      <vt:lpstr>Wingdings</vt:lpstr>
      <vt:lpstr>Default Design</vt:lpstr>
      <vt:lpstr>Панель показателей Проекта ПРООН ГФ «Эффективный контроль за ВИЧ и ТБ в Кыргызской Республике»  2 полугодие 2018 г.</vt:lpstr>
      <vt:lpstr>Сведения о гранте</vt:lpstr>
      <vt:lpstr>Финансирование Бюджет и выплаты ГФ</vt:lpstr>
      <vt:lpstr>Финансирование Выплаты и расходы</vt:lpstr>
      <vt:lpstr>Финансирование Бюджет и фактические расходы</vt:lpstr>
      <vt:lpstr>Финансирование Бюджет и фактические расходы</vt:lpstr>
      <vt:lpstr>Управление</vt:lpstr>
      <vt:lpstr>Управление Контрактные соглашения </vt:lpstr>
      <vt:lpstr>Управление Контрактные соглашения </vt:lpstr>
      <vt:lpstr>Бюджет и закупки</vt:lpstr>
      <vt:lpstr>Бюджет и закупки ТБ</vt:lpstr>
      <vt:lpstr>Бюджет и закупки ТБ</vt:lpstr>
      <vt:lpstr>Бюджет и закупки ВИЧ</vt:lpstr>
      <vt:lpstr>Программа</vt:lpstr>
      <vt:lpstr>Программа</vt:lpstr>
      <vt:lpstr>Программа</vt:lpstr>
      <vt:lpstr>Программа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 реализации функции мониторинга и оценки в</dc:title>
  <dc:creator>Meerim Bolotbaeva</dc:creator>
  <cp:lastModifiedBy>Inga Babicheva</cp:lastModifiedBy>
  <cp:revision>545</cp:revision>
  <cp:lastPrinted>2017-10-06T03:52:09Z</cp:lastPrinted>
  <dcterms:created xsi:type="dcterms:W3CDTF">2013-03-01T07:57:48Z</dcterms:created>
  <dcterms:modified xsi:type="dcterms:W3CDTF">2019-04-16T04:39:56Z</dcterms:modified>
</cp:coreProperties>
</file>