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08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46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305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3031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566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704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642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357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71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3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86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05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29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53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36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32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16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A84E78-7BA1-4063-8BFD-A902D3C5B0B5}" type="datetimeFigureOut">
              <a:rPr lang="ru-RU" smtClean="0"/>
              <a:t>вт 05.10.21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AAD1E-8DE2-4DBB-9553-05D7BB6C4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6861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D3E028-2A5D-4C1C-BABE-4E711AF36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194560"/>
            <a:ext cx="8825658" cy="155085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Текущая ситуация по надзору.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378A0B-0539-4E40-AE11-7DC2E93F0F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sz="2000" dirty="0"/>
              <a:t>Сентябрь 2021г.</a:t>
            </a:r>
          </a:p>
        </p:txBody>
      </p:sp>
    </p:spTree>
    <p:extLst>
      <p:ext uri="{BB962C8B-B14F-4D97-AF65-F5344CB8AC3E}">
        <p14:creationId xmlns:p14="http://schemas.microsoft.com/office/powerpoint/2010/main" val="81080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DC8837-E802-4336-A1E0-6775C9223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856377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	</a:t>
            </a:r>
            <a:r>
              <a:rPr lang="ru-RU" sz="2700" b="1" dirty="0"/>
              <a:t>Согласно требованиям Глобального Фонда и утвержденному руководству по надзору «Обеспечение надзора за разработкой заявок, проведением переговоров по грантам, внедрением грантов и их закрытием является одной из основных функций Комитета по ВИЧ и ТБ Координационного совета по общественному здравоохранению при Правительстве Кыргызской Республики».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432C88-1885-48EC-9307-D7B521869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54534"/>
            <a:ext cx="10312791" cy="313834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настоящее время сектор по надзору представлен 14 членами СКК. </a:t>
            </a:r>
          </a:p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2018 году проведено 40 сайт визитов.</a:t>
            </a:r>
          </a:p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2019 году проведено 17 сайт визитов. (за первое полугодие)</a:t>
            </a:r>
          </a:p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2020 году проведено 0 сайт визитов.</a:t>
            </a:r>
          </a:p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2021 году пока сайт визитов не было…</a:t>
            </a:r>
          </a:p>
        </p:txBody>
      </p:sp>
    </p:spTree>
    <p:extLst>
      <p:ext uri="{BB962C8B-B14F-4D97-AF65-F5344CB8AC3E}">
        <p14:creationId xmlns:p14="http://schemas.microsoft.com/office/powerpoint/2010/main" val="131091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1B2D7C-25C2-4D11-AB77-732A0E6DC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422"/>
            <a:ext cx="10936458" cy="6386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Системные проблемы</a:t>
            </a:r>
          </a:p>
          <a:p>
            <a:pPr marL="0" indent="0">
              <a:buNone/>
            </a:pPr>
            <a:endParaRPr lang="ru-RU" sz="2800" b="1" dirty="0"/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С 2021 года ОП (ПРООН) сдает отчет в ГФ 1 раз в год. (в текущий период или на протяжении реализации всего гранта?)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Отсутствуют индикаторы эффективности мероприятий по надзору.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Слабый анализ и мониторинг управления рисками СН.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Отсутствуют механизмы взаимодействия между проектами, реализующими программы по вич/ТБ по вопросам надзора.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Недостаточные знания членов СКК по вопросам надзора.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Существуют некоторые пробелы в утвержденном руководстве (отсутствие действий в условиях ЧС, регламент работы и др.)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11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79BB0DC-C6E3-4A9B-AA1C-1A72BE852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7962"/>
            <a:ext cx="10515600" cy="60631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3000" dirty="0"/>
              <a:t>Функциональные проблемы: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Не смотря на начало нового гранта с 2021 года, вопреки требованию ГФ отсутствует план надзора.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В связи с пандемией Ковид-19 и по иным причинам, со второго полугодия 2019 года не осуществлялись мониторинговые визиты.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Нет механизма отслеживания выполнения рекомендаций по результатам сайт-визитов.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Не утверждены чек-листы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Слабая мотивированность выезжающих на сайт-визиты специалистов и членов СКК.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Поверхностное проведение сайт-визитов в виду отсутствия времени, из-за плотного графика. Слабая работа с получателями услуг.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Нет регулярного мониторинга выполнения плана перехода на государственное финансирование.</a:t>
            </a:r>
          </a:p>
          <a:p>
            <a:pPr marL="514350" indent="-514350">
              <a:buFont typeface="+mj-lt"/>
              <a:buAutoNum type="arabicPeriod" startAt="5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4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50FB48-12ED-4CB5-95CD-B7F10D6BB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211015"/>
            <a:ext cx="11648049" cy="642893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                                                           </a:t>
            </a:r>
          </a:p>
          <a:p>
            <a:pPr marL="0" indent="0" algn="ctr">
              <a:buNone/>
            </a:pPr>
            <a:r>
              <a:rPr lang="ru-RU" sz="2800" b="1" dirty="0"/>
              <a:t>Предложения:</a:t>
            </a:r>
          </a:p>
          <a:p>
            <a:endParaRPr lang="ru-RU" sz="2400" dirty="0"/>
          </a:p>
          <a:p>
            <a:r>
              <a:rPr lang="ru-RU" sz="2400" dirty="0"/>
              <a:t>Разработать индикаторы эффективности мероприятий по надзору.</a:t>
            </a:r>
          </a:p>
          <a:p>
            <a:r>
              <a:rPr lang="ru-RU" sz="2400" dirty="0"/>
              <a:t>Провести обучение членов СКК и гражданского сектора основам мониторинга и управления рисками.</a:t>
            </a:r>
          </a:p>
          <a:p>
            <a:r>
              <a:rPr lang="ru-RU" sz="2400" dirty="0"/>
              <a:t>Разработать удобную форму отчетности (получения данных) для проектов и партнеров </a:t>
            </a:r>
          </a:p>
          <a:p>
            <a:r>
              <a:rPr lang="ru-RU" sz="2400" dirty="0"/>
              <a:t>Доработать, апробировать и внедрить чек листы.</a:t>
            </a:r>
          </a:p>
          <a:p>
            <a:r>
              <a:rPr lang="ru-RU" sz="2400" dirty="0"/>
              <a:t>Построить рациональный график сайт визитов.</a:t>
            </a:r>
          </a:p>
          <a:p>
            <a:r>
              <a:rPr lang="ru-RU" sz="2400" dirty="0"/>
              <a:t>Разработать и утвердить положение? Инструкция? Проведения надзора в условиях ЧС?</a:t>
            </a:r>
          </a:p>
          <a:p>
            <a:pPr marL="0" indent="0">
              <a:buNone/>
            </a:pPr>
            <a:endParaRPr lang="ru-RU" sz="2400" dirty="0"/>
          </a:p>
          <a:p>
            <a:endParaRPr lang="ru-RU" sz="24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653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0E989F-9DA7-410C-AC0E-2BFD31D2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517"/>
            <a:ext cx="10515600" cy="3092009"/>
          </a:xfrm>
        </p:spPr>
        <p:txBody>
          <a:bodyPr>
            <a:noAutofit/>
          </a:bodyPr>
          <a:lstStyle/>
          <a:p>
            <a:r>
              <a:rPr lang="ru-RU" sz="2200" b="1" dirty="0"/>
              <a:t>Основной проблемой сан-</a:t>
            </a:r>
            <a:r>
              <a:rPr lang="ru-RU" sz="2200" b="1" dirty="0" err="1"/>
              <a:t>эпид</a:t>
            </a:r>
            <a:r>
              <a:rPr lang="ru-RU" sz="2200" b="1" dirty="0"/>
              <a:t> мероприятий по Ковиду-19 </a:t>
            </a:r>
            <a:br>
              <a:rPr lang="ru-RU" sz="2200" b="1" dirty="0"/>
            </a:br>
            <a:r>
              <a:rPr lang="ru-RU" sz="2200" b="1" dirty="0"/>
              <a:t>(или иных ЧС) становится ограничение передвижений, соответственно невозможность проведения выездов мониторинговой группы для сайт-визитов. В связи с чем возможные пути решения проблемы:</a:t>
            </a:r>
            <a:br>
              <a:rPr lang="ru-RU" sz="2200" b="1" dirty="0"/>
            </a:br>
            <a:br>
              <a:rPr lang="ru-RU" sz="2200" b="1" dirty="0"/>
            </a:br>
            <a:r>
              <a:rPr lang="ru-RU" sz="2000" b="1" dirty="0"/>
              <a:t>Из 21 вопроса надзора согласно Утвержденного руководства по надзору: </a:t>
            </a:r>
            <a:br>
              <a:rPr lang="ru-RU" sz="2000" b="1" dirty="0"/>
            </a:br>
            <a:r>
              <a:rPr lang="ru-RU" sz="2000" b="1" dirty="0"/>
              <a:t>9 относятся к компетенции Основного получателя, </a:t>
            </a:r>
            <a:br>
              <a:rPr lang="ru-RU" sz="2000" b="1" dirty="0"/>
            </a:br>
            <a:r>
              <a:rPr lang="ru-RU" sz="2000" b="1" dirty="0"/>
              <a:t>2 к </a:t>
            </a:r>
            <a:r>
              <a:rPr lang="ru-RU" sz="2000" b="1" dirty="0" err="1"/>
              <a:t>суб</a:t>
            </a:r>
            <a:r>
              <a:rPr lang="ru-RU" sz="2000" b="1" dirty="0"/>
              <a:t>-получателям и сайт визитам, </a:t>
            </a:r>
            <a:br>
              <a:rPr lang="ru-RU" sz="2000" b="1" dirty="0"/>
            </a:br>
            <a:r>
              <a:rPr lang="ru-RU" sz="2000" b="1" dirty="0"/>
              <a:t>10 к основному получателю, </a:t>
            </a:r>
            <a:r>
              <a:rPr lang="ru-RU" sz="2000" b="1" dirty="0" err="1"/>
              <a:t>суб</a:t>
            </a:r>
            <a:r>
              <a:rPr lang="ru-RU" sz="2000" b="1" dirty="0"/>
              <a:t>-получателям и результатам сайт визитов.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F73228-AE51-4615-BF1F-DA2D84528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450" y="3429000"/>
            <a:ext cx="11451100" cy="3092009"/>
          </a:xfrm>
        </p:spPr>
        <p:txBody>
          <a:bodyPr>
            <a:normAutofit/>
          </a:bodyPr>
          <a:lstStyle/>
          <a:p>
            <a:r>
              <a:rPr lang="ru-RU" dirty="0"/>
              <a:t>1.	Рассмотреть возможность передачи части функций и полномочий проведения сайт-визитов местным сообществам и организациям (сбор информации, фиксация состояния и соответствия нормам)</a:t>
            </a:r>
          </a:p>
          <a:p>
            <a:r>
              <a:rPr lang="ru-RU" dirty="0"/>
              <a:t>2.	Разработать механизмы онлайн посещений по интернету (</a:t>
            </a:r>
            <a:r>
              <a:rPr lang="ru-RU" dirty="0" err="1"/>
              <a:t>zoom</a:t>
            </a:r>
            <a:r>
              <a:rPr lang="ru-RU" dirty="0"/>
              <a:t>? </a:t>
            </a:r>
            <a:r>
              <a:rPr lang="ru-RU" dirty="0" err="1"/>
              <a:t>watsapp</a:t>
            </a:r>
            <a:r>
              <a:rPr lang="ru-RU" dirty="0"/>
              <a:t>) видеофиксацией.</a:t>
            </a:r>
          </a:p>
          <a:p>
            <a:r>
              <a:rPr lang="ru-RU" dirty="0"/>
              <a:t>3.	Онлайн интервьюирование получателей услуг.</a:t>
            </a:r>
          </a:p>
          <a:p>
            <a:r>
              <a:rPr lang="ru-RU" dirty="0"/>
              <a:t>4.	Проведение кабинетного анализа на основании полученных документов от СП.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48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9CB631-5BF6-4195-B933-B46418643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78" y="618013"/>
            <a:ext cx="10896430" cy="5628042"/>
          </a:xfrm>
        </p:spPr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2800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463603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1147</TotalTime>
  <Words>307</Words>
  <Application>Microsoft Office PowerPoint</Application>
  <PresentationFormat>Широкоэкранный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Tahoma</vt:lpstr>
      <vt:lpstr>Wingdings 3</vt:lpstr>
      <vt:lpstr>Ион</vt:lpstr>
      <vt:lpstr>Текущая ситуация по надзору. </vt:lpstr>
      <vt:lpstr> Согласно требованиям Глобального Фонда и утвержденному руководству по надзору «Обеспечение надзора за разработкой заявок, проведением переговоров по грантам, внедрением грантов и их закрытием является одной из основных функций Комитета по ВИЧ и ТБ Координационного совета по общественному здравоохранению при Правительстве Кыргызской Республики».</vt:lpstr>
      <vt:lpstr>Презентация PowerPoint</vt:lpstr>
      <vt:lpstr>Презентация PowerPoint</vt:lpstr>
      <vt:lpstr>Презентация PowerPoint</vt:lpstr>
      <vt:lpstr>Основной проблемой сан-эпид мероприятий по Ковиду-19  (или иных ЧС) становится ограничение передвижений, соответственно невозможность проведения выездов мониторинговой группы для сайт-визитов. В связи с чем возможные пути решения проблемы:  Из 21 вопроса надзора согласно Утвержденного руководства по надзору:  9 относятся к компетенции Основного получателя,  2 к суб-получателям и сайт визитам,  10 к основному получателю, суб-получателям и результатам сайт визитов.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Текущая ситуация по надзору Гранта Глобального фонда</dc:title>
  <dc:creator>Пользователь</dc:creator>
  <cp:lastModifiedBy>Пользователь</cp:lastModifiedBy>
  <cp:revision>12</cp:revision>
  <dcterms:created xsi:type="dcterms:W3CDTF">2021-09-14T09:06:38Z</dcterms:created>
  <dcterms:modified xsi:type="dcterms:W3CDTF">2021-10-05T04:10:10Z</dcterms:modified>
</cp:coreProperties>
</file>