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7"/>
  </p:notesMasterIdLst>
  <p:sldIdLst>
    <p:sldId id="256" r:id="rId2"/>
    <p:sldId id="257" r:id="rId3"/>
    <p:sldId id="259" r:id="rId4"/>
    <p:sldId id="260" r:id="rId5"/>
    <p:sldId id="266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68" r:id="rId22"/>
    <p:sldId id="269" r:id="rId23"/>
    <p:sldId id="270" r:id="rId24"/>
    <p:sldId id="271" r:id="rId25"/>
    <p:sldId id="273" r:id="rId2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584C-5A2E-4E30-A845-201FDFBCBDE3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CBD714-D006-45D5-93C0-7DE53B7489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6485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1"/>
            <a:ext cx="103632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800600"/>
            <a:ext cx="9144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051B-DF80-4B3E-9DBE-054A01C2FD56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5B28B85-70F2-43A1-A5E2-57516C495D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051B-DF80-4B3E-9DBE-054A01C2FD56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28B85-70F2-43A1-A5E2-57516C495D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051B-DF80-4B3E-9DBE-054A01C2FD56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28B85-70F2-43A1-A5E2-57516C495D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051B-DF80-4B3E-9DBE-054A01C2FD56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28B85-70F2-43A1-A5E2-57516C495D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1"/>
            <a:ext cx="103632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28601"/>
            <a:ext cx="103632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051B-DF80-4B3E-9DBE-054A01C2FD56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B28B85-70F2-43A1-A5E2-57516C495D6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424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8688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051B-DF80-4B3E-9DBE-054A01C2FD56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28B85-70F2-43A1-A5E2-57516C495D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0176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0176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90944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90944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051B-DF80-4B3E-9DBE-054A01C2FD56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28B85-70F2-43A1-A5E2-57516C495D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051B-DF80-4B3E-9DBE-054A01C2FD56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28B85-70F2-43A1-A5E2-57516C495D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051B-DF80-4B3E-9DBE-054A01C2FD56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28B85-70F2-43A1-A5E2-57516C495D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600200"/>
            <a:ext cx="6815667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600200"/>
            <a:ext cx="4011084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051B-DF80-4B3E-9DBE-054A01C2FD56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28B85-70F2-43A1-A5E2-57516C495D6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12001169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5715000"/>
            <a:ext cx="108712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051B-DF80-4B3E-9DBE-054A01C2FD56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5B28B85-70F2-43A1-A5E2-57516C495D6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4953000"/>
            <a:ext cx="108712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718"/>
            <a:ext cx="77216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16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61B051B-DF80-4B3E-9DBE-054A01C2FD56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11189124" y="5824644"/>
            <a:ext cx="131572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35B28B85-70F2-43A1-A5E2-57516C495D6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12001499" y="0"/>
            <a:ext cx="190501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2001499" y="1371600"/>
            <a:ext cx="190501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1511" y="2514600"/>
            <a:ext cx="11096978" cy="1809043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Запрос на финансирование в ГФ на 2024-2026 гг.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5689" y="5375563"/>
            <a:ext cx="10578923" cy="889769"/>
          </a:xfrm>
        </p:spPr>
        <p:txBody>
          <a:bodyPr>
            <a:noAutofit/>
          </a:bodyPr>
          <a:lstStyle/>
          <a:p>
            <a:pPr algn="ctr"/>
            <a:r>
              <a:rPr lang="ru-RU" dirty="0" err="1" smtClean="0"/>
              <a:t>Г.Бишкек</a:t>
            </a:r>
            <a:r>
              <a:rPr lang="ru-RU" dirty="0" smtClean="0"/>
              <a:t> </a:t>
            </a:r>
          </a:p>
          <a:p>
            <a:pPr algn="ctr"/>
            <a:r>
              <a:rPr lang="ru-RU" dirty="0" smtClean="0"/>
              <a:t>2023 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4381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61954"/>
            <a:ext cx="11548533" cy="632373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800" dirty="0" smtClean="0"/>
              <a:t>Модуль 9</a:t>
            </a:r>
            <a:r>
              <a:rPr lang="ru-RU" sz="2800" dirty="0"/>
              <a:t>. Дифференцированное тестирование на ВИЧ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08363"/>
            <a:ext cx="11777388" cy="4987636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 smtClean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47781" y="886691"/>
            <a:ext cx="11777388" cy="58835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itchFamily="34" charset="0"/>
              <a:buChar char="•"/>
            </a:pPr>
            <a:r>
              <a:rPr lang="ru-RU" dirty="0"/>
              <a:t>П</a:t>
            </a:r>
            <a:r>
              <a:rPr lang="ru-RU" dirty="0" smtClean="0"/>
              <a:t>рограммы </a:t>
            </a:r>
            <a:r>
              <a:rPr lang="ru-RU" dirty="0"/>
              <a:t>тестирования на базе </a:t>
            </a:r>
            <a:r>
              <a:rPr lang="ru-RU" dirty="0" smtClean="0"/>
              <a:t>НПО с </a:t>
            </a:r>
            <a:r>
              <a:rPr lang="ru-RU" dirty="0"/>
              <a:t>использованием </a:t>
            </a:r>
            <a:r>
              <a:rPr lang="ru-RU" dirty="0" smtClean="0"/>
              <a:t>экспресс-тестов </a:t>
            </a:r>
            <a:r>
              <a:rPr lang="ru-RU" dirty="0"/>
              <a:t>по слюне и капле </a:t>
            </a:r>
            <a:r>
              <a:rPr lang="ru-RU" dirty="0" smtClean="0"/>
              <a:t>крови.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Внедрение онлайн консультирования и получения тестов через </a:t>
            </a:r>
            <a:r>
              <a:rPr lang="ru-RU" dirty="0" err="1" smtClean="0"/>
              <a:t>тестоматы</a:t>
            </a:r>
            <a:r>
              <a:rPr lang="ru-RU" dirty="0" smtClean="0"/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Интеграция </a:t>
            </a:r>
            <a:r>
              <a:rPr lang="ru-RU" dirty="0"/>
              <a:t>экспресс-тестирования по капиллярной крови на ВИЧ </a:t>
            </a:r>
            <a:r>
              <a:rPr lang="ru-RU" dirty="0" smtClean="0"/>
              <a:t>на </a:t>
            </a:r>
            <a:r>
              <a:rPr lang="ru-RU" dirty="0"/>
              <a:t>уровне </a:t>
            </a:r>
            <a:r>
              <a:rPr lang="ru-RU" dirty="0" smtClean="0"/>
              <a:t>ПСМП.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Пересмотр действующих стратегий по тестированию.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/>
              <a:t>Внедрение «оплаты за результат» для специалистов </a:t>
            </a:r>
            <a:r>
              <a:rPr lang="ru-RU" dirty="0" smtClean="0"/>
              <a:t>вовлеченных </a:t>
            </a:r>
            <a:r>
              <a:rPr lang="ru-RU" dirty="0"/>
              <a:t>в предоставление услуг тестирования ВИЧ. </a:t>
            </a: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Популяризация </a:t>
            </a:r>
            <a:r>
              <a:rPr lang="ru-RU" dirty="0"/>
              <a:t>услуг тестирования и </a:t>
            </a:r>
            <a:r>
              <a:rPr lang="ru-RU" dirty="0" smtClean="0"/>
              <a:t>самотестирования.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Внедрение механизма сопровождения лиц, с положительным результатом ВИЧ в программы лечения.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Внешняя оценка качества лабораторных исследований и аккредитация лабораторий на областном уровне.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Расширение </a:t>
            </a:r>
            <a:r>
              <a:rPr lang="ru-RU" dirty="0"/>
              <a:t>совместного использования платформ G-</a:t>
            </a:r>
            <a:r>
              <a:rPr lang="ru-RU" dirty="0" err="1"/>
              <a:t>Xpert</a:t>
            </a:r>
            <a:r>
              <a:rPr lang="ru-RU" dirty="0"/>
              <a:t> для программ ВИЧ, ТБ, COVID-19 и вирусных гепатитов.</a:t>
            </a:r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284704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8968"/>
            <a:ext cx="11548533" cy="632373"/>
          </a:xfrm>
        </p:spPr>
        <p:txBody>
          <a:bodyPr>
            <a:normAutofit/>
          </a:bodyPr>
          <a:lstStyle/>
          <a:p>
            <a:pPr algn="just"/>
            <a:r>
              <a:rPr lang="ru-RU" sz="2800" dirty="0" smtClean="0"/>
              <a:t>Модуль 10</a:t>
            </a:r>
            <a:r>
              <a:rPr lang="ru-RU" sz="2800" dirty="0"/>
              <a:t>. Лечение, уход и поддержка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08363"/>
            <a:ext cx="11777388" cy="4987636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 smtClean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0" y="660398"/>
            <a:ext cx="11888223" cy="619760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Увеличение срока выдачи АРВ-препаратов в более широком  диапазоне учреждений.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2 </a:t>
            </a:r>
            <a:r>
              <a:rPr lang="ru-RU" dirty="0" err="1" smtClean="0"/>
              <a:t>мультидисциплинарные</a:t>
            </a:r>
            <a:r>
              <a:rPr lang="ru-RU" dirty="0" smtClean="0"/>
              <a:t> команды на севере и юге страны (индексное тестирование, выдача АРВ на базе МДК, ДКП, уход за тяжелыми пациентами).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Закупка ЛП и ИМН для мониторинга эффективности лечения ВИЧ 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Мониторинг </a:t>
            </a:r>
            <a:r>
              <a:rPr lang="ru-RU" dirty="0"/>
              <a:t>и </a:t>
            </a:r>
            <a:r>
              <a:rPr lang="ru-RU" dirty="0" smtClean="0"/>
              <a:t>ответные меры </a:t>
            </a:r>
            <a:r>
              <a:rPr lang="ru-RU" dirty="0"/>
              <a:t>на отдаленные побочные эффекты </a:t>
            </a:r>
            <a:r>
              <a:rPr lang="ru-RU" dirty="0" smtClean="0"/>
              <a:t>АРВ-препаратов (</a:t>
            </a:r>
            <a:r>
              <a:rPr lang="en-US" dirty="0" smtClean="0"/>
              <a:t>TDF)</a:t>
            </a:r>
            <a:r>
              <a:rPr lang="ru-RU" dirty="0" smtClean="0"/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Транспортировка анализов из отдаленных регионов.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Мониторинг </a:t>
            </a:r>
            <a:r>
              <a:rPr lang="ru-RU" dirty="0"/>
              <a:t>индикаторов раннего предупреждения лекарственной устойчивости к ВИЧ в программах </a:t>
            </a:r>
            <a:r>
              <a:rPr lang="ru-RU" dirty="0" smtClean="0"/>
              <a:t>лечения.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Услуги </a:t>
            </a:r>
            <a:r>
              <a:rPr lang="ru-RU" dirty="0"/>
              <a:t>по </a:t>
            </a:r>
            <a:r>
              <a:rPr lang="ru-RU" dirty="0" smtClean="0"/>
              <a:t>СРЗ для женщин/девочек ВИЧ (предоставление </a:t>
            </a:r>
            <a:r>
              <a:rPr lang="ru-RU" dirty="0"/>
              <a:t>контрацептивов; </a:t>
            </a:r>
            <a:r>
              <a:rPr lang="ru-RU" dirty="0" smtClean="0"/>
              <a:t>профилактика, диагностика </a:t>
            </a:r>
            <a:r>
              <a:rPr lang="ru-RU" dirty="0"/>
              <a:t>и лечение ИППП; </a:t>
            </a:r>
            <a:r>
              <a:rPr lang="ru-RU" dirty="0" smtClean="0"/>
              <a:t>рака </a:t>
            </a:r>
            <a:r>
              <a:rPr lang="ru-RU" dirty="0"/>
              <a:t>шейки матки; услуги гинеколога и доступ к вакцинации против </a:t>
            </a:r>
            <a:r>
              <a:rPr lang="ru-RU" dirty="0" smtClean="0"/>
              <a:t>ВПЧ(с </a:t>
            </a:r>
            <a:r>
              <a:rPr lang="ru-RU" dirty="0"/>
              <a:t>11 до 45 лет</a:t>
            </a:r>
            <a:r>
              <a:rPr lang="ru-RU" dirty="0" smtClean="0"/>
              <a:t>)).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Мотивационные выплаты медицинским работникам и сотрудникам НПО «за результат».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Образовательные курсы для детей с ВИЧ.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Пересмотр СОП и инструкций </a:t>
            </a:r>
            <a:r>
              <a:rPr lang="ru-RU" dirty="0"/>
              <a:t>по </a:t>
            </a:r>
            <a:r>
              <a:rPr lang="ru-RU" dirty="0" err="1"/>
              <a:t>по</a:t>
            </a:r>
            <a:r>
              <a:rPr lang="ru-RU" dirty="0"/>
              <a:t> распределению, хранению и управлению запасами ЛС и </a:t>
            </a:r>
            <a:r>
              <a:rPr lang="ru-RU" dirty="0" smtClean="0"/>
              <a:t>ИМН.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Поддержка специалистов по планированию и прогнозированию закупок.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Разработка системы транспортировки и хранения ЛС и ИМН, закупка 2-х авто для транспортировки ЛС и ИМН в регионы.</a:t>
            </a:r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4058287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8968"/>
            <a:ext cx="11548533" cy="632373"/>
          </a:xfrm>
        </p:spPr>
        <p:txBody>
          <a:bodyPr>
            <a:normAutofit/>
          </a:bodyPr>
          <a:lstStyle/>
          <a:p>
            <a:pPr algn="just"/>
            <a:r>
              <a:rPr lang="ru-RU" sz="2800" dirty="0" smtClean="0"/>
              <a:t>Модуль 11</a:t>
            </a:r>
            <a:r>
              <a:rPr lang="ru-RU" sz="2800" dirty="0"/>
              <a:t>. ТБ/ВИЧ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08363"/>
            <a:ext cx="11777388" cy="4987636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 smtClean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10835" y="1306944"/>
            <a:ext cx="11777388" cy="6197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Выявление ТБ среди </a:t>
            </a:r>
            <a:r>
              <a:rPr lang="ru-RU" dirty="0"/>
              <a:t>ЛЖВ, увеличение охвата профилактическим лечением латентной туберкулезной </a:t>
            </a:r>
            <a:r>
              <a:rPr lang="ru-RU" dirty="0" smtClean="0"/>
              <a:t>инфекции.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Внедрение экспресс-тестирования на ВИЧ параллельно с ТБ на ПМСП.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Закупка экспресс-тестов для определения </a:t>
            </a:r>
            <a:r>
              <a:rPr lang="en-US" dirty="0" smtClean="0"/>
              <a:t>Ag</a:t>
            </a:r>
            <a:r>
              <a:rPr lang="ru-RU" dirty="0" smtClean="0"/>
              <a:t> микобактерий.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Закупка ЛП, позволяющих сократить курс лечения для ЛЖВ с латентным ТБ.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Обучение </a:t>
            </a:r>
            <a:r>
              <a:rPr lang="ru-RU" dirty="0"/>
              <a:t>стандартам оказания услуг лечения, ухода и поддержки для людей с </a:t>
            </a:r>
            <a:r>
              <a:rPr lang="ru-RU" dirty="0" err="1"/>
              <a:t>коинфекцией</a:t>
            </a:r>
            <a:r>
              <a:rPr lang="ru-RU" dirty="0"/>
              <a:t> ВИЧ и </a:t>
            </a:r>
            <a:r>
              <a:rPr lang="ru-RU" dirty="0" smtClean="0"/>
              <a:t>ТБ.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Интеграция систем электронного слежения ВИЧ и ТБ </a:t>
            </a:r>
            <a:r>
              <a:rPr lang="ru-RU" dirty="0" smtClean="0"/>
              <a:t>в </a:t>
            </a:r>
            <a:r>
              <a:rPr lang="ru-RU" dirty="0" smtClean="0"/>
              <a:t>систему электронного здравоохранения.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Усиление взаимодействия служб ВИЧ и ТБ.</a:t>
            </a:r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0688575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427" y="215223"/>
            <a:ext cx="11548533" cy="632373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800" dirty="0" smtClean="0"/>
              <a:t>Модуль 12</a:t>
            </a:r>
            <a:r>
              <a:rPr lang="ru-RU" sz="2800" dirty="0"/>
              <a:t>. Снижение барьеров на пути к ВИЧ/ТБ, связанных с правами человека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08363"/>
            <a:ext cx="11777388" cy="4987636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 smtClean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14427" y="1011380"/>
            <a:ext cx="11777388" cy="584661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0" dirty="0"/>
              <a:t>Устранение стигмы и дискриминации на всех уровнях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Создание </a:t>
            </a:r>
            <a:r>
              <a:rPr lang="ru-RU" dirty="0" err="1" smtClean="0"/>
              <a:t>межсекторальной</a:t>
            </a:r>
            <a:r>
              <a:rPr lang="ru-RU" dirty="0" smtClean="0"/>
              <a:t> рабочей группы по мониторингу исполнения </a:t>
            </a:r>
            <a:r>
              <a:rPr lang="ru-RU" dirty="0" err="1" smtClean="0"/>
              <a:t>межсекторального</a:t>
            </a:r>
            <a:r>
              <a:rPr lang="ru-RU" dirty="0" smtClean="0"/>
              <a:t> плана КР по преодолению </a:t>
            </a:r>
            <a:r>
              <a:rPr lang="ru-RU" dirty="0"/>
              <a:t>правовых барьеров. </a:t>
            </a: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2 </a:t>
            </a:r>
            <a:r>
              <a:rPr lang="ru-RU" dirty="0"/>
              <a:t>национальных исследования Индекса стигмы среди ЛЖВ и ключевых групп населения, а также среди людей, живущих с ТБ, в 2025 году. </a:t>
            </a:r>
            <a:r>
              <a:rPr lang="ru-RU" dirty="0" smtClean="0"/>
              <a:t>Экспресс-оценка </a:t>
            </a:r>
            <a:r>
              <a:rPr lang="ru-RU" dirty="0"/>
              <a:t>нарушений прав на уровне учреждений, предоставляющих услуги в связи с ВИЧ и </a:t>
            </a:r>
            <a:r>
              <a:rPr lang="ru-RU" dirty="0" smtClean="0"/>
              <a:t>ТБ.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/>
              <a:t>Вовлечение института </a:t>
            </a:r>
            <a:r>
              <a:rPr lang="ru-RU" dirty="0" smtClean="0"/>
              <a:t>омбудсмена и </a:t>
            </a:r>
            <a:r>
              <a:rPr lang="ru-RU" dirty="0"/>
              <a:t>включение правовых барьеров в ежегодные и специальные отчеты Парламенту и Правительству КР.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err="1"/>
              <a:t>Адвокация</a:t>
            </a:r>
            <a:r>
              <a:rPr lang="ru-RU" dirty="0"/>
              <a:t> национальных кампаний по ВИЧ и ТБ, с компонентами профилактики стигмы и дискриминации, гендерного </a:t>
            </a:r>
            <a:r>
              <a:rPr lang="ru-RU" dirty="0" smtClean="0"/>
              <a:t>насилия.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Вовлечение представителей местных администраций, религиозных лидеров и журналистов в мероприятия по снижению стигмы и дискриминации в </a:t>
            </a:r>
            <a:r>
              <a:rPr lang="ru-RU" dirty="0" err="1" smtClean="0"/>
              <a:t>контекстве</a:t>
            </a:r>
            <a:r>
              <a:rPr lang="ru-RU" dirty="0" smtClean="0"/>
              <a:t> ВИЧ и ТБ.</a:t>
            </a:r>
          </a:p>
          <a:p>
            <a:r>
              <a:rPr lang="ru-RU" b="0" dirty="0"/>
              <a:t>Совершенствование законов, правил и политики в отношении ВИЧ, ТБ и ВИЧ/ТБ</a:t>
            </a:r>
            <a:endParaRPr lang="ru-RU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Мониторинг и участие в разработке и утверждении НПА и законов </a:t>
            </a:r>
            <a:r>
              <a:rPr lang="ru-RU" dirty="0"/>
              <a:t>в связи с ВИЧ и </a:t>
            </a:r>
            <a:r>
              <a:rPr lang="ru-RU" dirty="0" smtClean="0"/>
              <a:t>ТБ в рамках инвентаризации законодательства.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Инициация принятия НПА по </a:t>
            </a:r>
            <a:r>
              <a:rPr lang="ru-RU" dirty="0"/>
              <a:t>обеспечению прав/декриминализации ключевых </a:t>
            </a:r>
            <a:r>
              <a:rPr lang="ru-RU" dirty="0" smtClean="0"/>
              <a:t>групп. </a:t>
            </a:r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472746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427" y="215223"/>
            <a:ext cx="11548533" cy="632373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800" dirty="0" smtClean="0"/>
              <a:t>Модуль 12</a:t>
            </a:r>
            <a:r>
              <a:rPr lang="ru-RU" sz="2800" dirty="0"/>
              <a:t>. Снижение барьеров на пути к ВИЧ/ТБ, связанных с правами человека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08363"/>
            <a:ext cx="11777388" cy="4987636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 smtClean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14427" y="1011381"/>
            <a:ext cx="11777388" cy="576811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0" dirty="0"/>
              <a:t>Правовая грамотность ("Знай свои права")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Обучение </a:t>
            </a:r>
            <a:r>
              <a:rPr lang="ru-RU" dirty="0"/>
              <a:t>представителей НПО и государственных учреждений по недискриминационным подходам и правам </a:t>
            </a:r>
            <a:r>
              <a:rPr lang="ru-RU" dirty="0" smtClean="0"/>
              <a:t>человека.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Участие ГО в процессах принятия решений на страновом и региональном уровнях.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/>
              <a:t> Ф</a:t>
            </a:r>
            <a:r>
              <a:rPr lang="ru-RU" dirty="0" smtClean="0"/>
              <a:t>орумы </a:t>
            </a:r>
            <a:r>
              <a:rPr lang="ru-RU" dirty="0"/>
              <a:t>людей, живущих с ВИЧ и с ТБ, ключевых групп и национальные форумы </a:t>
            </a:r>
            <a:r>
              <a:rPr lang="ru-RU" dirty="0" smtClean="0"/>
              <a:t>НПО.</a:t>
            </a:r>
          </a:p>
          <a:p>
            <a:r>
              <a:rPr lang="ru-RU" b="0" dirty="0"/>
              <a:t>Обеспечение </a:t>
            </a:r>
            <a:r>
              <a:rPr lang="ru-RU" b="0" dirty="0" err="1"/>
              <a:t>недискриминации</a:t>
            </a:r>
            <a:r>
              <a:rPr lang="ru-RU" b="0" dirty="0"/>
              <a:t> при оказании медицинской помощи</a:t>
            </a:r>
            <a:endParaRPr lang="ru-RU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Анализ </a:t>
            </a:r>
            <a:r>
              <a:rPr lang="ru-RU" dirty="0"/>
              <a:t>обучающих программ медицинских вузов и последипломного обучения на предмет содержания этики и консультирования в отношении прав пациентов с ВИЧ и ТБ. </a:t>
            </a: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Экспресс-оценка </a:t>
            </a:r>
            <a:r>
              <a:rPr lang="ru-RU" dirty="0"/>
              <a:t>уровня знаний и отношения к клиентам медицинских специалистов с акцентом на специалистов первичного уровня здравоохранения. </a:t>
            </a: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Встречи </a:t>
            </a:r>
            <a:r>
              <a:rPr lang="ru-RU" dirty="0" err="1" smtClean="0"/>
              <a:t>мед.работников</a:t>
            </a:r>
            <a:r>
              <a:rPr lang="ru-RU" dirty="0" smtClean="0"/>
              <a:t> и сообществ для обсуждения механизмов </a:t>
            </a:r>
            <a:r>
              <a:rPr lang="ru-RU" dirty="0"/>
              <a:t>снижения стигмы и дискриминации при оказании помощи в связи с ВИЧ и ТБ. </a:t>
            </a: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Обучение мед. </a:t>
            </a:r>
            <a:r>
              <a:rPr lang="ru-RU" dirty="0"/>
              <a:t>с</a:t>
            </a:r>
            <a:r>
              <a:rPr lang="ru-RU" dirty="0" smtClean="0"/>
              <a:t>пециалистов по </a:t>
            </a:r>
            <a:r>
              <a:rPr lang="ru-RU" dirty="0"/>
              <a:t>вопросам медицинской этики, прав человека, преодоления стигмы и дискриминации при оказании медицинских услуг по ВИЧ и ТБ. </a:t>
            </a: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5671465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427" y="215223"/>
            <a:ext cx="11548533" cy="632373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800" dirty="0" smtClean="0"/>
              <a:t>Модуль 12</a:t>
            </a:r>
            <a:r>
              <a:rPr lang="ru-RU" sz="2800" dirty="0"/>
              <a:t>. Снижение барьеров на пути к ВИЧ/ТБ, связанных с правами человека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08363"/>
            <a:ext cx="11777388" cy="4987636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 smtClean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14427" y="1011381"/>
            <a:ext cx="11777388" cy="56480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0" dirty="0"/>
              <a:t>Расширение доступа к </a:t>
            </a:r>
            <a:r>
              <a:rPr lang="ru-RU" b="0" dirty="0" smtClean="0"/>
              <a:t>правосудию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Документирование </a:t>
            </a:r>
            <a:r>
              <a:rPr lang="ru-RU" dirty="0"/>
              <a:t>всех случаев нарушения прав, проявлений стигмы и </a:t>
            </a:r>
            <a:r>
              <a:rPr lang="ru-RU" dirty="0" smtClean="0"/>
              <a:t>дискриминации с </a:t>
            </a:r>
            <a:r>
              <a:rPr lang="ru-RU" dirty="0"/>
              <a:t>использованием электронных платформ </a:t>
            </a:r>
            <a:r>
              <a:rPr lang="ru-RU" dirty="0" err="1"/>
              <a:t>REAct</a:t>
            </a:r>
            <a:r>
              <a:rPr lang="ru-RU" dirty="0"/>
              <a:t>, pereboi.kg, </a:t>
            </a:r>
            <a:r>
              <a:rPr lang="ru-RU" dirty="0" err="1"/>
              <a:t>OneImpact</a:t>
            </a:r>
            <a:r>
              <a:rPr lang="ru-RU" dirty="0"/>
              <a:t> и др</a:t>
            </a:r>
            <a:r>
              <a:rPr lang="ru-RU" dirty="0" smtClean="0"/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Предоставление </a:t>
            </a:r>
            <a:r>
              <a:rPr lang="ru-RU" dirty="0" err="1" smtClean="0"/>
              <a:t>параюридической</a:t>
            </a:r>
            <a:r>
              <a:rPr lang="ru-RU" dirty="0" smtClean="0"/>
              <a:t> помощи на базе НПО.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Вовлечение ГГЮП в оказание юридических услуг для ЛЖВ, ТБ, представителям КГН и сообществ.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Разработка </a:t>
            </a:r>
            <a:r>
              <a:rPr lang="ru-RU" dirty="0"/>
              <a:t>проекта НПА/межведомственного документа по решению проблем с </a:t>
            </a:r>
            <a:r>
              <a:rPr lang="ru-RU" dirty="0" smtClean="0"/>
              <a:t>документированием.</a:t>
            </a:r>
            <a:endParaRPr lang="ru-RU" dirty="0"/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Официальная сертификация/обучение </a:t>
            </a:r>
            <a:r>
              <a:rPr lang="ru-RU" dirty="0" err="1" smtClean="0"/>
              <a:t>параюристов</a:t>
            </a:r>
            <a:r>
              <a:rPr lang="ru-RU" dirty="0" smtClean="0"/>
              <a:t>, обучение работе в социальных сетях.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Оказание содействия клиентам программ по ВИЧ и ТБ со стороны 2-х сетей, включая мобилизацию, формирование </a:t>
            </a:r>
            <a:r>
              <a:rPr lang="ru-RU" dirty="0"/>
              <a:t>благоприятной правовой среды, разработку унифицированных подходов </a:t>
            </a:r>
            <a:r>
              <a:rPr lang="ru-RU" dirty="0" smtClean="0"/>
              <a:t>и координацию </a:t>
            </a:r>
            <a:r>
              <a:rPr lang="ru-RU" dirty="0"/>
              <a:t>общих для НПО мероприятий.</a:t>
            </a:r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4327379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427" y="215223"/>
            <a:ext cx="11548533" cy="632373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800" dirty="0" smtClean="0"/>
              <a:t>Модуль 12</a:t>
            </a:r>
            <a:r>
              <a:rPr lang="ru-RU" sz="2800" dirty="0"/>
              <a:t>. Снижение барьеров на пути к ВИЧ/ТБ, связанных с правами человека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08363"/>
            <a:ext cx="11777388" cy="4987636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 smtClean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14427" y="1473199"/>
            <a:ext cx="11777388" cy="56480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0" dirty="0"/>
              <a:t>Обеспечение благоприятной правовой среды и правоприменительной </a:t>
            </a:r>
            <a:r>
              <a:rPr lang="ru-RU" b="0" dirty="0" smtClean="0"/>
              <a:t>практики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Обучающие </a:t>
            </a:r>
            <a:r>
              <a:rPr lang="ru-RU" dirty="0"/>
              <a:t>тренинги для личного состава ОВД, СИН МЮ, </a:t>
            </a:r>
            <a:r>
              <a:rPr lang="ru-RU" dirty="0" smtClean="0"/>
              <a:t>МЗ.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Разработка руководства </a:t>
            </a:r>
            <a:r>
              <a:rPr lang="ru-RU" dirty="0"/>
              <a:t>и </a:t>
            </a:r>
            <a:r>
              <a:rPr lang="ru-RU" dirty="0" smtClean="0"/>
              <a:t>проведение обучения </a:t>
            </a:r>
            <a:r>
              <a:rPr lang="ru-RU" dirty="0"/>
              <a:t>специалистов и психологов органов пробации, </a:t>
            </a:r>
            <a:r>
              <a:rPr lang="ru-RU" dirty="0" smtClean="0"/>
              <a:t>по </a:t>
            </a:r>
            <a:r>
              <a:rPr lang="ru-RU" dirty="0"/>
              <a:t>особым потребностям ключевых групп населения, ЛЖВ и больных ТБ. </a:t>
            </a: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Обучение сотрудников </a:t>
            </a:r>
            <a:r>
              <a:rPr lang="ru-RU" dirty="0"/>
              <a:t>тюрем, </a:t>
            </a:r>
            <a:r>
              <a:rPr lang="ru-RU" dirty="0" smtClean="0"/>
              <a:t>адвокатов </a:t>
            </a:r>
            <a:r>
              <a:rPr lang="ru-RU" dirty="0"/>
              <a:t>и юристов ГГЮП по правовым вопросам ВИЧ и </a:t>
            </a:r>
            <a:r>
              <a:rPr lang="ru-RU" dirty="0" smtClean="0"/>
              <a:t>ТБ.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Разработка краткосрочных курсов </a:t>
            </a:r>
            <a:r>
              <a:rPr lang="ru-RU" dirty="0"/>
              <a:t>обучения для специалистов среднего и младшего состава правоохранительных </a:t>
            </a:r>
            <a:r>
              <a:rPr lang="ru-RU" dirty="0" smtClean="0"/>
              <a:t>органов по вопросам ВИЧ и ТБ.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Ежегодные </a:t>
            </a:r>
            <a:r>
              <a:rPr lang="ru-RU" dirty="0"/>
              <a:t>рабочие встречи в трех регионах </a:t>
            </a:r>
            <a:r>
              <a:rPr lang="ru-RU" dirty="0" smtClean="0"/>
              <a:t>страны </a:t>
            </a:r>
            <a:r>
              <a:rPr lang="ru-RU" dirty="0"/>
              <a:t>с органами внутренних </a:t>
            </a:r>
            <a:r>
              <a:rPr lang="ru-RU" dirty="0" smtClean="0"/>
              <a:t>дел; обучающие </a:t>
            </a:r>
            <a:r>
              <a:rPr lang="ru-RU" dirty="0"/>
              <a:t>семинары для специалистов </a:t>
            </a:r>
            <a:r>
              <a:rPr lang="ru-RU" dirty="0" err="1" smtClean="0"/>
              <a:t>наркоконтроля</a:t>
            </a:r>
            <a:r>
              <a:rPr lang="ru-RU" dirty="0" smtClean="0"/>
              <a:t>.</a:t>
            </a:r>
          </a:p>
          <a:p>
            <a:pPr marL="342900" indent="-342900">
              <a:buFont typeface="Arial" pitchFamily="34" charset="0"/>
              <a:buChar char="•"/>
            </a:pPr>
            <a:endParaRPr lang="ru-RU" dirty="0"/>
          </a:p>
          <a:p>
            <a:pPr marL="342900" indent="-342900">
              <a:buFont typeface="Arial" pitchFamily="34" charset="0"/>
              <a:buChar char="•"/>
            </a:pPr>
            <a:endParaRPr lang="ru-RU" dirty="0"/>
          </a:p>
          <a:p>
            <a:pPr marL="342900" indent="-342900">
              <a:buFont typeface="Arial" pitchFamily="34" charset="0"/>
              <a:buChar char="•"/>
            </a:pPr>
            <a:endParaRPr lang="ru-RU" dirty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8528569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427" y="215223"/>
            <a:ext cx="11548533" cy="632373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800" dirty="0" smtClean="0"/>
              <a:t>Модуль 12</a:t>
            </a:r>
            <a:r>
              <a:rPr lang="ru-RU" sz="2800" dirty="0"/>
              <a:t>. Снижение барьеров на пути к ВИЧ/ТБ, связанных с правами человека</a:t>
            </a: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14427" y="847596"/>
            <a:ext cx="11777388" cy="56480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0" dirty="0"/>
              <a:t>Снижение связанной с ВИЧ гендерной дискриминации, вредных гендерных норм и насилия в отношении женщин и девочек во всем их многообразии</a:t>
            </a:r>
            <a:endParaRPr lang="ru-RU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Подготовка альтернативных отчетов </a:t>
            </a:r>
            <a:r>
              <a:rPr lang="ru-RU" dirty="0"/>
              <a:t>по реализации обязательств страны по правам человека в рамках договорных органов (CEDAW</a:t>
            </a:r>
            <a:r>
              <a:rPr lang="ru-RU" dirty="0" smtClean="0"/>
              <a:t>). Включение рекомендаций международных комитетов в государственные планы и стратегии. Мониторинг их исполнения.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Проведение оценки </a:t>
            </a:r>
            <a:r>
              <a:rPr lang="ru-RU" dirty="0"/>
              <a:t>уровня гендерного насилия и гендерного неравенства по отношению к представителям людей живущих с ВИЧ и с ТБ, а также КГН, и</a:t>
            </a:r>
            <a:r>
              <a:rPr lang="ru-RU" dirty="0" smtClean="0"/>
              <a:t> </a:t>
            </a:r>
            <a:r>
              <a:rPr lang="ru-RU" dirty="0"/>
              <a:t>влияния гендерного неравенства на доступ к программам профилактики и лечения ВИЧ и ТБ</a:t>
            </a:r>
            <a:r>
              <a:rPr lang="ru-RU" dirty="0" smtClean="0"/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Обеспечение гендерной экспертизы НПА </a:t>
            </a:r>
            <a:r>
              <a:rPr lang="ru-RU" dirty="0" err="1" smtClean="0"/>
              <a:t>связаных</a:t>
            </a:r>
            <a:r>
              <a:rPr lang="ru-RU" dirty="0" smtClean="0"/>
              <a:t> с ВИЧ и ТБ, а также программ для ЛУН.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/>
              <a:t>Включение </a:t>
            </a:r>
            <a:r>
              <a:rPr lang="ru-RU" dirty="0" smtClean="0"/>
              <a:t>группы по </a:t>
            </a:r>
            <a:r>
              <a:rPr lang="ru-RU" dirty="0"/>
              <a:t>правам человеку и гендеру </a:t>
            </a:r>
            <a:r>
              <a:rPr lang="ru-RU" dirty="0" smtClean="0"/>
              <a:t>в структуру Комитета КСОЗ по ВИЧ и ТБ.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Поддержка 1 кризисного </a:t>
            </a:r>
            <a:r>
              <a:rPr lang="ru-RU" dirty="0"/>
              <a:t>центра для женщин из числа ЛЖВ и </a:t>
            </a:r>
            <a:r>
              <a:rPr lang="ru-RU" dirty="0" smtClean="0"/>
              <a:t>КГН, оказавшихся в трудной жизненной ситуации.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/>
              <a:t>Поддержана работа 2 </a:t>
            </a:r>
            <a:r>
              <a:rPr lang="ru-RU" dirty="0" smtClean="0"/>
              <a:t>сетей для разработки </a:t>
            </a:r>
            <a:r>
              <a:rPr lang="ru-RU" dirty="0"/>
              <a:t>унифицированных подходов для НПО, координации общих для НПО мероприятий.</a:t>
            </a:r>
          </a:p>
          <a:p>
            <a:pPr marL="342900" indent="-342900">
              <a:buFont typeface="Arial" pitchFamily="34" charset="0"/>
              <a:buChar char="•"/>
            </a:pPr>
            <a:endParaRPr lang="ru-RU" dirty="0"/>
          </a:p>
          <a:p>
            <a:pPr marL="342900" indent="-342900">
              <a:buFont typeface="Arial" pitchFamily="34" charset="0"/>
              <a:buChar char="•"/>
            </a:pPr>
            <a:endParaRPr lang="ru-RU" dirty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4419442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427" y="215223"/>
            <a:ext cx="11548533" cy="632373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Модуль 13</a:t>
            </a:r>
            <a:r>
              <a:rPr lang="ru-RU" sz="2800" dirty="0"/>
              <a:t>. Лекарственно-устойчивый (ЛУ)-ТБ: Диагностика, лечение и уход</a:t>
            </a: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14427" y="847596"/>
            <a:ext cx="11777388" cy="56480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Привлечение 3 НПО (Ош, Иссык Куль, Чуйская область (восток)) для проведения активного выявления ТБ.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Проведение обучения </a:t>
            </a:r>
            <a:r>
              <a:rPr lang="ru-RU" dirty="0"/>
              <a:t>скринингу для НПО/кейс-менеджерам, а также ВИЧ сервисных организаций</a:t>
            </a:r>
            <a:r>
              <a:rPr lang="ru-RU" dirty="0" smtClean="0"/>
              <a:t>, вовлеченных в предоставление услуг по ТБ.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/>
              <a:t> П</a:t>
            </a:r>
            <a:r>
              <a:rPr lang="ru-RU" dirty="0" smtClean="0"/>
              <a:t>роведение </a:t>
            </a:r>
            <a:r>
              <a:rPr lang="ru-RU" dirty="0"/>
              <a:t>каскадных тренингов для специалистов лабораторной службы ПМСП, включая СИН по сбору </a:t>
            </a:r>
            <a:r>
              <a:rPr lang="ru-RU" dirty="0" smtClean="0"/>
              <a:t>патологического материала.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Обеспечение </a:t>
            </a:r>
            <a:r>
              <a:rPr lang="ru-RU" dirty="0"/>
              <a:t>ПЛТ лиц из очагов контакта по </a:t>
            </a:r>
            <a:r>
              <a:rPr lang="ru-RU" dirty="0" smtClean="0"/>
              <a:t>туберкулезу.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Проведение исследования </a:t>
            </a:r>
            <a:r>
              <a:rPr lang="ru-RU" dirty="0"/>
              <a:t>KAP для выявления основных поведенческих барьеров, препятствующих расширению применения ПЛТ</a:t>
            </a:r>
            <a:r>
              <a:rPr lang="ru-RU" dirty="0" smtClean="0"/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Обновление диагностического оборудования для проведения быстрой молекулярной диагностики. Децентрализация ТЛЧ.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Обучение сотрудников лабораторий новым методам диагностики </a:t>
            </a:r>
            <a:r>
              <a:rPr lang="en-US" dirty="0"/>
              <a:t>(</a:t>
            </a:r>
            <a:r>
              <a:rPr lang="en-US" dirty="0" err="1"/>
              <a:t>Xpert</a:t>
            </a:r>
            <a:r>
              <a:rPr lang="en-US" dirty="0"/>
              <a:t> XDR</a:t>
            </a:r>
            <a:r>
              <a:rPr lang="en-US" dirty="0" smtClean="0"/>
              <a:t>)</a:t>
            </a:r>
            <a:r>
              <a:rPr lang="ru-RU" dirty="0" smtClean="0"/>
              <a:t>.</a:t>
            </a:r>
          </a:p>
          <a:p>
            <a:pPr marL="342900" indent="-342900">
              <a:buFont typeface="Arial" pitchFamily="34" charset="0"/>
              <a:buChar char="•"/>
            </a:pPr>
            <a:endParaRPr lang="ru-RU" dirty="0"/>
          </a:p>
          <a:p>
            <a:pPr marL="342900" indent="-342900">
              <a:buFont typeface="Arial" pitchFamily="34" charset="0"/>
              <a:buChar char="•"/>
            </a:pPr>
            <a:endParaRPr lang="ru-RU" dirty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6317790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427" y="215223"/>
            <a:ext cx="11548533" cy="632373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Модуль 13</a:t>
            </a:r>
            <a:r>
              <a:rPr lang="ru-RU" sz="2800" dirty="0"/>
              <a:t>. Лекарственно-устойчивый (ЛУ)-ТБ: Диагностика, лечение и уход</a:t>
            </a: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14427" y="847595"/>
            <a:ext cx="11777388" cy="58764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0" dirty="0"/>
              <a:t>Лечение, уход и </a:t>
            </a:r>
            <a:r>
              <a:rPr lang="ru-RU" b="0" dirty="0" smtClean="0"/>
              <a:t>поддержка</a:t>
            </a: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Увеличение охвата краткосрочными курсами лечения до 60%.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Увеличение расходов государства на приобретение препаратов до 26%. Осуществление закупок через международные платформы.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Обеспечение </a:t>
            </a:r>
            <a:r>
              <a:rPr lang="ru-RU" dirty="0"/>
              <a:t>пациентов с МЛУ-ТБ </a:t>
            </a:r>
            <a:r>
              <a:rPr lang="ru-RU" dirty="0" smtClean="0"/>
              <a:t>пиридоксином (Вит В6).</a:t>
            </a:r>
          </a:p>
          <a:p>
            <a:r>
              <a:rPr lang="ru-RU" b="0" dirty="0"/>
              <a:t>Мероприятия по социальной поддержке пациентов и повышению приверженности лечению</a:t>
            </a:r>
            <a:endParaRPr lang="ru-RU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Социальная поддержка </a:t>
            </a:r>
            <a:r>
              <a:rPr lang="ru-RU" dirty="0"/>
              <a:t>пациентов в виде ежемесячных </a:t>
            </a:r>
            <a:r>
              <a:rPr lang="ru-RU" dirty="0" smtClean="0"/>
              <a:t>выплат.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Видеосопровождение лечения.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Привлечение НПО в 3 регионах для социального сопровождения людей с МЛУ-ТБ. Остальные регионы покрываются за счет внедрения ГСЗ.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Центры временного пребывания в г. Бишкек и г. Ош.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/>
              <a:t>Социальное сопровождение лиц, освободившихся из мест заключения в гражданский сектор с ТБ и активное выявление среди осужденных, находящихся в колониях-поселениях включая службу пробации. </a:t>
            </a: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/>
          </a:p>
          <a:p>
            <a:pPr marL="342900" indent="-342900">
              <a:buFont typeface="Arial" pitchFamily="34" charset="0"/>
              <a:buChar char="•"/>
            </a:pPr>
            <a:endParaRPr lang="ru-RU" dirty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76156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601" y="101601"/>
            <a:ext cx="11403012" cy="51723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/>
              <a:t>Содержание заявки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1601" y="729673"/>
            <a:ext cx="11729155" cy="5795305"/>
          </a:xfrm>
        </p:spPr>
        <p:txBody>
          <a:bodyPr>
            <a:normAutofit/>
          </a:bodyPr>
          <a:lstStyle/>
          <a:p>
            <a:pPr algn="just"/>
            <a:endParaRPr lang="ru-RU" sz="2200" dirty="0" smtClean="0"/>
          </a:p>
          <a:p>
            <a:pPr algn="just"/>
            <a:endParaRPr lang="ru-RU" sz="2200" dirty="0" smtClean="0"/>
          </a:p>
          <a:p>
            <a:pPr algn="just"/>
            <a:endParaRPr lang="ru-RU" sz="2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8132807"/>
              </p:ext>
            </p:extLst>
          </p:nvPr>
        </p:nvGraphicFramePr>
        <p:xfrm>
          <a:off x="101601" y="618841"/>
          <a:ext cx="11850253" cy="637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427">
                  <a:extLst>
                    <a:ext uri="{9D8B030D-6E8A-4147-A177-3AD203B41FA5}">
                      <a16:colId xmlns:a16="http://schemas.microsoft.com/office/drawing/2014/main" val="1091916532"/>
                    </a:ext>
                  </a:extLst>
                </a:gridCol>
                <a:gridCol w="8871136">
                  <a:extLst>
                    <a:ext uri="{9D8B030D-6E8A-4147-A177-3AD203B41FA5}">
                      <a16:colId xmlns:a16="http://schemas.microsoft.com/office/drawing/2014/main" val="365821255"/>
                    </a:ext>
                  </a:extLst>
                </a:gridCol>
                <a:gridCol w="2410690">
                  <a:extLst>
                    <a:ext uri="{9D8B030D-6E8A-4147-A177-3AD203B41FA5}">
                      <a16:colId xmlns:a16="http://schemas.microsoft.com/office/drawing/2014/main" val="234634597"/>
                    </a:ext>
                  </a:extLst>
                </a:gridCol>
              </a:tblGrid>
              <a:tr h="35822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№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Модуль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(13)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Объем средств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$)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9962208"/>
                  </a:ext>
                </a:extLst>
              </a:tr>
              <a:tr h="567196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RSSH: Планирование и управление сектором здравоохранения для интегрированных услуг, ориентированных на людей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112</a:t>
                      </a:r>
                      <a:r>
                        <a:rPr lang="en-US" sz="1600" dirty="0" smtClean="0"/>
                        <a:t> </a:t>
                      </a:r>
                      <a:r>
                        <a:rPr lang="ru-RU" sz="1600" dirty="0" smtClean="0"/>
                        <a:t>200</a:t>
                      </a:r>
                    </a:p>
                    <a:p>
                      <a:pPr algn="ctr"/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371011"/>
                  </a:ext>
                </a:extLst>
              </a:tr>
              <a:tr h="328377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RSSH: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Укрепление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систем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сообществ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226</a:t>
                      </a:r>
                      <a:r>
                        <a:rPr lang="en-US" sz="1600" dirty="0" smtClean="0"/>
                        <a:t> </a:t>
                      </a:r>
                      <a:r>
                        <a:rPr lang="ru-RU" sz="1600" dirty="0" smtClean="0"/>
                        <a:t>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057781"/>
                  </a:ext>
                </a:extLst>
              </a:tr>
              <a:tr h="328377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Управление программой (включая ПРООН- 2,7 млн.</a:t>
                      </a:r>
                      <a:r>
                        <a:rPr lang="en-US" sz="1600" dirty="0" smtClean="0"/>
                        <a:t>$</a:t>
                      </a:r>
                      <a:r>
                        <a:rPr lang="ru-RU" sz="1600" dirty="0" smtClean="0"/>
                        <a:t>, ЦРЗ</a:t>
                      </a:r>
                      <a:r>
                        <a:rPr lang="en-US" sz="1600" dirty="0" smtClean="0"/>
                        <a:t> – 187 </a:t>
                      </a:r>
                      <a:r>
                        <a:rPr lang="ru-RU" sz="1600" dirty="0" smtClean="0"/>
                        <a:t>тыс.</a:t>
                      </a:r>
                      <a:r>
                        <a:rPr lang="en-US" sz="1600" dirty="0" smtClean="0"/>
                        <a:t>$</a:t>
                      </a:r>
                      <a:r>
                        <a:rPr lang="ru-RU" sz="1600" dirty="0" smtClean="0"/>
                        <a:t>, 7%</a:t>
                      </a:r>
                      <a:r>
                        <a:rPr lang="en-US" sz="1600" dirty="0" smtClean="0"/>
                        <a:t> - 1,6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ru-RU" sz="1600" baseline="0" dirty="0" smtClean="0"/>
                        <a:t>млн.</a:t>
                      </a:r>
                      <a:r>
                        <a:rPr lang="en-US" sz="1600" baseline="0" dirty="0" smtClean="0"/>
                        <a:t>$</a:t>
                      </a:r>
                      <a:r>
                        <a:rPr lang="ru-RU" sz="1600" dirty="0" smtClean="0"/>
                        <a:t>)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4 500 000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742675"/>
                  </a:ext>
                </a:extLst>
              </a:tr>
              <a:tr h="328377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Пакет профилактических мер для мужчин, практикующих секс с мужчинами (МСМ)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884 134,00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740806"/>
                  </a:ext>
                </a:extLst>
              </a:tr>
              <a:tr h="328377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Пакет профилактических мер для СР, их клиентов и других сексуальных партнеров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607</a:t>
                      </a:r>
                      <a:r>
                        <a:rPr lang="en-US" sz="1600" dirty="0" smtClean="0"/>
                        <a:t> </a:t>
                      </a:r>
                      <a:r>
                        <a:rPr lang="ru-RU" sz="1600" dirty="0" smtClean="0"/>
                        <a:t>340,3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150403"/>
                  </a:ext>
                </a:extLst>
              </a:tr>
              <a:tr h="328377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Пакет профилактических мер для трансгендеров и их сексуальных партнеров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139 021,20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3560600"/>
                  </a:ext>
                </a:extLst>
              </a:tr>
              <a:tr h="567196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Пакет профилактики для людей, употребляющих наркотики и их половых партнеров,</a:t>
                      </a:r>
                      <a:r>
                        <a:rPr lang="ru-RU" sz="1600" baseline="0" dirty="0" smtClean="0"/>
                        <a:t> включая РЦПН (ПТАО и ПОШ)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1 179 857</a:t>
                      </a:r>
                    </a:p>
                    <a:p>
                      <a:pPr algn="ctr"/>
                      <a:r>
                        <a:rPr lang="ru-RU" sz="1600" dirty="0" smtClean="0"/>
                        <a:t>1 238 388</a:t>
                      </a:r>
                      <a:r>
                        <a:rPr lang="ru-RU" sz="1600" baseline="0" dirty="0" smtClean="0"/>
                        <a:t> (РЦПН)</a:t>
                      </a:r>
                      <a:endParaRPr lang="ru-RU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6506199"/>
                  </a:ext>
                </a:extLst>
              </a:tr>
              <a:tr h="328377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Пакет профилактических мер для лиц, находящихся в тюрьмах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131 211,57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6352611"/>
                  </a:ext>
                </a:extLst>
              </a:tr>
              <a:tr h="328377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Дифференцированное тестирование на ВИЧ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308 610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0337386"/>
                  </a:ext>
                </a:extLst>
              </a:tr>
              <a:tr h="567196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Лечение, уход и поддержка при ВИЧ</a:t>
                      </a:r>
                      <a:r>
                        <a:rPr lang="en-US" sz="1600" dirty="0" smtClean="0"/>
                        <a:t> 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3 563 817,24</a:t>
                      </a:r>
                      <a:r>
                        <a:rPr lang="ru-RU" sz="1600" baseline="0" dirty="0" smtClean="0"/>
                        <a:t> – РЦС</a:t>
                      </a:r>
                    </a:p>
                    <a:p>
                      <a:pPr algn="ctr"/>
                      <a:r>
                        <a:rPr lang="ru-RU" sz="1600" dirty="0" smtClean="0"/>
                        <a:t>1 529 083,59</a:t>
                      </a:r>
                      <a:r>
                        <a:rPr lang="ru-RU" sz="1600" baseline="0" dirty="0" smtClean="0"/>
                        <a:t> - Уход</a:t>
                      </a:r>
                      <a:endParaRPr lang="ru-RU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681049"/>
                  </a:ext>
                </a:extLst>
              </a:tr>
              <a:tr h="328377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ТБ/ВИЧ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454120"/>
                  </a:ext>
                </a:extLst>
              </a:tr>
              <a:tr h="328377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Снижение барьеров на пути к ВИЧ/ТБ, связанных с правами человека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1 500 000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414558"/>
                  </a:ext>
                </a:extLst>
              </a:tr>
              <a:tr h="328377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Лекарственно-устойчивый (ЛУ)-ТБ: Диагностика, лечение и уход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10 620 260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272466"/>
                  </a:ext>
                </a:extLst>
              </a:tr>
              <a:tr h="328377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ИМН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639 817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4477591"/>
                  </a:ext>
                </a:extLst>
              </a:tr>
              <a:tr h="567196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PSM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757</a:t>
                      </a:r>
                      <a:r>
                        <a:rPr lang="en-US" sz="1600" dirty="0" smtClean="0"/>
                        <a:t> </a:t>
                      </a:r>
                      <a:r>
                        <a:rPr lang="ru-RU" sz="1600" dirty="0" smtClean="0"/>
                        <a:t>900</a:t>
                      </a:r>
                    </a:p>
                    <a:p>
                      <a:pPr algn="ctr"/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099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06836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427" y="215223"/>
            <a:ext cx="11548533" cy="632373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Модуль 13</a:t>
            </a:r>
            <a:r>
              <a:rPr lang="ru-RU" sz="2800" dirty="0"/>
              <a:t>. Лекарственно-устойчивый (ЛУ)-ТБ: Диагностика, лечение и уход</a:t>
            </a: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0" y="748145"/>
            <a:ext cx="12044218" cy="610985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0" dirty="0"/>
              <a:t>Обучение и мотивация персонала, занятого в лечении и уходе при МЛУ-ТБ </a:t>
            </a:r>
            <a:endParaRPr lang="ru-RU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Проведение тренингов для мед. персонала, занимающегося лечением, в том числе по </a:t>
            </a:r>
            <a:r>
              <a:rPr lang="ru-RU" dirty="0"/>
              <a:t>правовым и гендерным аспектам оказания противотуберкулезной помощи населению в КР, а также </a:t>
            </a:r>
            <a:r>
              <a:rPr lang="ru-RU" dirty="0" smtClean="0"/>
              <a:t>вопросам </a:t>
            </a:r>
            <a:r>
              <a:rPr lang="ru-RU" dirty="0"/>
              <a:t>стигмы и </a:t>
            </a:r>
            <a:r>
              <a:rPr lang="ru-RU" dirty="0" err="1" smtClean="0"/>
              <a:t>диксриминации</a:t>
            </a:r>
            <a:r>
              <a:rPr lang="ru-RU" dirty="0"/>
              <a:t>.</a:t>
            </a: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Обучение </a:t>
            </a:r>
            <a:r>
              <a:rPr lang="ru-RU" dirty="0"/>
              <a:t>клиницистов на международных </a:t>
            </a:r>
            <a:r>
              <a:rPr lang="ru-RU" dirty="0" smtClean="0"/>
              <a:t>тренингах.</a:t>
            </a:r>
          </a:p>
          <a:p>
            <a:r>
              <a:rPr lang="ru-RU" b="0" dirty="0"/>
              <a:t>Сопутствующие мероприятия, направленные на улучшение показателей каскада </a:t>
            </a:r>
            <a:r>
              <a:rPr lang="ru-RU" b="0" dirty="0" smtClean="0"/>
              <a:t>лечения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/>
              <a:t>Обновление КР/КП по ТБ, включая КР/КП на уровне </a:t>
            </a:r>
            <a:r>
              <a:rPr lang="ru-RU" dirty="0" smtClean="0"/>
              <a:t>ПСМП</a:t>
            </a:r>
            <a:r>
              <a:rPr lang="ru-RU" dirty="0"/>
              <a:t>. Обучение медицинских работников ПМСП и </a:t>
            </a:r>
            <a:r>
              <a:rPr lang="ru-RU" dirty="0" smtClean="0"/>
              <a:t>ПТО.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Обеспечение транспортировки патологического материала в случае перебоев.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/>
              <a:t>Осуществление стимулирующих/мотивирующих выплат </a:t>
            </a:r>
            <a:r>
              <a:rPr lang="ru-RU" dirty="0" smtClean="0"/>
              <a:t>медработникам, отвечающим </a:t>
            </a:r>
            <a:r>
              <a:rPr lang="ru-RU" dirty="0"/>
              <a:t>за целевые </a:t>
            </a:r>
            <a:r>
              <a:rPr lang="ru-RU" dirty="0" smtClean="0"/>
              <a:t>индикаторы.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Разработка </a:t>
            </a:r>
            <a:r>
              <a:rPr lang="ru-RU" dirty="0"/>
              <a:t>механизма стимулирующих/мотивирующие выплат за каждый выявленный случай ТБ для ПМСП, за каждого выявленного ЛУ ТБ. </a:t>
            </a: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Ежегодный </a:t>
            </a:r>
            <a:r>
              <a:rPr lang="ru-RU" dirty="0"/>
              <a:t>обзор национальной </a:t>
            </a:r>
            <a:r>
              <a:rPr lang="ru-RU" dirty="0" smtClean="0"/>
              <a:t>программы Туберкулез 6 с публикацией результатов </a:t>
            </a:r>
            <a:endParaRPr lang="ru-RU" dirty="0"/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Оснащение </a:t>
            </a:r>
            <a:r>
              <a:rPr lang="ru-RU" dirty="0"/>
              <a:t>ПМСП и ПТО для ТБ </a:t>
            </a:r>
            <a:r>
              <a:rPr lang="ru-RU" dirty="0" smtClean="0"/>
              <a:t>МИС. </a:t>
            </a:r>
            <a:endParaRPr lang="ru-RU" dirty="0"/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Поддержка миссий ВОЗ, оказание тех. </a:t>
            </a:r>
            <a:r>
              <a:rPr lang="ru-RU" dirty="0"/>
              <a:t>п</a:t>
            </a:r>
            <a:r>
              <a:rPr lang="ru-RU" dirty="0" smtClean="0"/>
              <a:t>оддержки.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Обеспечение </a:t>
            </a:r>
            <a:r>
              <a:rPr lang="ru-RU" dirty="0"/>
              <a:t>внешней оценки качества в двух </a:t>
            </a:r>
            <a:r>
              <a:rPr lang="ru-RU" dirty="0" err="1" smtClean="0"/>
              <a:t>референс</a:t>
            </a:r>
            <a:r>
              <a:rPr lang="ru-RU" dirty="0" smtClean="0"/>
              <a:t>-лабораториях.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Расширение </a:t>
            </a:r>
            <a:r>
              <a:rPr lang="ru-RU" dirty="0"/>
              <a:t>применения метода геномного </a:t>
            </a:r>
            <a:r>
              <a:rPr lang="ru-RU" dirty="0" err="1" smtClean="0"/>
              <a:t>секвенирования</a:t>
            </a:r>
            <a:r>
              <a:rPr lang="ru-RU" dirty="0" smtClean="0"/>
              <a:t>. </a:t>
            </a:r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/>
          </a:p>
          <a:p>
            <a:pPr marL="342900" indent="-342900">
              <a:buFont typeface="Arial" pitchFamily="34" charset="0"/>
              <a:buChar char="•"/>
            </a:pPr>
            <a:endParaRPr lang="ru-RU" dirty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0264447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52718"/>
            <a:ext cx="10769600" cy="829415"/>
          </a:xfrm>
        </p:spPr>
        <p:txBody>
          <a:bodyPr/>
          <a:lstStyle/>
          <a:p>
            <a:pPr algn="ctr"/>
            <a:r>
              <a:rPr lang="ru-RU" dirty="0"/>
              <a:t>6.	</a:t>
            </a:r>
            <a:r>
              <a:rPr lang="ru-RU" sz="3200" dirty="0"/>
              <a:t>Источники финансирования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5777" y="1004711"/>
            <a:ext cx="11469511" cy="5486399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Существенных </a:t>
            </a:r>
            <a:r>
              <a:rPr lang="ru-RU" dirty="0"/>
              <a:t>изменений в национальном или международном финансировании </a:t>
            </a:r>
            <a:r>
              <a:rPr lang="ru-RU" dirty="0" smtClean="0"/>
              <a:t>для </a:t>
            </a:r>
            <a:r>
              <a:rPr lang="ru-RU" dirty="0"/>
              <a:t>осуществления программных </a:t>
            </a:r>
            <a:r>
              <a:rPr lang="ru-RU" dirty="0" smtClean="0"/>
              <a:t>мероприятий в области ВИЧ/ТБ не имеется.</a:t>
            </a:r>
          </a:p>
          <a:p>
            <a:pPr algn="just"/>
            <a:r>
              <a:rPr lang="ru-RU" dirty="0" smtClean="0"/>
              <a:t> </a:t>
            </a:r>
            <a:r>
              <a:rPr lang="ru-RU" dirty="0"/>
              <a:t>Государственные расходы на здравоохранение растут с 2000 года и </a:t>
            </a:r>
            <a:r>
              <a:rPr lang="ru-RU" dirty="0" smtClean="0"/>
              <a:t>составили </a:t>
            </a:r>
            <a:r>
              <a:rPr lang="ru-RU" dirty="0"/>
              <a:t>4,3% от ВВП наряду со значительным уровнем расходов частных лиц до 39,9% от общих расходов на </a:t>
            </a:r>
            <a:r>
              <a:rPr lang="ru-RU" dirty="0" smtClean="0"/>
              <a:t>здравоохранение в </a:t>
            </a:r>
            <a:r>
              <a:rPr lang="ru-RU" dirty="0"/>
              <a:t>2012 </a:t>
            </a:r>
            <a:r>
              <a:rPr lang="ru-RU" dirty="0" smtClean="0"/>
              <a:t>году. Расходы </a:t>
            </a:r>
            <a:r>
              <a:rPr lang="ru-RU" dirty="0"/>
              <a:t>на </a:t>
            </a:r>
            <a:r>
              <a:rPr lang="ru-RU" dirty="0" smtClean="0"/>
              <a:t>здравоохранение в 2012 году </a:t>
            </a:r>
            <a:r>
              <a:rPr lang="ru-RU" dirty="0"/>
              <a:t>в общем государственном бюджете составила 12,2</a:t>
            </a:r>
            <a:r>
              <a:rPr lang="ru-RU" dirty="0" smtClean="0"/>
              <a:t>%. </a:t>
            </a:r>
            <a:r>
              <a:rPr lang="ru-RU" dirty="0"/>
              <a:t>Эти показатели свидетельствуют о том, что по сравнению с другими странами Центральной Азии, существует </a:t>
            </a:r>
            <a:r>
              <a:rPr lang="ru-RU" dirty="0" smtClean="0"/>
              <a:t>обязательство Правительства распространять </a:t>
            </a:r>
            <a:r>
              <a:rPr lang="ru-RU" dirty="0"/>
              <a:t>справедливую долю государственного бюджета на систему здравоохранения. </a:t>
            </a:r>
            <a:endParaRPr lang="ru-RU" dirty="0" smtClean="0"/>
          </a:p>
          <a:p>
            <a:pPr algn="just"/>
            <a:r>
              <a:rPr lang="ru-RU" dirty="0" smtClean="0"/>
              <a:t>Важно </a:t>
            </a:r>
            <a:r>
              <a:rPr lang="ru-RU" dirty="0"/>
              <a:t>отметить, однако, </a:t>
            </a:r>
            <a:r>
              <a:rPr lang="ru-RU" dirty="0" smtClean="0"/>
              <a:t>что официальный </a:t>
            </a:r>
            <a:r>
              <a:rPr lang="ru-RU" dirty="0"/>
              <a:t>ВВП на душу населения очень низок в стране, что делает государственные расходы на здравоохранение на душу населения очень </a:t>
            </a:r>
            <a:r>
              <a:rPr lang="ru-RU" dirty="0" smtClean="0"/>
              <a:t>низкими.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16460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16088" y="158044"/>
            <a:ext cx="11413067" cy="6491112"/>
          </a:xfrm>
        </p:spPr>
        <p:txBody>
          <a:bodyPr>
            <a:noAutofit/>
          </a:bodyPr>
          <a:lstStyle/>
          <a:p>
            <a:pPr algn="just"/>
            <a:r>
              <a:rPr lang="ru-RU" sz="1800" dirty="0"/>
              <a:t>Правительство </a:t>
            </a:r>
            <a:r>
              <a:rPr lang="ru-RU" sz="1800" dirty="0" smtClean="0"/>
              <a:t>стремится </a:t>
            </a:r>
            <a:r>
              <a:rPr lang="ru-RU" sz="1800" dirty="0"/>
              <a:t>к борьбе с эпидемией ТБ и ВИЧ и </a:t>
            </a:r>
            <a:r>
              <a:rPr lang="ru-RU" sz="1800" dirty="0" smtClean="0"/>
              <a:t>выделило </a:t>
            </a:r>
            <a:r>
              <a:rPr lang="ru-RU" sz="1800" dirty="0"/>
              <a:t>за последние годы все большее количество финансовых, людских и инфраструктурных </a:t>
            </a:r>
            <a:r>
              <a:rPr lang="ru-RU" sz="1800" dirty="0" smtClean="0"/>
              <a:t>ресурсов, </a:t>
            </a:r>
            <a:r>
              <a:rPr lang="ru-RU" sz="1800" dirty="0"/>
              <a:t>в частности, для покрытия значительных расходов персонала, </a:t>
            </a:r>
            <a:r>
              <a:rPr lang="ru-RU" sz="1800" dirty="0" smtClean="0"/>
              <a:t>медицинских услуг. </a:t>
            </a:r>
            <a:r>
              <a:rPr lang="ru-RU" sz="1800" dirty="0"/>
              <a:t>П</a:t>
            </a:r>
            <a:r>
              <a:rPr lang="ru-RU" sz="1800" dirty="0" smtClean="0"/>
              <a:t>редприняло </a:t>
            </a:r>
            <a:r>
              <a:rPr lang="ru-RU" sz="1800" dirty="0"/>
              <a:t>серьезные шаги </a:t>
            </a:r>
            <a:r>
              <a:rPr lang="ru-RU" sz="1800" dirty="0" smtClean="0"/>
              <a:t>в финансировании </a:t>
            </a:r>
            <a:r>
              <a:rPr lang="ru-RU" sz="1800" dirty="0"/>
              <a:t>основных услуг, </a:t>
            </a:r>
            <a:r>
              <a:rPr lang="ru-RU" sz="1800" dirty="0" smtClean="0"/>
              <a:t>таких </a:t>
            </a:r>
            <a:r>
              <a:rPr lang="ru-RU" sz="1800" dirty="0"/>
              <a:t>как </a:t>
            </a:r>
            <a:r>
              <a:rPr lang="ru-RU" sz="1800" dirty="0" smtClean="0"/>
              <a:t>ТБ препараты </a:t>
            </a:r>
            <a:r>
              <a:rPr lang="ru-RU" sz="1800" dirty="0"/>
              <a:t>первого ряда, </a:t>
            </a:r>
            <a:r>
              <a:rPr lang="ru-RU" sz="1800" dirty="0" smtClean="0"/>
              <a:t>ВИЧ-диагностики, диагностики </a:t>
            </a:r>
            <a:r>
              <a:rPr lang="ru-RU" sz="1800" dirty="0"/>
              <a:t>оппортунистических инфекций и </a:t>
            </a:r>
            <a:r>
              <a:rPr lang="ru-RU" sz="1800" dirty="0" smtClean="0"/>
              <a:t>диагностики ИППП и </a:t>
            </a:r>
            <a:r>
              <a:rPr lang="ru-RU" sz="1800" dirty="0"/>
              <a:t>т.д. </a:t>
            </a:r>
            <a:endParaRPr lang="ru-RU" sz="1800" dirty="0" smtClean="0"/>
          </a:p>
          <a:p>
            <a:pPr algn="just"/>
            <a:r>
              <a:rPr lang="ru-RU" sz="1800" dirty="0" smtClean="0"/>
              <a:t>Правительство </a:t>
            </a:r>
            <a:r>
              <a:rPr lang="ru-RU" sz="1800" dirty="0"/>
              <a:t>Кыргызстана стремится к дальнейшему повышению уровня внутреннего финансирования в целях устранения пробелов и </a:t>
            </a:r>
            <a:r>
              <a:rPr lang="ru-RU" sz="1800" dirty="0" smtClean="0"/>
              <a:t>стремится взять </a:t>
            </a:r>
            <a:r>
              <a:rPr lang="ru-RU" sz="1800" dirty="0"/>
              <a:t>на себя финансирование </a:t>
            </a:r>
            <a:r>
              <a:rPr lang="ru-RU" sz="1800" dirty="0" smtClean="0"/>
              <a:t>приоритетных мероприятий, включенных </a:t>
            </a:r>
            <a:r>
              <a:rPr lang="ru-RU" sz="1800" dirty="0"/>
              <a:t>в </a:t>
            </a:r>
            <a:r>
              <a:rPr lang="ru-RU" sz="1800" dirty="0" smtClean="0"/>
              <a:t>Национальный план по </a:t>
            </a:r>
            <a:r>
              <a:rPr lang="ru-RU" sz="1800" dirty="0"/>
              <a:t>ТБ и </a:t>
            </a:r>
            <a:r>
              <a:rPr lang="ru-RU" sz="1800" dirty="0" smtClean="0"/>
              <a:t>ВИЧ. </a:t>
            </a:r>
            <a:r>
              <a:rPr lang="ru-RU" sz="1800" dirty="0"/>
              <a:t>Начиная с 2016 </a:t>
            </a:r>
            <a:r>
              <a:rPr lang="ru-RU" sz="1800" dirty="0" smtClean="0"/>
              <a:t>года, правительство выделило </a:t>
            </a:r>
            <a:r>
              <a:rPr lang="ru-RU" sz="1800" dirty="0"/>
              <a:t>дополнительный бюджет для </a:t>
            </a:r>
            <a:r>
              <a:rPr lang="ru-RU" sz="1800" dirty="0" smtClean="0"/>
              <a:t>тестирования </a:t>
            </a:r>
            <a:r>
              <a:rPr lang="ru-RU" sz="1800" dirty="0"/>
              <a:t>ВИЧ в </a:t>
            </a:r>
            <a:r>
              <a:rPr lang="ru-RU" sz="1800" dirty="0" smtClean="0"/>
              <a:t>УГ. </a:t>
            </a:r>
            <a:r>
              <a:rPr lang="ru-RU" sz="1800" dirty="0"/>
              <a:t>В период проекта, правительство планирует постепенный переход от внешнего к внутреннему финансированию для профилактики вертикальной передачи </a:t>
            </a:r>
            <a:r>
              <a:rPr lang="ru-RU" sz="1800" dirty="0" smtClean="0"/>
              <a:t>ВИЧ.</a:t>
            </a:r>
          </a:p>
          <a:p>
            <a:pPr algn="just"/>
            <a:r>
              <a:rPr lang="ru-RU" sz="1800" dirty="0"/>
              <a:t>За последние годы правительство увеличило финансовые ассигнования на ТБ и борьбы с </a:t>
            </a:r>
            <a:r>
              <a:rPr lang="ru-RU" sz="1800" dirty="0" smtClean="0"/>
              <a:t>ВИЧ, </a:t>
            </a:r>
            <a:r>
              <a:rPr lang="ru-RU" sz="1800" dirty="0"/>
              <a:t>в то время как вклад внешних партнеров </a:t>
            </a:r>
            <a:r>
              <a:rPr lang="ru-RU" sz="1800" dirty="0" smtClean="0"/>
              <a:t>начал снижаться. </a:t>
            </a:r>
            <a:r>
              <a:rPr lang="ru-RU" sz="1800" dirty="0"/>
              <a:t>Тем не менее, на данный момент, </a:t>
            </a:r>
            <a:r>
              <a:rPr lang="ru-RU" sz="1800" dirty="0" smtClean="0"/>
              <a:t>ГФ является </a:t>
            </a:r>
            <a:r>
              <a:rPr lang="ru-RU" sz="1800" dirty="0"/>
              <a:t>основным внешним источником </a:t>
            </a:r>
            <a:r>
              <a:rPr lang="ru-RU" sz="1800" dirty="0" smtClean="0"/>
              <a:t>поддержки программ по </a:t>
            </a:r>
            <a:r>
              <a:rPr lang="ru-RU" sz="1800" dirty="0"/>
              <a:t>ТБ и </a:t>
            </a:r>
            <a:r>
              <a:rPr lang="ru-RU" sz="1800" dirty="0" smtClean="0"/>
              <a:t>ВИЧ. </a:t>
            </a:r>
            <a:r>
              <a:rPr lang="ru-RU" sz="1800" dirty="0">
                <a:solidFill>
                  <a:srgbClr val="FF0000"/>
                </a:solidFill>
              </a:rPr>
              <a:t>На сегодняшний день требования партнерского финансирования были </a:t>
            </a:r>
            <a:r>
              <a:rPr lang="ru-RU" sz="1800" dirty="0" smtClean="0">
                <a:solidFill>
                  <a:srgbClr val="FF0000"/>
                </a:solidFill>
              </a:rPr>
              <a:t>выполнены: доля </a:t>
            </a:r>
            <a:r>
              <a:rPr lang="ru-RU" sz="1800" dirty="0">
                <a:solidFill>
                  <a:srgbClr val="FF0000"/>
                </a:solidFill>
              </a:rPr>
              <a:t>взноса правительства выше, чем минимальный порог, установленный для стран с низким и средним уровнем дохода (более 60%) и наблюдается небольшое увеличение взноса правительства и национальные программы борьбы с </a:t>
            </a:r>
            <a:r>
              <a:rPr lang="ru-RU" sz="1800" dirty="0" smtClean="0">
                <a:solidFill>
                  <a:srgbClr val="FF0000"/>
                </a:solidFill>
              </a:rPr>
              <a:t>заболеваниями. Кроме </a:t>
            </a:r>
            <a:r>
              <a:rPr lang="ru-RU" sz="1800" dirty="0">
                <a:solidFill>
                  <a:srgbClr val="FF0000"/>
                </a:solidFill>
              </a:rPr>
              <a:t>того, есть небольшое увеличение взноса правительства в целом </a:t>
            </a:r>
            <a:r>
              <a:rPr lang="ru-RU" sz="1800" dirty="0" smtClean="0">
                <a:solidFill>
                  <a:srgbClr val="FF0000"/>
                </a:solidFill>
              </a:rPr>
              <a:t>в сектор </a:t>
            </a:r>
            <a:r>
              <a:rPr lang="ru-RU" sz="1800" dirty="0">
                <a:solidFill>
                  <a:srgbClr val="FF0000"/>
                </a:solidFill>
              </a:rPr>
              <a:t>здравоохранения. </a:t>
            </a:r>
            <a:endParaRPr lang="ru-RU" sz="18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4571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248356" y="270934"/>
            <a:ext cx="11243557" cy="6107288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Средства ГФ для продолжения программы меньше </a:t>
            </a:r>
            <a:r>
              <a:rPr lang="ru-RU" dirty="0"/>
              <a:t>примерно на 20% в год (с 9,9 в текущих грант до 7,8 млн долларов США для следующего цикла). СКК осознает, что ресурсы, необходимые для завершения двух эпидемий больше, чем в настоящее время. </a:t>
            </a:r>
            <a:endParaRPr lang="ru-RU" dirty="0" smtClean="0"/>
          </a:p>
          <a:p>
            <a:pPr algn="just"/>
            <a:r>
              <a:rPr lang="ru-RU" dirty="0" smtClean="0"/>
              <a:t>На </a:t>
            </a:r>
            <a:r>
              <a:rPr lang="ru-RU" dirty="0"/>
              <a:t>основе модели </a:t>
            </a:r>
            <a:r>
              <a:rPr lang="ru-RU" dirty="0" smtClean="0"/>
              <a:t>«</a:t>
            </a:r>
            <a:r>
              <a:rPr lang="ru-RU" dirty="0" err="1"/>
              <a:t>Оптима</a:t>
            </a:r>
            <a:r>
              <a:rPr lang="ru-RU" dirty="0"/>
              <a:t>», если не </a:t>
            </a:r>
            <a:r>
              <a:rPr lang="ru-RU" dirty="0" smtClean="0"/>
              <a:t>продолжить существующие усилия начатые в </a:t>
            </a:r>
            <a:r>
              <a:rPr lang="ru-RU" dirty="0"/>
              <a:t>2014 году, распространенность ВИЧ-инфекции увеличится с 0,17% до 0,46%, в то время как число новых случаев </a:t>
            </a:r>
            <a:r>
              <a:rPr lang="ru-RU" dirty="0" smtClean="0"/>
              <a:t>ВИЧ возрастет </a:t>
            </a:r>
            <a:r>
              <a:rPr lang="ru-RU" dirty="0"/>
              <a:t>до 20700, а количество смертей достигнет 5,600 к 2020 </a:t>
            </a:r>
            <a:r>
              <a:rPr lang="ru-RU" dirty="0" smtClean="0"/>
              <a:t>году. </a:t>
            </a:r>
            <a:r>
              <a:rPr lang="ru-RU" dirty="0"/>
              <a:t>О</a:t>
            </a:r>
            <a:r>
              <a:rPr lang="ru-RU" dirty="0" smtClean="0"/>
              <a:t>ценка </a:t>
            </a:r>
            <a:r>
              <a:rPr lang="ru-RU" dirty="0"/>
              <a:t>инвестиций предполагает </a:t>
            </a:r>
            <a:r>
              <a:rPr lang="ru-RU" dirty="0" smtClean="0"/>
              <a:t>необходимость изменения </a:t>
            </a:r>
            <a:r>
              <a:rPr lang="ru-RU" dirty="0"/>
              <a:t>структуры расходов в рамках национальных программ по ТБ и ВИЧ за счет снижения затрат на управление, поддержание по крайней мере, </a:t>
            </a:r>
            <a:r>
              <a:rPr lang="ru-RU" dirty="0" smtClean="0"/>
              <a:t>тех же затрат </a:t>
            </a:r>
            <a:r>
              <a:rPr lang="ru-RU" dirty="0"/>
              <a:t>на профилактику и увеличение объема инвестиций в </a:t>
            </a:r>
            <a:r>
              <a:rPr lang="ru-RU" dirty="0" smtClean="0"/>
              <a:t>лечение </a:t>
            </a:r>
            <a:r>
              <a:rPr lang="ru-RU" dirty="0"/>
              <a:t>(особенно АРТ). </a:t>
            </a:r>
            <a:r>
              <a:rPr lang="ru-RU" dirty="0">
                <a:solidFill>
                  <a:srgbClr val="FF0000"/>
                </a:solidFill>
              </a:rPr>
              <a:t>Предварительные расчеты по плану перехода </a:t>
            </a:r>
            <a:r>
              <a:rPr lang="ru-RU" dirty="0" smtClean="0">
                <a:solidFill>
                  <a:srgbClr val="FF0000"/>
                </a:solidFill>
              </a:rPr>
              <a:t>выявил </a:t>
            </a:r>
            <a:r>
              <a:rPr lang="ru-RU" dirty="0">
                <a:solidFill>
                  <a:srgbClr val="FF0000"/>
                </a:solidFill>
              </a:rPr>
              <a:t>дефицит около 3,8 млн долларов США. В результате, </a:t>
            </a:r>
            <a:r>
              <a:rPr lang="ru-RU" dirty="0" smtClean="0">
                <a:solidFill>
                  <a:srgbClr val="FF0000"/>
                </a:solidFill>
              </a:rPr>
              <a:t>Правительством КР взято предварительное </a:t>
            </a:r>
            <a:r>
              <a:rPr lang="ru-RU" dirty="0">
                <a:solidFill>
                  <a:srgbClr val="FF0000"/>
                </a:solidFill>
              </a:rPr>
              <a:t>обязательство </a:t>
            </a:r>
            <a:r>
              <a:rPr lang="ru-RU" dirty="0" smtClean="0">
                <a:solidFill>
                  <a:srgbClr val="FF0000"/>
                </a:solidFill>
              </a:rPr>
              <a:t>включить </a:t>
            </a:r>
            <a:r>
              <a:rPr lang="ru-RU" dirty="0">
                <a:solidFill>
                  <a:srgbClr val="FF0000"/>
                </a:solidFill>
              </a:rPr>
              <a:t>дополнительные 100 миллионов сомов (эквивалент 1,4 млн долларов) в год на закупку медикаментов и лабораторных материалов. Кроме того, было </a:t>
            </a:r>
            <a:r>
              <a:rPr lang="ru-RU" dirty="0" smtClean="0">
                <a:solidFill>
                  <a:srgbClr val="FF0000"/>
                </a:solidFill>
              </a:rPr>
              <a:t>заявлено </a:t>
            </a:r>
            <a:r>
              <a:rPr lang="ru-RU" dirty="0">
                <a:solidFill>
                  <a:srgbClr val="FF0000"/>
                </a:solidFill>
              </a:rPr>
              <a:t>о пилотных социальных </a:t>
            </a:r>
            <a:r>
              <a:rPr lang="ru-RU" dirty="0" smtClean="0">
                <a:solidFill>
                  <a:srgbClr val="FF0000"/>
                </a:solidFill>
              </a:rPr>
              <a:t>проектах через НПО.- ?????????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6854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-1" y="112889"/>
            <a:ext cx="11875911" cy="658142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Для обеспечения устойчивости программ на переходный период и политики </a:t>
            </a:r>
            <a:r>
              <a:rPr lang="ru-RU" dirty="0" err="1"/>
              <a:t>софинансирования</a:t>
            </a:r>
            <a:r>
              <a:rPr lang="ru-RU" dirty="0" smtClean="0"/>
              <a:t> ГФ, </a:t>
            </a:r>
            <a:r>
              <a:rPr lang="ru-RU" dirty="0"/>
              <a:t>Кыргызстан инициировал </a:t>
            </a:r>
            <a:r>
              <a:rPr lang="ru-RU" dirty="0" smtClean="0"/>
              <a:t>план по переходу на государственное финансирование программ ВИЧ и ТБ. </a:t>
            </a:r>
            <a:r>
              <a:rPr lang="ru-RU" dirty="0"/>
              <a:t>По этой причине, </a:t>
            </a:r>
            <a:r>
              <a:rPr lang="ru-RU" dirty="0" smtClean="0"/>
              <a:t>было определено несколько стратегий: реструктуризация </a:t>
            </a:r>
            <a:r>
              <a:rPr lang="ru-RU" dirty="0"/>
              <a:t>больничного сектора (особенно в отношении борьбы с </a:t>
            </a:r>
            <a:r>
              <a:rPr lang="ru-RU" dirty="0" smtClean="0"/>
              <a:t>ТБ) </a:t>
            </a:r>
            <a:r>
              <a:rPr lang="ru-RU" dirty="0"/>
              <a:t>и переход к амбулаторной ориентированной на человека модели ухода; сократить дублирование услуг и дублирования в отношении ВИЧ </a:t>
            </a:r>
            <a:r>
              <a:rPr lang="ru-RU" dirty="0" smtClean="0"/>
              <a:t>на </a:t>
            </a:r>
            <a:r>
              <a:rPr lang="ru-RU" dirty="0"/>
              <a:t>районном уровне на основе междисциплинарного подхода; увеличить охват </a:t>
            </a:r>
            <a:r>
              <a:rPr lang="ru-RU" dirty="0" err="1" smtClean="0"/>
              <a:t>ФОМСа</a:t>
            </a:r>
            <a:r>
              <a:rPr lang="ru-RU" dirty="0" smtClean="0"/>
              <a:t> и включить </a:t>
            </a:r>
            <a:r>
              <a:rPr lang="ru-RU" dirty="0"/>
              <a:t>в себя услуги, связанные с диагностикой и лечением </a:t>
            </a:r>
            <a:r>
              <a:rPr lang="ru-RU" dirty="0" smtClean="0"/>
              <a:t>ТБ </a:t>
            </a:r>
            <a:r>
              <a:rPr lang="ru-RU" dirty="0"/>
              <a:t>и </a:t>
            </a:r>
            <a:r>
              <a:rPr lang="ru-RU" dirty="0" smtClean="0"/>
              <a:t>ВИЧ; </a:t>
            </a:r>
            <a:r>
              <a:rPr lang="ru-RU" dirty="0"/>
              <a:t>уделять приоритетное внимание финансированию </a:t>
            </a:r>
            <a:r>
              <a:rPr lang="ru-RU" dirty="0" smtClean="0"/>
              <a:t>МЗ в </a:t>
            </a:r>
            <a:r>
              <a:rPr lang="ru-RU" dirty="0"/>
              <a:t>рамках программ </a:t>
            </a:r>
            <a:r>
              <a:rPr lang="ru-RU" dirty="0" smtClean="0"/>
              <a:t>общественного </a:t>
            </a:r>
            <a:r>
              <a:rPr lang="ru-RU" dirty="0"/>
              <a:t>здравоохранения с упором на </a:t>
            </a:r>
            <a:r>
              <a:rPr lang="ru-RU" dirty="0" smtClean="0"/>
              <a:t>ТБ </a:t>
            </a:r>
            <a:r>
              <a:rPr lang="ru-RU" dirty="0"/>
              <a:t>и </a:t>
            </a:r>
            <a:r>
              <a:rPr lang="ru-RU" dirty="0" smtClean="0"/>
              <a:t>ВИЧ; заключение контрактов с НПО через </a:t>
            </a:r>
            <a:r>
              <a:rPr lang="ru-RU" dirty="0" err="1" smtClean="0"/>
              <a:t>госсоцзаказ</a:t>
            </a:r>
            <a:r>
              <a:rPr lang="ru-RU" dirty="0" smtClean="0"/>
              <a:t> и т.д. </a:t>
            </a:r>
          </a:p>
          <a:p>
            <a:pPr algn="just"/>
            <a:r>
              <a:rPr lang="ru-RU" dirty="0" smtClean="0"/>
              <a:t>Инвестиционная структура согласована с </a:t>
            </a:r>
            <a:r>
              <a:rPr lang="ru-RU" dirty="0"/>
              <a:t>инвестиционным руководством </a:t>
            </a:r>
            <a:r>
              <a:rPr lang="ru-RU" dirty="0" smtClean="0"/>
              <a:t>ГФ для </a:t>
            </a:r>
            <a:r>
              <a:rPr lang="ru-RU" dirty="0"/>
              <a:t>ВЕЦА и </a:t>
            </a:r>
            <a:r>
              <a:rPr lang="ru-RU" dirty="0" smtClean="0"/>
              <a:t>планом </a:t>
            </a:r>
            <a:r>
              <a:rPr lang="ru-RU" dirty="0"/>
              <a:t>для четко определенных, ограниченных по срокам передачи ключевых мероприятий от внешнего к внутреннему финансированию с учетом постепенного перехода из следующих </a:t>
            </a:r>
            <a:r>
              <a:rPr lang="ru-RU" dirty="0" smtClean="0"/>
              <a:t>способов:</a:t>
            </a:r>
          </a:p>
          <a:p>
            <a:pPr algn="just"/>
            <a:r>
              <a:rPr lang="ru-RU" dirty="0"/>
              <a:t>• Профилактика среди </a:t>
            </a:r>
            <a:r>
              <a:rPr lang="ru-RU" dirty="0" smtClean="0"/>
              <a:t>КГН (ЛУИН, РС, МСМ, заключенные)</a:t>
            </a:r>
            <a:endParaRPr lang="ru-RU" dirty="0"/>
          </a:p>
          <a:p>
            <a:pPr algn="just"/>
            <a:r>
              <a:rPr lang="ru-RU" dirty="0"/>
              <a:t>• </a:t>
            </a:r>
            <a:r>
              <a:rPr lang="ru-RU" dirty="0" smtClean="0"/>
              <a:t>ППМР</a:t>
            </a:r>
            <a:endParaRPr lang="ru-RU" dirty="0"/>
          </a:p>
          <a:p>
            <a:pPr algn="just"/>
            <a:r>
              <a:rPr lang="ru-RU" dirty="0"/>
              <a:t>• Профилактические программы для населения в целом</a:t>
            </a:r>
          </a:p>
          <a:p>
            <a:pPr algn="just"/>
            <a:r>
              <a:rPr lang="ru-RU" dirty="0"/>
              <a:t>• </a:t>
            </a:r>
            <a:r>
              <a:rPr lang="ru-RU" dirty="0" smtClean="0"/>
              <a:t>Тестирование </a:t>
            </a:r>
            <a:r>
              <a:rPr lang="ru-RU" dirty="0"/>
              <a:t>на ВИЧ </a:t>
            </a:r>
            <a:r>
              <a:rPr lang="ru-RU" dirty="0" smtClean="0"/>
              <a:t>и </a:t>
            </a:r>
            <a:r>
              <a:rPr lang="ru-RU" dirty="0"/>
              <a:t>скрининг ТБ</a:t>
            </a:r>
          </a:p>
          <a:p>
            <a:pPr algn="just"/>
            <a:r>
              <a:rPr lang="ru-RU" dirty="0"/>
              <a:t>• </a:t>
            </a:r>
            <a:r>
              <a:rPr lang="ru-RU" dirty="0" smtClean="0"/>
              <a:t>Качественная  диагностика </a:t>
            </a:r>
            <a:r>
              <a:rPr lang="ru-RU" dirty="0"/>
              <a:t>ВИЧ и ТБ</a:t>
            </a:r>
          </a:p>
          <a:p>
            <a:pPr algn="just"/>
            <a:r>
              <a:rPr lang="ru-RU" dirty="0"/>
              <a:t>• ТБ и АРВ-лечение </a:t>
            </a:r>
            <a:endParaRPr lang="ru-RU" dirty="0" smtClean="0"/>
          </a:p>
          <a:p>
            <a:pPr algn="just"/>
            <a:r>
              <a:rPr lang="ru-RU" dirty="0" smtClean="0"/>
              <a:t>• </a:t>
            </a:r>
            <a:r>
              <a:rPr lang="ru-RU" dirty="0"/>
              <a:t>Оказание помощи и поддержки людям с заболеваниями</a:t>
            </a:r>
          </a:p>
          <a:p>
            <a:pPr algn="just"/>
            <a:r>
              <a:rPr lang="ru-RU" dirty="0"/>
              <a:t>• </a:t>
            </a:r>
            <a:r>
              <a:rPr lang="ru-RU" dirty="0" smtClean="0"/>
              <a:t>Мониторинг </a:t>
            </a:r>
            <a:r>
              <a:rPr lang="ru-RU" dirty="0"/>
              <a:t>и оценка и интеграция ТБ и ВИЧ в информационную систему здравоохранения</a:t>
            </a:r>
          </a:p>
          <a:p>
            <a:pPr algn="just"/>
            <a:r>
              <a:rPr lang="ru-RU" dirty="0"/>
              <a:t>• Деятельность по наращиванию потенциала и подготовка кадров</a:t>
            </a:r>
          </a:p>
          <a:p>
            <a:pPr algn="just"/>
            <a:r>
              <a:rPr lang="ru-RU" dirty="0"/>
              <a:t>• </a:t>
            </a:r>
            <a:r>
              <a:rPr lang="ru-RU" dirty="0" smtClean="0"/>
              <a:t>Планирование </a:t>
            </a:r>
            <a:r>
              <a:rPr lang="ru-RU" dirty="0"/>
              <a:t>и администрирование программы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68810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83822" y="519289"/>
            <a:ext cx="11435644" cy="597182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Текущий грант ВИЧ/ТБ и </a:t>
            </a:r>
            <a:r>
              <a:rPr lang="ru-RU" dirty="0"/>
              <a:t>ее продолжение будет способствовать </a:t>
            </a:r>
            <a:r>
              <a:rPr lang="ru-RU" dirty="0" smtClean="0"/>
              <a:t>заполнению пробелов и окажет помощь </a:t>
            </a:r>
            <a:r>
              <a:rPr lang="ru-RU" dirty="0"/>
              <a:t>национальным </a:t>
            </a:r>
            <a:r>
              <a:rPr lang="ru-RU" dirty="0" smtClean="0"/>
              <a:t>программам по ТБ </a:t>
            </a:r>
            <a:r>
              <a:rPr lang="ru-RU" dirty="0"/>
              <a:t>и </a:t>
            </a:r>
            <a:r>
              <a:rPr lang="ru-RU" dirty="0" smtClean="0"/>
              <a:t>ВИЧ при переходе на государственное финансирование </a:t>
            </a:r>
            <a:r>
              <a:rPr lang="ru-RU" dirty="0"/>
              <a:t>важнейших мероприятий, таких как:</a:t>
            </a:r>
          </a:p>
          <a:p>
            <a:pPr algn="just"/>
            <a:r>
              <a:rPr lang="ru-RU" dirty="0"/>
              <a:t>• Обеспечение выявления случаев заболевания и всеобщий охват диагностики и лечения ЛУ-ТБ</a:t>
            </a:r>
          </a:p>
          <a:p>
            <a:pPr algn="just"/>
            <a:r>
              <a:rPr lang="ru-RU" dirty="0"/>
              <a:t>• Р</a:t>
            </a:r>
            <a:r>
              <a:rPr lang="ru-RU" dirty="0" smtClean="0"/>
              <a:t>асширение </a:t>
            </a:r>
            <a:r>
              <a:rPr lang="ru-RU" dirty="0"/>
              <a:t>масштабов обмена игл и шприцев и программы </a:t>
            </a:r>
            <a:r>
              <a:rPr lang="ru-RU" dirty="0" smtClean="0"/>
              <a:t>ОЗТ</a:t>
            </a:r>
            <a:endParaRPr lang="ru-RU" dirty="0"/>
          </a:p>
          <a:p>
            <a:pPr algn="just"/>
            <a:r>
              <a:rPr lang="ru-RU" dirty="0"/>
              <a:t>• </a:t>
            </a:r>
            <a:r>
              <a:rPr lang="ru-RU" dirty="0" smtClean="0"/>
              <a:t>Программы </a:t>
            </a:r>
            <a:r>
              <a:rPr lang="ru-RU" dirty="0"/>
              <a:t>для работников </a:t>
            </a:r>
            <a:r>
              <a:rPr lang="ru-RU" dirty="0" smtClean="0"/>
              <a:t>секс-бизнеса</a:t>
            </a:r>
          </a:p>
          <a:p>
            <a:pPr algn="just"/>
            <a:r>
              <a:rPr lang="ru-RU" dirty="0" smtClean="0"/>
              <a:t>• Программы </a:t>
            </a:r>
            <a:r>
              <a:rPr lang="ru-RU" dirty="0"/>
              <a:t>для МСМ</a:t>
            </a:r>
          </a:p>
          <a:p>
            <a:pPr algn="just"/>
            <a:r>
              <a:rPr lang="ru-RU" dirty="0"/>
              <a:t>• </a:t>
            </a:r>
            <a:r>
              <a:rPr lang="ru-RU" dirty="0" smtClean="0"/>
              <a:t>Профилактические программы </a:t>
            </a:r>
            <a:r>
              <a:rPr lang="ru-RU" dirty="0"/>
              <a:t>для заключенных</a:t>
            </a:r>
          </a:p>
          <a:p>
            <a:pPr algn="just"/>
            <a:r>
              <a:rPr lang="ru-RU" dirty="0"/>
              <a:t>• </a:t>
            </a:r>
            <a:r>
              <a:rPr lang="ru-RU" dirty="0" smtClean="0"/>
              <a:t>Тестирование на ВИЧ </a:t>
            </a:r>
            <a:r>
              <a:rPr lang="ru-RU" dirty="0"/>
              <a:t>и вирусные гепатиты и консультирование </a:t>
            </a:r>
            <a:r>
              <a:rPr lang="ru-RU" dirty="0" smtClean="0"/>
              <a:t>КГН</a:t>
            </a:r>
            <a:endParaRPr lang="ru-RU" dirty="0"/>
          </a:p>
          <a:p>
            <a:pPr algn="just"/>
            <a:r>
              <a:rPr lang="ru-RU" dirty="0"/>
              <a:t>• Обеспечить всеобщий </a:t>
            </a:r>
            <a:r>
              <a:rPr lang="ru-RU" dirty="0" smtClean="0"/>
              <a:t> охват АРТ </a:t>
            </a:r>
            <a:r>
              <a:rPr lang="ru-RU" dirty="0"/>
              <a:t>и </a:t>
            </a:r>
            <a:r>
              <a:rPr lang="ru-RU" dirty="0" smtClean="0"/>
              <a:t>мониторинг лечения</a:t>
            </a:r>
            <a:endParaRPr lang="ru-RU" dirty="0"/>
          </a:p>
          <a:p>
            <a:pPr algn="just"/>
            <a:r>
              <a:rPr lang="ru-RU" dirty="0"/>
              <a:t>• Обеспечить профилактику вертикальной передачи ВИЧ-инфекции</a:t>
            </a:r>
          </a:p>
          <a:p>
            <a:pPr algn="just"/>
            <a:r>
              <a:rPr lang="ru-RU" dirty="0"/>
              <a:t>• Предоставление консультирования и психосоциальной поддержки для </a:t>
            </a:r>
            <a:r>
              <a:rPr lang="ru-RU" dirty="0" smtClean="0"/>
              <a:t>ЛЖВ</a:t>
            </a:r>
            <a:endParaRPr lang="ru-RU" dirty="0"/>
          </a:p>
          <a:p>
            <a:pPr algn="just"/>
            <a:r>
              <a:rPr lang="ru-RU" dirty="0"/>
              <a:t>• Создание благоприятных условий для целевых </a:t>
            </a:r>
            <a:r>
              <a:rPr lang="ru-RU" dirty="0" smtClean="0"/>
              <a:t>базовых </a:t>
            </a:r>
            <a:r>
              <a:rPr lang="ru-RU" dirty="0"/>
              <a:t>мероприятий</a:t>
            </a:r>
          </a:p>
          <a:p>
            <a:pPr algn="just"/>
            <a:r>
              <a:rPr lang="ru-RU" dirty="0"/>
              <a:t>• </a:t>
            </a:r>
            <a:r>
              <a:rPr lang="ru-RU" dirty="0" smtClean="0"/>
              <a:t>Поддерживать регулярную отчетность, </a:t>
            </a:r>
            <a:r>
              <a:rPr lang="ru-RU" dirty="0"/>
              <a:t>включая </a:t>
            </a:r>
            <a:r>
              <a:rPr lang="ru-RU" dirty="0" err="1" smtClean="0"/>
              <a:t>эпиднадзор</a:t>
            </a:r>
            <a:r>
              <a:rPr lang="ru-RU" dirty="0" smtClean="0"/>
              <a:t> </a:t>
            </a:r>
            <a:r>
              <a:rPr lang="ru-RU" dirty="0"/>
              <a:t>второго поколения</a:t>
            </a:r>
          </a:p>
          <a:p>
            <a:pPr algn="just"/>
            <a:r>
              <a:rPr lang="ru-RU" dirty="0"/>
              <a:t>• Укрепление и вовлечение общин в ответ на болезни</a:t>
            </a:r>
          </a:p>
          <a:p>
            <a:pPr algn="just"/>
            <a:r>
              <a:rPr lang="ru-RU" dirty="0"/>
              <a:t>• Улучшение </a:t>
            </a:r>
            <a:r>
              <a:rPr lang="ru-RU" dirty="0" smtClean="0"/>
              <a:t>координации </a:t>
            </a:r>
            <a:r>
              <a:rPr lang="ru-RU" dirty="0"/>
              <a:t>и управление </a:t>
            </a:r>
            <a:r>
              <a:rPr lang="ru-RU" dirty="0" smtClean="0"/>
              <a:t>национальной программой.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9645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09599" y="415636"/>
            <a:ext cx="10584873" cy="94210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Модуль </a:t>
            </a:r>
            <a:r>
              <a:rPr lang="ru-RU" sz="2700" dirty="0"/>
              <a:t>1</a:t>
            </a:r>
            <a:r>
              <a:rPr lang="ru-RU" sz="2700" dirty="0" smtClean="0"/>
              <a:t>. </a:t>
            </a:r>
            <a:r>
              <a:rPr lang="ru-RU" sz="2700" dirty="0"/>
              <a:t>Планирование и управление сектором </a:t>
            </a:r>
            <a:r>
              <a:rPr lang="ru-RU" sz="2700" dirty="0" smtClean="0"/>
              <a:t>здравоохранения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1600" y="997527"/>
            <a:ext cx="11896436" cy="5735782"/>
          </a:xfrm>
        </p:spPr>
        <p:txBody>
          <a:bodyPr>
            <a:normAutofit lnSpcReduction="1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/>
              <a:t>Пересмотр НПА </a:t>
            </a:r>
            <a:r>
              <a:rPr lang="ru-RU" sz="2400" dirty="0"/>
              <a:t>в связи с ВИЧ и ТБ, </a:t>
            </a:r>
            <a:r>
              <a:rPr lang="ru-RU" sz="2400" dirty="0" smtClean="0"/>
              <a:t>ПГГ, ПЖВЛС, закупки ЛС через </a:t>
            </a:r>
            <a:r>
              <a:rPr lang="ru-RU" sz="2400" dirty="0"/>
              <a:t>международные платформы, </a:t>
            </a:r>
            <a:r>
              <a:rPr lang="ru-RU" sz="2400" dirty="0" err="1"/>
              <a:t>институализации</a:t>
            </a:r>
            <a:r>
              <a:rPr lang="ru-RU" sz="2400" dirty="0"/>
              <a:t> программ снижения вреда и др</a:t>
            </a:r>
            <a:r>
              <a:rPr lang="ru-RU" sz="2400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/>
              <a:t>Обновление планов перехода на </a:t>
            </a:r>
            <a:r>
              <a:rPr lang="ru-RU" sz="2400" dirty="0" err="1" smtClean="0"/>
              <a:t>гос.финансирование</a:t>
            </a:r>
            <a:r>
              <a:rPr lang="ru-RU" sz="2400" dirty="0" smtClean="0"/>
              <a:t> программ ВИЧ, ТБ.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/>
              <a:t>Регистрация ЛС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/>
              <a:t>Расширение ГСЗ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/>
              <a:t>Дорожная карта </a:t>
            </a:r>
            <a:r>
              <a:rPr lang="ru-RU" sz="2400" dirty="0"/>
              <a:t>по оптимизации службы и переходу на амбулаторное лечение </a:t>
            </a:r>
            <a:r>
              <a:rPr lang="ru-RU" sz="2400" dirty="0" smtClean="0"/>
              <a:t>ТБ.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/>
              <a:t>Пересмотр клинических протоколов по ВИЧ, ТБ, ПТАО.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/>
              <a:t>НПА в сфере ВГ в связи с ВИЧ и ТБ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/>
              <a:t>Совершенствование </a:t>
            </a:r>
            <a:r>
              <a:rPr lang="ru-RU" sz="2400" dirty="0" err="1" smtClean="0"/>
              <a:t>эл.слежения</a:t>
            </a:r>
            <a:r>
              <a:rPr lang="ru-RU" sz="2400" dirty="0" smtClean="0"/>
              <a:t> за ВИЧ и ТБ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/>
              <a:t>Проведение среднесрочных оценок Программ КМ в сфере ВИЧ и ТБ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25147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467" y="152718"/>
            <a:ext cx="11548533" cy="632373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Модуль </a:t>
            </a:r>
            <a:r>
              <a:rPr lang="ru-RU" sz="2800" dirty="0"/>
              <a:t>2. 	</a:t>
            </a:r>
            <a:r>
              <a:rPr lang="ru-RU" sz="2800" dirty="0" smtClean="0"/>
              <a:t>Укрепление систем сообществ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757" y="785091"/>
            <a:ext cx="11777388" cy="5938981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Поддержка </a:t>
            </a:r>
            <a:r>
              <a:rPr lang="ru-RU" dirty="0"/>
              <a:t>электронных систем документирования нарушения прав </a:t>
            </a:r>
            <a:r>
              <a:rPr lang="ru-RU" dirty="0" err="1"/>
              <a:t>REAct</a:t>
            </a:r>
            <a:r>
              <a:rPr lang="ru-RU" dirty="0"/>
              <a:t>, </a:t>
            </a:r>
            <a:r>
              <a:rPr lang="ru-RU" dirty="0" err="1"/>
              <a:t>OneImpact</a:t>
            </a:r>
            <a:r>
              <a:rPr lang="ru-RU" dirty="0"/>
              <a:t>, pereboi.kg </a:t>
            </a:r>
            <a:endParaRPr lang="ru-RU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Обучение </a:t>
            </a:r>
            <a:r>
              <a:rPr lang="ru-RU" dirty="0"/>
              <a:t>для повышения потенциала по сбору данных, анализу и использованию результатов </a:t>
            </a:r>
            <a:r>
              <a:rPr lang="ru-RU" dirty="0" smtClean="0"/>
              <a:t>мониторинга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Проведение </a:t>
            </a:r>
            <a:r>
              <a:rPr lang="ru-RU" dirty="0"/>
              <a:t>повторного БПИ и оценки численности среди </a:t>
            </a:r>
            <a:r>
              <a:rPr lang="ru-RU" dirty="0" smtClean="0"/>
              <a:t>ЛУН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Пересмотр </a:t>
            </a:r>
            <a:r>
              <a:rPr lang="ru-RU" dirty="0"/>
              <a:t>механизмов </a:t>
            </a:r>
            <a:r>
              <a:rPr lang="ru-RU" dirty="0" err="1"/>
              <a:t>эпиднадзора</a:t>
            </a:r>
            <a:r>
              <a:rPr lang="ru-RU" dirty="0"/>
              <a:t> за случаями ТБ и повышению достоверности собираемых данных</a:t>
            </a:r>
            <a:r>
              <a:rPr lang="ru-RU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Проведение </a:t>
            </a:r>
            <a:r>
              <a:rPr lang="ru-RU" dirty="0"/>
              <a:t>исследований по оценке стигмы и дискриминации в отношении ВИЧ и ТБ</a:t>
            </a:r>
            <a:r>
              <a:rPr lang="ru-RU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Проведение </a:t>
            </a:r>
            <a:r>
              <a:rPr lang="ru-RU" dirty="0"/>
              <a:t>регулярного анализа законодательства и барьеров в </a:t>
            </a:r>
            <a:r>
              <a:rPr lang="ru-RU" dirty="0" smtClean="0"/>
              <a:t>НПА.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/>
              <a:t>Опросы среди затронутых групп по качеству, доступности услуг в связи с ВИЧ и </a:t>
            </a:r>
            <a:r>
              <a:rPr lang="ru-RU" dirty="0" smtClean="0"/>
              <a:t>ТБ.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/>
              <a:t>Исследования по определению потребностей и барьеров с учетом гендерных факторов, влияния насилия и предпринимаемых мер для их </a:t>
            </a:r>
            <a:r>
              <a:rPr lang="ru-RU" dirty="0" smtClean="0"/>
              <a:t>снижения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Исследования </a:t>
            </a:r>
            <a:r>
              <a:rPr lang="ru-RU" dirty="0"/>
              <a:t>по оценке риска заражения ВИЧ и ТБ среди мигрантов</a:t>
            </a:r>
            <a:r>
              <a:rPr lang="ru-RU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Мобилизация сообществ мигрантов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Оказание </a:t>
            </a:r>
            <a:r>
              <a:rPr lang="ru-RU" dirty="0"/>
              <a:t>технической помощи </a:t>
            </a:r>
            <a:r>
              <a:rPr lang="ru-RU" dirty="0" smtClean="0"/>
              <a:t>НПО </a:t>
            </a:r>
            <a:r>
              <a:rPr lang="ru-RU" dirty="0"/>
              <a:t>в организационном развитии для адаптации к новым </a:t>
            </a:r>
            <a:r>
              <a:rPr lang="ru-RU" dirty="0" smtClean="0"/>
              <a:t>НПА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err="1" smtClean="0"/>
              <a:t>Адвокационные</a:t>
            </a:r>
            <a:r>
              <a:rPr lang="ru-RU" dirty="0" smtClean="0"/>
              <a:t> компании, встречи высокого уровня, </a:t>
            </a:r>
            <a:r>
              <a:rPr lang="ru-RU" dirty="0" err="1" smtClean="0"/>
              <a:t>межсекторальные</a:t>
            </a:r>
            <a:r>
              <a:rPr lang="ru-RU" dirty="0" smtClean="0"/>
              <a:t> платформы</a:t>
            </a:r>
          </a:p>
        </p:txBody>
      </p:sp>
    </p:spTree>
    <p:extLst>
      <p:ext uri="{BB962C8B-B14F-4D97-AF65-F5344CB8AC3E}">
        <p14:creationId xmlns:p14="http://schemas.microsoft.com/office/powerpoint/2010/main" val="3838859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152718"/>
            <a:ext cx="10159785" cy="512300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solidFill>
                  <a:srgbClr val="D1282E"/>
                </a:solidFill>
              </a:rPr>
              <a:t>Модуль 3. 	Управление программой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9435369"/>
              </p:ext>
            </p:extLst>
          </p:nvPr>
        </p:nvGraphicFramePr>
        <p:xfrm>
          <a:off x="304800" y="858982"/>
          <a:ext cx="11379200" cy="4465965"/>
        </p:xfrm>
        <a:graphic>
          <a:graphicData uri="http://schemas.openxmlformats.org/drawingml/2006/table">
            <a:tbl>
              <a:tblPr/>
              <a:tblGrid>
                <a:gridCol w="59963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828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8132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ПРООН</a:t>
                      </a:r>
                      <a:r>
                        <a:rPr lang="ru-RU" sz="2000" b="1" baseline="0" dirty="0" smtClean="0"/>
                        <a:t> - </a:t>
                      </a:r>
                      <a:r>
                        <a:rPr lang="ru-RU" sz="2000" b="1" dirty="0" smtClean="0"/>
                        <a:t>Основной получатель,</a:t>
                      </a:r>
                      <a:r>
                        <a:rPr lang="ru-RU" sz="2000" b="1" baseline="0" dirty="0" smtClean="0"/>
                        <a:t> </a:t>
                      </a:r>
                      <a:r>
                        <a:rPr lang="ru-RU" sz="2000" b="1" dirty="0" smtClean="0"/>
                        <a:t>выполняет функции:</a:t>
                      </a:r>
                      <a:endParaRPr lang="ru-RU" sz="2000" b="1" dirty="0"/>
                    </a:p>
                  </a:txBody>
                  <a:tcPr marL="86379" marR="86379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Основной </a:t>
                      </a:r>
                      <a:r>
                        <a:rPr lang="ru-RU" sz="2000" b="1" dirty="0" err="1" smtClean="0"/>
                        <a:t>субреципиент</a:t>
                      </a:r>
                      <a:r>
                        <a:rPr lang="ru-RU" sz="2000" b="1" dirty="0" smtClean="0"/>
                        <a:t>-</a:t>
                      </a:r>
                      <a:r>
                        <a:rPr lang="ru-RU" sz="2000" b="1" baseline="0" dirty="0" smtClean="0"/>
                        <a:t> ЦРЗ</a:t>
                      </a:r>
                      <a:endParaRPr lang="ru-RU" sz="2000" b="1" dirty="0" smtClean="0"/>
                    </a:p>
                  </a:txBody>
                  <a:tcPr marL="86379" marR="863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7833"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 </a:t>
                      </a:r>
                      <a:r>
                        <a:rPr lang="ru-RU" sz="2000" dirty="0" smtClean="0"/>
                        <a:t>несет ответственность за все вопросы, связанные с реализацией проекта, включая надзор за </a:t>
                      </a:r>
                      <a:r>
                        <a:rPr lang="ru-RU" sz="2000" dirty="0" err="1" smtClean="0"/>
                        <a:t>Субреципиентами</a:t>
                      </a:r>
                      <a:r>
                        <a:rPr lang="ru-RU" sz="2000" dirty="0" smtClean="0"/>
                        <a:t> 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/>
                        <a:t> функции закупок (медицинских и не медицинских продуктов, оборудования и услуг), управление финансами, мониторинг проектов, связанных и оценки и отчетности в Глобальный фонд.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/>
                        <a:t>разрабатывает планы работы по реализации проекта и представляет отчеты об исполнении проекта в СКК. </a:t>
                      </a:r>
                      <a:endParaRPr lang="ru-RU" sz="2000" dirty="0"/>
                    </a:p>
                  </a:txBody>
                  <a:tcPr marL="86379" marR="863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 smtClean="0"/>
                        <a:t>Осуществляется постепенный переход управления государственными организациями</a:t>
                      </a:r>
                    </a:p>
                    <a:p>
                      <a:pPr algn="just"/>
                      <a:endParaRPr lang="ru-RU" sz="2000" dirty="0" smtClean="0"/>
                    </a:p>
                    <a:p>
                      <a:pPr algn="just"/>
                      <a:r>
                        <a:rPr lang="ru-RU" sz="2000" dirty="0" smtClean="0"/>
                        <a:t>В первый год НЦФ</a:t>
                      </a:r>
                    </a:p>
                    <a:p>
                      <a:pPr algn="just"/>
                      <a:endParaRPr lang="ru-RU" sz="2000" dirty="0" smtClean="0"/>
                    </a:p>
                    <a:p>
                      <a:pPr algn="just"/>
                      <a:r>
                        <a:rPr lang="ru-RU" sz="2000" dirty="0" smtClean="0"/>
                        <a:t>Во второй год, в случаев выполнения необходимых условий, переходят остальные </a:t>
                      </a:r>
                      <a:r>
                        <a:rPr lang="ru-RU" sz="2000" dirty="0" err="1" smtClean="0"/>
                        <a:t>гос.организации</a:t>
                      </a:r>
                      <a:r>
                        <a:rPr lang="ru-RU" sz="2000" dirty="0" smtClean="0"/>
                        <a:t> – РЦ СПИД, РЦПН</a:t>
                      </a:r>
                    </a:p>
                    <a:p>
                      <a:pPr algn="just"/>
                      <a:endParaRPr lang="ru-RU" dirty="0" smtClean="0"/>
                    </a:p>
                  </a:txBody>
                  <a:tcPr marL="86379" marR="863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91125" y="5445020"/>
            <a:ext cx="1108671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НПО, </a:t>
            </a:r>
            <a:r>
              <a:rPr lang="ru-RU" sz="2000" dirty="0"/>
              <a:t>действующие в области </a:t>
            </a:r>
            <a:r>
              <a:rPr lang="ru-RU" sz="2000" dirty="0" smtClean="0"/>
              <a:t>ТБ </a:t>
            </a:r>
            <a:r>
              <a:rPr lang="ru-RU" sz="2000" dirty="0"/>
              <a:t>и </a:t>
            </a:r>
            <a:r>
              <a:rPr lang="ru-RU" sz="2000" dirty="0" smtClean="0"/>
              <a:t>ВИЧ  </a:t>
            </a:r>
            <a:r>
              <a:rPr lang="ru-RU" sz="2000" dirty="0"/>
              <a:t>законтрактованы напрямую с</a:t>
            </a:r>
            <a:r>
              <a:rPr lang="ru-RU" sz="2000" dirty="0" smtClean="0"/>
              <a:t> ОР на </a:t>
            </a:r>
            <a:r>
              <a:rPr lang="ru-RU" sz="2000" dirty="0"/>
              <a:t>основе программы малых грантов</a:t>
            </a:r>
            <a:r>
              <a:rPr lang="ru-RU" sz="2000" dirty="0" smtClean="0"/>
              <a:t>. </a:t>
            </a:r>
            <a:r>
              <a:rPr lang="ru-RU" sz="2000" dirty="0"/>
              <a:t>Внешний аудит оценки эффективности проекта и финансового управления являются неотъемлемой частью предлагаемых механизмов управления</a:t>
            </a:r>
          </a:p>
        </p:txBody>
      </p:sp>
    </p:spTree>
    <p:extLst>
      <p:ext uri="{BB962C8B-B14F-4D97-AF65-F5344CB8AC3E}">
        <p14:creationId xmlns:p14="http://schemas.microsoft.com/office/powerpoint/2010/main" val="42549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467" y="152718"/>
            <a:ext cx="11548533" cy="63237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Модуль 4, 6. Пакет </a:t>
            </a:r>
            <a:r>
              <a:rPr lang="ru-RU" sz="2800" dirty="0"/>
              <a:t>профилактических мер для </a:t>
            </a:r>
            <a:r>
              <a:rPr lang="ru-RU" sz="2800" dirty="0" smtClean="0"/>
              <a:t>МСМ, ТГ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757" y="785091"/>
            <a:ext cx="11777388" cy="5938981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Расширение он-</a:t>
            </a:r>
            <a:r>
              <a:rPr lang="ru-RU" dirty="0" err="1" smtClean="0"/>
              <a:t>лайн</a:t>
            </a:r>
            <a:r>
              <a:rPr lang="ru-RU" dirty="0" smtClean="0"/>
              <a:t> услуг и тестирование с использованием </a:t>
            </a:r>
            <a:r>
              <a:rPr lang="ru-RU" dirty="0" err="1" smtClean="0"/>
              <a:t>тестоматов</a:t>
            </a:r>
            <a:endParaRPr lang="ru-RU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Предоставление презервативов, </a:t>
            </a:r>
            <a:r>
              <a:rPr lang="ru-RU" dirty="0" err="1" smtClean="0"/>
              <a:t>любрикантов</a:t>
            </a:r>
            <a:endParaRPr lang="ru-RU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Поддержка 3-х НПО, оказывающих услуги для МСМ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Поддержка 1-го НПО, предоставляющих услуги для ТГ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Поддержка </a:t>
            </a:r>
            <a:r>
              <a:rPr lang="ru-RU" dirty="0" err="1" smtClean="0"/>
              <a:t>шелтера</a:t>
            </a:r>
            <a:endParaRPr lang="ru-RU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Услуги в связи с ИППП, психологическое консультирование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Обучение по безопасным практикам поведения</a:t>
            </a:r>
          </a:p>
          <a:p>
            <a:r>
              <a:rPr lang="ru-RU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48221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757" y="697664"/>
            <a:ext cx="11548533" cy="632373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800" dirty="0" smtClean="0"/>
              <a:t>Модуль 5</a:t>
            </a:r>
            <a:r>
              <a:rPr lang="ru-RU" sz="2800" dirty="0"/>
              <a:t>. Пакет профилактических мер для секс-работников, их клиентов и других сексуальных партнеров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757" y="1330037"/>
            <a:ext cx="11777388" cy="4987636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Поддержка работы НПО в г. Бишкек, г. Ош, г. Джалал </a:t>
            </a:r>
            <a:r>
              <a:rPr lang="ru-RU" dirty="0" err="1" smtClean="0"/>
              <a:t>Абад</a:t>
            </a:r>
            <a:r>
              <a:rPr lang="ru-RU" dirty="0" smtClean="0"/>
              <a:t>, Чуйская область, </a:t>
            </a:r>
            <a:r>
              <a:rPr lang="ru-RU" dirty="0"/>
              <a:t>в составе </a:t>
            </a:r>
            <a:r>
              <a:rPr lang="ru-RU" dirty="0" err="1"/>
              <a:t>мультидисциплинарных</a:t>
            </a:r>
            <a:r>
              <a:rPr lang="ru-RU" dirty="0"/>
              <a:t> </a:t>
            </a:r>
            <a:r>
              <a:rPr lang="ru-RU" dirty="0" smtClean="0"/>
              <a:t>НПО Иссык-Кульской </a:t>
            </a:r>
            <a:r>
              <a:rPr lang="ru-RU" dirty="0"/>
              <a:t>и </a:t>
            </a:r>
            <a:r>
              <a:rPr lang="ru-RU" dirty="0" err="1"/>
              <a:t>Таласской</a:t>
            </a:r>
            <a:r>
              <a:rPr lang="ru-RU" dirty="0"/>
              <a:t> областях</a:t>
            </a:r>
            <a:r>
              <a:rPr lang="ru-RU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Расширение онлайн услуг.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Обеспечение </a:t>
            </a:r>
            <a:r>
              <a:rPr lang="ru-RU" dirty="0"/>
              <a:t>доступа к тестированию через </a:t>
            </a:r>
            <a:r>
              <a:rPr lang="ru-RU" dirty="0" err="1"/>
              <a:t>тестоматы</a:t>
            </a:r>
            <a:r>
              <a:rPr lang="ru-RU" dirty="0"/>
              <a:t> или предоставление </a:t>
            </a:r>
            <a:r>
              <a:rPr lang="ru-RU" dirty="0" err="1"/>
              <a:t>самотестов</a:t>
            </a:r>
            <a:r>
              <a:rPr lang="ru-RU" dirty="0"/>
              <a:t> через аптеки, курьерские службы, предоставление презервативов через </a:t>
            </a:r>
            <a:r>
              <a:rPr lang="ru-RU" dirty="0" err="1"/>
              <a:t>вендинговые</a:t>
            </a:r>
            <a:r>
              <a:rPr lang="ru-RU" dirty="0"/>
              <a:t> </a:t>
            </a:r>
            <a:r>
              <a:rPr lang="ru-RU" dirty="0" smtClean="0"/>
              <a:t>аппараты.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/>
              <a:t>Предоставление презервативов и </a:t>
            </a:r>
            <a:r>
              <a:rPr lang="ru-RU" dirty="0" err="1"/>
              <a:t>лубрикантов</a:t>
            </a:r>
            <a:r>
              <a:rPr lang="ru-RU" dirty="0"/>
              <a:t> </a:t>
            </a:r>
            <a:r>
              <a:rPr lang="ru-RU" dirty="0" smtClean="0"/>
              <a:t>через </a:t>
            </a:r>
            <a:r>
              <a:rPr lang="ru-RU" dirty="0" err="1" smtClean="0"/>
              <a:t>кондоматы</a:t>
            </a:r>
            <a:r>
              <a:rPr lang="ru-RU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Пересмотр информационных материалов с упором на молодых СР (18-24).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Диагностика </a:t>
            </a:r>
            <a:r>
              <a:rPr lang="ru-RU" dirty="0"/>
              <a:t>и лечение ИППП, тестирование на беременность, скрининг на рак шейки </a:t>
            </a:r>
            <a:r>
              <a:rPr lang="ru-RU" dirty="0" smtClean="0"/>
              <a:t>матки</a:t>
            </a:r>
            <a:r>
              <a:rPr lang="ru-RU" dirty="0"/>
              <a:t>.</a:t>
            </a:r>
            <a:endParaRPr lang="ru-RU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Правовая поддержка для обеспечения доступа к социальным и медицинским услугам.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Регулярный сбор потребностей и проведение опросов с целью коррекции программы.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 smtClean="0"/>
          </a:p>
          <a:p>
            <a:endParaRPr lang="ru-RU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704103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5918"/>
            <a:ext cx="11548533" cy="632373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800" dirty="0" smtClean="0"/>
              <a:t>Модуль </a:t>
            </a:r>
            <a:r>
              <a:rPr lang="ru-RU" sz="2800" dirty="0"/>
              <a:t>7. Пакет профилактики для </a:t>
            </a:r>
            <a:r>
              <a:rPr lang="ru-RU" sz="2800" dirty="0" smtClean="0"/>
              <a:t>ЛУН </a:t>
            </a:r>
            <a:r>
              <a:rPr lang="ru-RU" sz="2800" dirty="0"/>
              <a:t>(инъекционные и </a:t>
            </a:r>
            <a:r>
              <a:rPr lang="ru-RU" sz="2800" dirty="0" err="1"/>
              <a:t>неинъекционные</a:t>
            </a:r>
            <a:r>
              <a:rPr lang="ru-RU" sz="2800" dirty="0"/>
              <a:t>) и их половых партнеров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45309"/>
            <a:ext cx="11777388" cy="4987636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Расширение онлайн услуг, использование </a:t>
            </a:r>
            <a:r>
              <a:rPr lang="ru-RU" dirty="0"/>
              <a:t>социальных сетей, </a:t>
            </a:r>
            <a:r>
              <a:rPr lang="ru-RU" dirty="0" smtClean="0"/>
              <a:t>онлайн-коммуникаций.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Тестирование </a:t>
            </a:r>
            <a:r>
              <a:rPr lang="ru-RU" dirty="0"/>
              <a:t>на ВГС; скрининг </a:t>
            </a:r>
            <a:r>
              <a:rPr lang="ru-RU" dirty="0" smtClean="0"/>
              <a:t>тестирование </a:t>
            </a:r>
            <a:r>
              <a:rPr lang="ru-RU" dirty="0"/>
              <a:t>и лечение </a:t>
            </a:r>
            <a:r>
              <a:rPr lang="ru-RU" dirty="0" smtClean="0"/>
              <a:t>ИППП.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Тестирование </a:t>
            </a:r>
            <a:r>
              <a:rPr lang="ru-RU" dirty="0"/>
              <a:t>через </a:t>
            </a:r>
            <a:r>
              <a:rPr lang="ru-RU" dirty="0" err="1" smtClean="0"/>
              <a:t>тестоматы</a:t>
            </a:r>
            <a:r>
              <a:rPr lang="ru-RU" dirty="0" smtClean="0"/>
              <a:t>, </a:t>
            </a:r>
            <a:r>
              <a:rPr lang="ru-RU" dirty="0"/>
              <a:t>предоставление </a:t>
            </a:r>
            <a:r>
              <a:rPr lang="ru-RU" dirty="0" err="1"/>
              <a:t>самотестов</a:t>
            </a:r>
            <a:r>
              <a:rPr lang="ru-RU" dirty="0"/>
              <a:t> через аптеки, курьерские службы. </a:t>
            </a:r>
            <a:endParaRPr lang="ru-RU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Выдача ИМН, экспресс-тестов через </a:t>
            </a:r>
            <a:r>
              <a:rPr lang="ru-RU" dirty="0" err="1" smtClean="0"/>
              <a:t>вендинговые</a:t>
            </a:r>
            <a:r>
              <a:rPr lang="ru-RU" dirty="0" smtClean="0"/>
              <a:t> </a:t>
            </a:r>
            <a:r>
              <a:rPr lang="ru-RU" dirty="0" smtClean="0"/>
              <a:t>аппараты.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Поддержка </a:t>
            </a:r>
            <a:r>
              <a:rPr lang="ru-RU" dirty="0" smtClean="0"/>
              <a:t>3 </a:t>
            </a:r>
            <a:r>
              <a:rPr lang="ru-RU" dirty="0" smtClean="0"/>
              <a:t>самостоятельных НПО и 3 комплексных НПО.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Услуги ПТАО на базе областных ЦН и ПМСП.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Выдача </a:t>
            </a:r>
            <a:r>
              <a:rPr lang="ru-RU" dirty="0" err="1" smtClean="0"/>
              <a:t>бупренорфина</a:t>
            </a:r>
            <a:r>
              <a:rPr lang="ru-RU" dirty="0" smtClean="0"/>
              <a:t>/</a:t>
            </a:r>
            <a:r>
              <a:rPr lang="ru-RU" dirty="0" err="1" smtClean="0"/>
              <a:t>налоксона</a:t>
            </a:r>
            <a:r>
              <a:rPr lang="ru-RU" dirty="0" smtClean="0"/>
              <a:t> </a:t>
            </a:r>
            <a:r>
              <a:rPr lang="ru-RU" dirty="0" smtClean="0"/>
              <a:t>и </a:t>
            </a:r>
            <a:r>
              <a:rPr lang="ru-RU" dirty="0" err="1" smtClean="0"/>
              <a:t>бупренорфина</a:t>
            </a:r>
            <a:r>
              <a:rPr lang="ru-RU" dirty="0" smtClean="0"/>
              <a:t> </a:t>
            </a:r>
            <a:r>
              <a:rPr lang="ru-RU" dirty="0" smtClean="0"/>
              <a:t>пролонгированного действия (100 ЛУИН).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err="1" smtClean="0"/>
              <a:t>Дроп</a:t>
            </a:r>
            <a:r>
              <a:rPr lang="ru-RU" dirty="0" smtClean="0"/>
              <a:t>-ин центр для ЛУИН/БЗ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2655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427" y="660718"/>
            <a:ext cx="11548533" cy="632373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800" dirty="0" smtClean="0"/>
              <a:t>Модуль 8</a:t>
            </a:r>
            <a:r>
              <a:rPr lang="ru-RU" sz="2800" dirty="0"/>
              <a:t>. Пакет профилактических мер для лиц, находящихся в тюрьмах и других закрытых учреждениях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03927"/>
            <a:ext cx="11777388" cy="4987636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Программы СВ в 9 пенитенциарных </a:t>
            </a:r>
            <a:r>
              <a:rPr lang="ru-RU" dirty="0" err="1" smtClean="0"/>
              <a:t>уч-ях</a:t>
            </a:r>
            <a:r>
              <a:rPr lang="ru-RU" dirty="0" smtClean="0"/>
              <a:t> (8 ПОШ и 9 ПТАО).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Тестирование на вирусные гепатиты.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Диагностика </a:t>
            </a:r>
            <a:r>
              <a:rPr lang="ru-RU" dirty="0"/>
              <a:t>и лечение ИППП, лечение гепатита С, обеспечение вакцинацией гепатита </a:t>
            </a:r>
            <a:r>
              <a:rPr lang="ru-RU" dirty="0" smtClean="0"/>
              <a:t>В.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Внедрение экспресс-тестирования </a:t>
            </a:r>
            <a:r>
              <a:rPr lang="ru-RU" dirty="0"/>
              <a:t>на ВИЧ в </a:t>
            </a:r>
            <a:r>
              <a:rPr lang="ru-RU" dirty="0" smtClean="0"/>
              <a:t>СИЗО и через 6 месяцев в исправительном учреждении.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Предоставление </a:t>
            </a:r>
            <a:r>
              <a:rPr lang="ru-RU" dirty="0" err="1" smtClean="0"/>
              <a:t>налоксона</a:t>
            </a:r>
            <a:r>
              <a:rPr lang="ru-RU" dirty="0" smtClean="0"/>
              <a:t> и обучение по предотвращению передозировок.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/>
              <a:t>С</a:t>
            </a:r>
            <a:r>
              <a:rPr lang="ru-RU" dirty="0" smtClean="0"/>
              <a:t>опровождение </a:t>
            </a:r>
            <a:r>
              <a:rPr lang="ru-RU" dirty="0"/>
              <a:t>заключенных, находящихся в ПТАО, на АРТ, лечении ТБ или гепатитов после </a:t>
            </a:r>
            <a:r>
              <a:rPr lang="ru-RU" dirty="0" smtClean="0"/>
              <a:t>освобождения.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Тренинги для персонала ИУ по вопросам стигмы и дискриминации, обеспечении прав ЛЖВ, особенностям работы с </a:t>
            </a:r>
            <a:r>
              <a:rPr lang="ru-RU" dirty="0" err="1" smtClean="0"/>
              <a:t>суб</a:t>
            </a:r>
            <a:r>
              <a:rPr lang="ru-RU" dirty="0" smtClean="0"/>
              <a:t> группами.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7294535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2608</TotalTime>
  <Words>3362</Words>
  <Application>Microsoft Office PowerPoint</Application>
  <PresentationFormat>Широкоэкранный</PresentationFormat>
  <Paragraphs>350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9" baseType="lpstr">
      <vt:lpstr>Arial</vt:lpstr>
      <vt:lpstr>Arial Black</vt:lpstr>
      <vt:lpstr>Calibri</vt:lpstr>
      <vt:lpstr>Главная</vt:lpstr>
      <vt:lpstr>Запрос на финансирование в ГФ на 2024-2026 гг.</vt:lpstr>
      <vt:lpstr>Содержание заявки </vt:lpstr>
      <vt:lpstr>   Модуль 1. Планирование и управление сектором здравоохранения </vt:lpstr>
      <vt:lpstr>Модуль 2.  Укрепление систем сообществ</vt:lpstr>
      <vt:lpstr>Модуль 3.  Управление программой </vt:lpstr>
      <vt:lpstr>Модуль 4, 6. Пакет профилактических мер для МСМ, ТГ</vt:lpstr>
      <vt:lpstr>Модуль 5. Пакет профилактических мер для секс-работников, их клиентов и других сексуальных партнеров</vt:lpstr>
      <vt:lpstr>Модуль 7. Пакет профилактики для ЛУН (инъекционные и неинъекционные) и их половых партнеров</vt:lpstr>
      <vt:lpstr>Модуль 8. Пакет профилактических мер для лиц, находящихся в тюрьмах и других закрытых учреждениях</vt:lpstr>
      <vt:lpstr>Модуль 9. Дифференцированное тестирование на ВИЧ</vt:lpstr>
      <vt:lpstr>Модуль 10. Лечение, уход и поддержка</vt:lpstr>
      <vt:lpstr>Модуль 11. ТБ/ВИЧ</vt:lpstr>
      <vt:lpstr>Модуль 12. Снижение барьеров на пути к ВИЧ/ТБ, связанных с правами человека</vt:lpstr>
      <vt:lpstr>Модуль 12. Снижение барьеров на пути к ВИЧ/ТБ, связанных с правами человека</vt:lpstr>
      <vt:lpstr>Модуль 12. Снижение барьеров на пути к ВИЧ/ТБ, связанных с правами человека</vt:lpstr>
      <vt:lpstr>Модуль 12. Снижение барьеров на пути к ВИЧ/ТБ, связанных с правами человека</vt:lpstr>
      <vt:lpstr>Модуль 12. Снижение барьеров на пути к ВИЧ/ТБ, связанных с правами человека</vt:lpstr>
      <vt:lpstr>Модуль 13. Лекарственно-устойчивый (ЛУ)-ТБ: Диагностика, лечение и уход</vt:lpstr>
      <vt:lpstr>Модуль 13. Лекарственно-устойчивый (ЛУ)-ТБ: Диагностика, лечение и уход</vt:lpstr>
      <vt:lpstr>Модуль 13. Лекарственно-устойчивый (ЛУ)-ТБ: Диагностика, лечение и уход</vt:lpstr>
      <vt:lpstr>6. Источники финансирования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USER</cp:lastModifiedBy>
  <cp:revision>95</cp:revision>
  <dcterms:created xsi:type="dcterms:W3CDTF">2017-02-28T09:07:45Z</dcterms:created>
  <dcterms:modified xsi:type="dcterms:W3CDTF">2023-03-01T06:37:20Z</dcterms:modified>
</cp:coreProperties>
</file>