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01" r:id="rId2"/>
    <p:sldId id="347" r:id="rId3"/>
    <p:sldId id="396" r:id="rId4"/>
    <p:sldId id="399" r:id="rId5"/>
    <p:sldId id="397" r:id="rId6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78863" autoAdjust="0"/>
  </p:normalViewPr>
  <p:slideViewPr>
    <p:cSldViewPr>
      <p:cViewPr varScale="1">
        <p:scale>
          <a:sx n="91" d="100"/>
          <a:sy n="91" d="100"/>
        </p:scale>
        <p:origin x="213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2" y="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ED736892-C12C-4BE7-905C-359B54B25C26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220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2" y="9442200"/>
            <a:ext cx="2951217" cy="4987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B52D1B9-CA15-4A45-BC06-1F118CD31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256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9" y="1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E732E242-9E14-4EA3-9BF8-94E5E368D639}" type="datetimeFigureOut">
              <a:rPr lang="ru-RU" smtClean="0"/>
              <a:t>16.03.2020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363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9" y="9442154"/>
            <a:ext cx="2950475" cy="497046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1098491F-4888-4D59-AE35-4CCF42E2F7A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93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326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869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381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516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2047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lue"/>
          <p:cNvPicPr>
            <a:picLocks noChangeAspect="1" noChangeArrowheads="1"/>
          </p:cNvPicPr>
          <p:nvPr/>
        </p:nvPicPr>
        <p:blipFill>
          <a:blip r:embed="rId2"/>
          <a:srcRect r="51984" b="1186"/>
          <a:stretch>
            <a:fillRect/>
          </a:stretch>
        </p:blipFill>
        <p:spPr bwMode="auto">
          <a:xfrm>
            <a:off x="0" y="0"/>
            <a:ext cx="91471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undp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228600"/>
            <a:ext cx="571500" cy="1143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Picture 14" descr="undp_logotyp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990600"/>
            <a:ext cx="46196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130425"/>
            <a:ext cx="75438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Atlas Project Management Module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543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latin typeface="Trebuchet MS" pitchFamily="34" charset="0"/>
              </a:defRPr>
            </a:lvl1pPr>
          </a:lstStyle>
          <a:p>
            <a:r>
              <a:rPr lang="en-US"/>
              <a:t>Improving Project Management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Март,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Management Practice - BRC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741124C-866D-45C7-A94C-52564DA99B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6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374D0-A5BC-4C0C-98A7-7F6FC007EAE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35545-F914-4234-8C53-3504F03D97E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5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BB86-6CC5-4DA7-9CFA-E69A29E74EB9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4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46297-B1CD-4EB8-8996-232BC1B6B368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20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72FEF-85E7-49FD-865D-BB54C2ECA36B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3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2CA97-226C-4B29-A770-698FA7AD10CC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7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D99C9-14A1-4930-ACC5-CAC247D4E83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0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549E4-A80F-4383-AF59-FE63E638C82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5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D5960-27E8-43D1-A853-467E798D3BA9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23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E4A04-E8FC-4318-A029-681CE74BA851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accent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accent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4F31DE-F426-412B-A15A-796718EB6F0C}" type="slidenum">
              <a:rPr lang="en-US">
                <a:solidFill>
                  <a:srgbClr val="3333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6250" y="0"/>
            <a:ext cx="48577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7150" cmpd="thinThick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3" name="Picture 11" descr="undp_lo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82000" y="228600"/>
            <a:ext cx="571500" cy="1143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766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5464" y="1628800"/>
            <a:ext cx="7620000" cy="381642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2400" dirty="0" smtClean="0">
                <a:latin typeface="+mn-lt"/>
              </a:rPr>
              <a:t>Информация по сэкономленным средствам за 2 полугодие 2019 г. и предложения по их использованию </a:t>
            </a: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 smtClean="0">
                <a:latin typeface="+mn-lt"/>
              </a:rPr>
              <a:t>Заседание </a:t>
            </a:r>
            <a:r>
              <a:rPr lang="ru-RU" sz="2400" dirty="0" smtClean="0">
                <a:latin typeface="+mn-lt"/>
              </a:rPr>
              <a:t>сектора по заявкам комитета </a:t>
            </a:r>
            <a:r>
              <a:rPr lang="ru-RU" sz="2400" dirty="0" smtClean="0">
                <a:latin typeface="+mn-lt"/>
              </a:rPr>
              <a:t>по ВИЧ и ТБ </a:t>
            </a:r>
            <a:r>
              <a:rPr lang="ru-RU" sz="2400" dirty="0" smtClean="0">
                <a:latin typeface="+mn-lt"/>
              </a:rPr>
              <a:t>КСОЗ</a:t>
            </a:r>
            <a:br>
              <a:rPr lang="ru-RU" sz="2400" dirty="0" smtClean="0">
                <a:latin typeface="+mn-lt"/>
              </a:rPr>
            </a:b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16 марта 2020</a:t>
            </a:r>
            <a:endParaRPr lang="en-US" sz="2400" b="0" i="1" dirty="0" smtClean="0">
              <a:solidFill>
                <a:srgbClr val="800080"/>
              </a:solidFill>
              <a:latin typeface="+mn-lt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4869160"/>
            <a:ext cx="6958938" cy="1224136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ru-RU" sz="1200" b="1" dirty="0" smtClean="0">
              <a:solidFill>
                <a:schemeClr val="accent2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</a:pPr>
            <a:endParaRPr lang="ru-RU" sz="1600" b="1" dirty="0">
              <a:solidFill>
                <a:schemeClr val="accent2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sz="1600" b="1" dirty="0" smtClean="0">
                <a:solidFill>
                  <a:schemeClr val="accent2"/>
                </a:solidFill>
                <a:latin typeface="+mn-lt"/>
              </a:rPr>
              <a:t> </a:t>
            </a:r>
            <a:endParaRPr lang="en-US" sz="1600" b="1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12226" y="5445224"/>
            <a:ext cx="6546304" cy="1107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>
              <a:solidFill>
                <a:srgbClr val="333399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r>
              <a:rPr lang="ru-RU" sz="1200" b="1" kern="0" dirty="0" smtClean="0">
                <a:solidFill>
                  <a:srgbClr val="333399"/>
                </a:solidFill>
                <a:latin typeface="+mn-lt"/>
              </a:rPr>
              <a:t>Инга </a:t>
            </a:r>
            <a:r>
              <a:rPr lang="ru-RU" sz="1200" b="1" kern="0" dirty="0">
                <a:solidFill>
                  <a:srgbClr val="333399"/>
                </a:solidFill>
                <a:latin typeface="+mn-lt"/>
              </a:rPr>
              <a:t>Бабичева</a:t>
            </a: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r>
              <a:rPr lang="ru-RU" sz="1200" b="1" kern="0" dirty="0" smtClean="0">
                <a:solidFill>
                  <a:srgbClr val="333399"/>
                </a:solidFill>
                <a:latin typeface="+mn-lt"/>
              </a:rPr>
              <a:t>Координатор по ВИЧ и ТБ\Заместитель программного менеджера</a:t>
            </a: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  <a:p>
            <a:pPr algn="ctr" eaLnBrk="1" hangingPunct="1">
              <a:lnSpc>
                <a:spcPct val="90000"/>
              </a:lnSpc>
              <a:buClr>
                <a:srgbClr val="333399"/>
              </a:buClr>
            </a:pPr>
            <a:endParaRPr lang="ru-RU" sz="1200" b="1" kern="0" dirty="0" smtClean="0">
              <a:solidFill>
                <a:srgbClr val="33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657878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Сэкономленные средства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sz="4000" dirty="0" smtClean="0"/>
              <a:t>За 2 полугодие 2019 г. – </a:t>
            </a:r>
            <a:r>
              <a:rPr lang="en-US" sz="4000" dirty="0" smtClean="0"/>
              <a:t>USD </a:t>
            </a:r>
            <a:r>
              <a:rPr lang="ru-RU" sz="4000" dirty="0" smtClean="0"/>
              <a:t>525 382,19</a:t>
            </a:r>
            <a:endParaRPr lang="en-US" sz="4000" dirty="0" smtClean="0"/>
          </a:p>
          <a:p>
            <a:r>
              <a:rPr lang="ru-RU" sz="4000" dirty="0" smtClean="0"/>
              <a:t>Экономия из компонента ВИЧ – закупка АРТ и тестов, </a:t>
            </a:r>
            <a:r>
              <a:rPr lang="en-US" sz="4000" dirty="0" smtClean="0"/>
              <a:t>PSM</a:t>
            </a:r>
            <a:endParaRPr lang="ru-RU" sz="4000" dirty="0" smtClean="0"/>
          </a:p>
          <a:p>
            <a:r>
              <a:rPr lang="ru-RU" sz="4000" dirty="0" smtClean="0"/>
              <a:t>Перерасход по программной части </a:t>
            </a:r>
            <a:r>
              <a:rPr lang="en-US" sz="4000" dirty="0" smtClean="0"/>
              <a:t>USD </a:t>
            </a:r>
            <a:r>
              <a:rPr lang="ru-RU" sz="4000" dirty="0" smtClean="0"/>
              <a:t>25 000</a:t>
            </a:r>
            <a:endParaRPr lang="ru-RU" sz="4000" dirty="0" smtClean="0"/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06551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Предложения по использованию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sz="2800" dirty="0" smtClean="0"/>
              <a:t>ИМН на 6 месяцев на 2021</a:t>
            </a:r>
          </a:p>
          <a:p>
            <a:pPr marL="0" indent="0">
              <a:buNone/>
            </a:pP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err="1" smtClean="0"/>
              <a:t>Любриканты</a:t>
            </a:r>
            <a:r>
              <a:rPr lang="ru-RU" sz="2800" dirty="0" smtClean="0"/>
              <a:t> для МСМ - 85%, СР- 15% (150 000 тюбиков) – </a:t>
            </a:r>
            <a:r>
              <a:rPr lang="en-US" sz="2800" dirty="0" smtClean="0"/>
              <a:t>USD</a:t>
            </a:r>
            <a:r>
              <a:rPr lang="ru-RU" sz="2800" dirty="0" smtClean="0"/>
              <a:t> 48 000, </a:t>
            </a:r>
            <a:r>
              <a:rPr lang="en-US" sz="2800" dirty="0" smtClean="0"/>
              <a:t>PSM</a:t>
            </a:r>
            <a:r>
              <a:rPr lang="ru-RU" sz="2800" dirty="0" smtClean="0"/>
              <a:t> </a:t>
            </a:r>
            <a:r>
              <a:rPr lang="en-US" sz="2800" dirty="0" smtClean="0"/>
              <a:t>USD</a:t>
            </a:r>
            <a:r>
              <a:rPr lang="ru-RU" sz="2800" dirty="0" smtClean="0"/>
              <a:t> 26 400, всего </a:t>
            </a:r>
            <a:r>
              <a:rPr lang="en-US" sz="2800" dirty="0" smtClean="0"/>
              <a:t>USD </a:t>
            </a:r>
            <a:r>
              <a:rPr lang="ru-RU" sz="2800" dirty="0" smtClean="0"/>
              <a:t>74 400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Презервативы для МСМ – 30%, СР – 41%, ЛУИН- 27%, ЛЖВ – 2% (1 500 000 шт., из них женские 40 000, мужские – 1 460 000 шт.) – </a:t>
            </a:r>
            <a:r>
              <a:rPr lang="en-US" sz="2800" dirty="0" smtClean="0"/>
              <a:t>USD 60 555</a:t>
            </a:r>
            <a:r>
              <a:rPr lang="ru-RU" sz="2800" dirty="0" smtClean="0"/>
              <a:t>,</a:t>
            </a:r>
            <a:r>
              <a:rPr lang="en-US" sz="2800" dirty="0" smtClean="0"/>
              <a:t>57</a:t>
            </a:r>
            <a:r>
              <a:rPr lang="ru-RU" sz="2800" dirty="0" smtClean="0"/>
              <a:t>, </a:t>
            </a:r>
            <a:r>
              <a:rPr lang="en-US" sz="2800" dirty="0" smtClean="0"/>
              <a:t>PSM – 13 322,23</a:t>
            </a:r>
            <a:r>
              <a:rPr lang="ru-RU" sz="2800" dirty="0" smtClean="0"/>
              <a:t>, всего – </a:t>
            </a:r>
            <a:r>
              <a:rPr lang="en-US" sz="2800" dirty="0" smtClean="0"/>
              <a:t>73</a:t>
            </a:r>
            <a:r>
              <a:rPr lang="ru-RU" sz="2800" dirty="0" smtClean="0"/>
              <a:t> </a:t>
            </a:r>
            <a:r>
              <a:rPr lang="en-US" sz="2800" dirty="0" smtClean="0"/>
              <a:t>877</a:t>
            </a:r>
            <a:r>
              <a:rPr lang="ru-RU" sz="2800" dirty="0" smtClean="0"/>
              <a:t>.</a:t>
            </a:r>
            <a:r>
              <a:rPr lang="en-US" sz="2800" dirty="0" smtClean="0"/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155997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 smtClean="0">
                <a:latin typeface="+mn-lt"/>
              </a:rPr>
              <a:t>Предложения по использованию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sz="2800" dirty="0" smtClean="0"/>
              <a:t>ИМН на 6 месяцев на 2021</a:t>
            </a:r>
          </a:p>
          <a:p>
            <a:pPr marL="0" indent="0">
              <a:buNone/>
            </a:pP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Шприцы </a:t>
            </a:r>
            <a:r>
              <a:rPr lang="ru-RU" sz="2800" dirty="0"/>
              <a:t>(3 600 </a:t>
            </a:r>
            <a:r>
              <a:rPr lang="ru-RU" sz="2800" dirty="0" smtClean="0"/>
              <a:t>000 шт.) и салфетки (3 600 000 шт.)  для ЛУИН– </a:t>
            </a:r>
            <a:r>
              <a:rPr lang="en-US" sz="2800" dirty="0" smtClean="0"/>
              <a:t>USD </a:t>
            </a:r>
            <a:r>
              <a:rPr lang="ru-RU" sz="2800" dirty="0" smtClean="0"/>
              <a:t>88 307,50, </a:t>
            </a:r>
            <a:r>
              <a:rPr lang="en-US" sz="2800" dirty="0" smtClean="0"/>
              <a:t>PSM</a:t>
            </a:r>
            <a:r>
              <a:rPr lang="ru-RU" sz="2800" dirty="0" smtClean="0"/>
              <a:t> – 19 427, 65, всего 107 735,15</a:t>
            </a:r>
          </a:p>
          <a:p>
            <a:pPr>
              <a:buFontTx/>
              <a:buChar char="-"/>
            </a:pPr>
            <a:r>
              <a:rPr lang="ru-RU" sz="2800" dirty="0" err="1" smtClean="0"/>
              <a:t>Метадон</a:t>
            </a:r>
            <a:r>
              <a:rPr lang="ru-RU" sz="2800" dirty="0" smtClean="0"/>
              <a:t> – </a:t>
            </a:r>
            <a:r>
              <a:rPr lang="en-US" sz="2800" dirty="0" smtClean="0"/>
              <a:t>USD </a:t>
            </a:r>
            <a:r>
              <a:rPr lang="ru-RU" sz="2800" dirty="0" smtClean="0"/>
              <a:t>9 240, </a:t>
            </a:r>
            <a:r>
              <a:rPr lang="en-US" sz="2800" dirty="0" smtClean="0"/>
              <a:t>PSM </a:t>
            </a:r>
            <a:r>
              <a:rPr lang="ru-RU" sz="2800" dirty="0" smtClean="0"/>
              <a:t>2032,80, всего 11 272,80</a:t>
            </a:r>
            <a:endParaRPr lang="en-US" sz="2800" dirty="0" smtClean="0"/>
          </a:p>
          <a:p>
            <a:pPr>
              <a:buFontTx/>
              <a:buChar char="-"/>
            </a:pPr>
            <a:endParaRPr lang="en-US" sz="2800" dirty="0"/>
          </a:p>
          <a:p>
            <a:r>
              <a:rPr lang="ru-RU" sz="2800" dirty="0" smtClean="0"/>
              <a:t>Итого ИМН – </a:t>
            </a:r>
            <a:r>
              <a:rPr lang="en-US" sz="2800" dirty="0" smtClean="0"/>
              <a:t>USD </a:t>
            </a:r>
            <a:r>
              <a:rPr lang="ru-RU" sz="2800" dirty="0" smtClean="0"/>
              <a:t>267 285,75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52187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609600"/>
          </a:xfrm>
        </p:spPr>
        <p:txBody>
          <a:bodyPr/>
          <a:lstStyle/>
          <a:p>
            <a:pPr algn="ctr"/>
            <a:r>
              <a:rPr lang="ru-RU" sz="3200" dirty="0"/>
              <a:t>Предложения по использованию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616624"/>
          </a:xfrm>
        </p:spPr>
        <p:txBody>
          <a:bodyPr/>
          <a:lstStyle/>
          <a:p>
            <a:r>
              <a:rPr lang="ru-RU" sz="2400" dirty="0" smtClean="0"/>
              <a:t>Компьютерное оборудование для СП – </a:t>
            </a:r>
            <a:r>
              <a:rPr lang="en-US" sz="2400" dirty="0" smtClean="0"/>
              <a:t>USD </a:t>
            </a:r>
            <a:r>
              <a:rPr lang="ru-RU" sz="2400" dirty="0" smtClean="0"/>
              <a:t>7 745</a:t>
            </a:r>
          </a:p>
          <a:p>
            <a:r>
              <a:rPr lang="ru-RU" sz="2400" dirty="0" smtClean="0"/>
              <a:t>Оборудование для РЦ СПИД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ИФА анализаторы </a:t>
            </a:r>
            <a:r>
              <a:rPr lang="en-US" sz="2400" dirty="0" smtClean="0"/>
              <a:t>USD 6 000 8 </a:t>
            </a:r>
            <a:r>
              <a:rPr lang="ru-RU" sz="2400" dirty="0" smtClean="0"/>
              <a:t>штук, итого </a:t>
            </a:r>
            <a:r>
              <a:rPr lang="en-US" sz="2400" dirty="0" smtClean="0"/>
              <a:t>USD 48 000</a:t>
            </a:r>
          </a:p>
          <a:p>
            <a:pPr>
              <a:buFontTx/>
              <a:buChar char="-"/>
            </a:pPr>
            <a:r>
              <a:rPr lang="ru-RU" sz="2400" dirty="0" err="1" smtClean="0"/>
              <a:t>Вошеры</a:t>
            </a:r>
            <a:r>
              <a:rPr lang="ru-RU" sz="2400" dirty="0" smtClean="0"/>
              <a:t> </a:t>
            </a:r>
            <a:r>
              <a:rPr lang="en-US" sz="2400" dirty="0" smtClean="0"/>
              <a:t>USD</a:t>
            </a:r>
            <a:r>
              <a:rPr lang="ru-RU" sz="2400" dirty="0" smtClean="0"/>
              <a:t> </a:t>
            </a:r>
            <a:r>
              <a:rPr lang="en-US" sz="2400" dirty="0" smtClean="0"/>
              <a:t>USD 5 000 8 </a:t>
            </a:r>
            <a:r>
              <a:rPr lang="ru-RU" sz="2400" dirty="0" smtClean="0"/>
              <a:t>штук, итого </a:t>
            </a:r>
            <a:r>
              <a:rPr lang="en-US" sz="2400" dirty="0" smtClean="0"/>
              <a:t>USD 40 000</a:t>
            </a:r>
          </a:p>
          <a:p>
            <a:pPr>
              <a:buFontTx/>
              <a:buChar char="-"/>
            </a:pPr>
            <a:r>
              <a:rPr lang="ru-RU" sz="2400" dirty="0" smtClean="0"/>
              <a:t>Дистиллятор </a:t>
            </a:r>
            <a:r>
              <a:rPr lang="en-US" sz="2400" dirty="0" smtClean="0"/>
              <a:t>USD 1 428,5 8 </a:t>
            </a:r>
            <a:r>
              <a:rPr lang="ru-RU" sz="2400" dirty="0" smtClean="0"/>
              <a:t>штук, итого </a:t>
            </a:r>
            <a:r>
              <a:rPr lang="en-US" sz="2400" dirty="0" smtClean="0"/>
              <a:t>USD </a:t>
            </a:r>
            <a:r>
              <a:rPr lang="ru-RU" sz="2400" dirty="0" smtClean="0"/>
              <a:t>15 180</a:t>
            </a:r>
          </a:p>
          <a:p>
            <a:pPr>
              <a:buFontTx/>
              <a:buChar char="-"/>
            </a:pPr>
            <a:r>
              <a:rPr lang="en-US" sz="2400" dirty="0" err="1" smtClean="0"/>
              <a:t>GenExpert</a:t>
            </a:r>
            <a:r>
              <a:rPr lang="ru-RU" sz="2400" dirty="0" smtClean="0"/>
              <a:t> </a:t>
            </a:r>
            <a:r>
              <a:rPr lang="en-US" sz="2400" dirty="0" smtClean="0"/>
              <a:t>USD 25 000 6 </a:t>
            </a:r>
            <a:r>
              <a:rPr lang="ru-RU" sz="2400" dirty="0" smtClean="0"/>
              <a:t>штук, итого 120 000</a:t>
            </a:r>
          </a:p>
          <a:p>
            <a:pPr>
              <a:buFontTx/>
              <a:buChar char="-"/>
            </a:pPr>
            <a:r>
              <a:rPr lang="ru-RU" sz="2400" dirty="0"/>
              <a:t>Оборудование помещений для хранения ЛС и ИМН на уровне </a:t>
            </a:r>
            <a:r>
              <a:rPr lang="ru-RU" sz="2400" dirty="0" smtClean="0"/>
              <a:t>ПМСП – </a:t>
            </a:r>
            <a:r>
              <a:rPr lang="en-US" sz="2400" dirty="0" smtClean="0"/>
              <a:t>USD 26 430</a:t>
            </a:r>
            <a:r>
              <a:rPr lang="ru-RU" sz="2400" dirty="0" smtClean="0"/>
              <a:t>, всего </a:t>
            </a:r>
            <a:r>
              <a:rPr lang="en-US" sz="2400" dirty="0" smtClean="0"/>
              <a:t>USD </a:t>
            </a:r>
            <a:r>
              <a:rPr lang="ru-RU" sz="2400" dirty="0" smtClean="0"/>
              <a:t>249 610</a:t>
            </a:r>
            <a:endParaRPr lang="en-US" sz="2400" dirty="0" smtClean="0"/>
          </a:p>
          <a:p>
            <a:r>
              <a:rPr lang="ru-RU" sz="2800" dirty="0" smtClean="0"/>
              <a:t>ИТОГО</a:t>
            </a:r>
            <a:r>
              <a:rPr lang="en-US" sz="2800" dirty="0" smtClean="0"/>
              <a:t> 524 640,75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193633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3CC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4835</TotalTime>
  <Words>292</Words>
  <Application>Microsoft Office PowerPoint</Application>
  <PresentationFormat>Экран (4:3)</PresentationFormat>
  <Paragraphs>39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Trebuchet MS</vt:lpstr>
      <vt:lpstr>Verdana</vt:lpstr>
      <vt:lpstr>Wingdings</vt:lpstr>
      <vt:lpstr>Default Design</vt:lpstr>
      <vt:lpstr>Информация по сэкономленным средствам за 2 полугодие 2019 г. и предложения по их использованию   Заседание сектора по заявкам комитета по ВИЧ и ТБ КСОЗ   16 марта 2020</vt:lpstr>
      <vt:lpstr>Сэкономленные средства</vt:lpstr>
      <vt:lpstr>Предложения по использованию</vt:lpstr>
      <vt:lpstr>Предложения по использованию</vt:lpstr>
      <vt:lpstr>Предложения по использованию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реализации функции мониторинга и оценки в</dc:title>
  <dc:creator>Ialiia Aleshkina</dc:creator>
  <cp:lastModifiedBy>Inga Babicheva</cp:lastModifiedBy>
  <cp:revision>371</cp:revision>
  <cp:lastPrinted>2018-11-06T07:02:00Z</cp:lastPrinted>
  <dcterms:created xsi:type="dcterms:W3CDTF">2013-03-01T07:57:48Z</dcterms:created>
  <dcterms:modified xsi:type="dcterms:W3CDTF">2020-03-16T04:29:03Z</dcterms:modified>
</cp:coreProperties>
</file>