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3" r:id="rId6"/>
    <p:sldId id="275" r:id="rId7"/>
    <p:sldId id="264" r:id="rId8"/>
    <p:sldId id="267" r:id="rId9"/>
    <p:sldId id="268" r:id="rId10"/>
    <p:sldId id="279" r:id="rId11"/>
    <p:sldId id="269" r:id="rId12"/>
    <p:sldId id="274" r:id="rId13"/>
    <p:sldId id="27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394" autoAdjust="0"/>
  </p:normalViewPr>
  <p:slideViewPr>
    <p:cSldViewPr>
      <p:cViewPr varScale="1">
        <p:scale>
          <a:sx n="76" d="100"/>
          <a:sy n="76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5596A-B433-490B-99F5-05AB0783316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42A89-6C45-49FB-8584-488D9E163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3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Закупили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42A89-6C45-49FB-8584-488D9E1630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1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800" dirty="0" smtClean="0"/>
              <a:t>Получено</a:t>
            </a:r>
            <a:r>
              <a:rPr lang="ru-RU" sz="800" baseline="0" dirty="0" smtClean="0"/>
              <a:t> Департаментом госсанэпиднадзора из</a:t>
            </a:r>
            <a:endParaRPr lang="ru-RU" sz="800" dirty="0" smtClean="0"/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500" baseline="0" dirty="0" smtClean="0"/>
              <a:t>НЦФ – 11.01.2022г. (тестовых наборов XPRSARS-COV2-10  и одноразовых пробоотборников на 7800 проб)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500" baseline="0" dirty="0" smtClean="0"/>
              <a:t>ГСИН при МЮ КР- 15.02.2022г. (тестовых наборов XPRSARS-COV2-10 и одноразовых пробоотборников на 950 проб)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500" baseline="0" dirty="0" smtClean="0"/>
              <a:t>ГСИН при МЮ КР г. Ош- 21.02.2022г. (тестовых наборов XPRSARS-COV2-10 и одноразовых пробоотборников на 50 проб)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500" baseline="0" dirty="0" smtClean="0"/>
              <a:t>РЦ СПИД- 02.03.2022г. (тестовых наборов XPRSARS-COV2-10 и одноразовых пробоотборников на 460 проб)</a:t>
            </a:r>
            <a:endParaRPr lang="ru-RU" sz="500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42A89-6C45-49FB-8584-488D9E1630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09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42A89-6C45-49FB-8584-488D9E1630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0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42A89-6C45-49FB-8584-488D9E1630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7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вт 10.05.22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по реализации </a:t>
            </a:r>
            <a:r>
              <a:rPr lang="ky-KG" b="1" dirty="0">
                <a:latin typeface="Arial" panose="020B0604020202020204" pitchFamily="34" charset="0"/>
                <a:cs typeface="Arial" panose="020B0604020202020204" pitchFamily="34" charset="0"/>
              </a:rPr>
              <a:t>гранта Глобального Фонда на поддержку мероприятий, направленных на ответные меры по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-19 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15.04.22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7088832" cy="136815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         </a:t>
            </a:r>
            <a:r>
              <a:rPr lang="ru-RU" sz="19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Суваналиева</a:t>
            </a:r>
            <a:r>
              <a:rPr lang="ru-RU" sz="19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Ш. –специалист </a:t>
            </a:r>
            <a:r>
              <a:rPr lang="ru-RU" sz="1900" b="1" dirty="0"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9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                                           координации </a:t>
            </a:r>
            <a:r>
              <a:rPr lang="ru-RU" sz="1900" b="1" dirty="0">
                <a:latin typeface="Arial Narrow" panose="020B0606020202030204" pitchFamily="34" charset="0"/>
                <a:cs typeface="Arial" panose="020B0604020202020204" pitchFamily="34" charset="0"/>
              </a:rPr>
              <a:t>в рамках C19RM </a:t>
            </a:r>
          </a:p>
        </p:txBody>
      </p:sp>
    </p:spTree>
    <p:extLst>
      <p:ext uri="{BB962C8B-B14F-4D97-AF65-F5344CB8AC3E}">
        <p14:creationId xmlns:p14="http://schemas.microsoft.com/office/powerpoint/2010/main" val="26331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895651"/>
              </p:ext>
            </p:extLst>
          </p:nvPr>
        </p:nvGraphicFramePr>
        <p:xfrm>
          <a:off x="323528" y="1412776"/>
          <a:ext cx="8640960" cy="4499548"/>
        </p:xfrm>
        <a:graphic>
          <a:graphicData uri="http://schemas.openxmlformats.org/drawingml/2006/table">
            <a:tbl>
              <a:tblPr/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Тип продукта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Количество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Получатели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Стадия закупок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</a:rPr>
                        <a:t>Автомобиль 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скорой помощи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</a:rPr>
                        <a:t>(с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</a:rPr>
                        <a:t>сумка врача с основными диагностическими инструментами (термометр, тонометр, фонендоскоп), регистратор ЭКГ, аппарат ИВЛ, дефибриллятор, реанимационный набор, набор шин, общехирургический набор, носилки.)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ГСИН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</a:rPr>
                        <a:t>Начат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</a:rPr>
                        <a:t> процесс закупок,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</a:rPr>
                        <a:t>тендер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</a:rPr>
                        <a:t> на </a:t>
                      </a:r>
                      <a:r>
                        <a:rPr lang="ru-RU" sz="1400" baseline="0" dirty="0" err="1" smtClean="0">
                          <a:effectLst/>
                          <a:latin typeface="Calibri"/>
                          <a:ea typeface="Calibri"/>
                        </a:rPr>
                        <a:t>финализации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</a:rPr>
                        <a:t>Реанимобиль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</a:rPr>
                        <a:t> скорой помощи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</a:rPr>
                        <a:t>(сумка врача с основными диагностическими инструментами (термометр, тонометр, фонендоскоп), регистратор ЭКГ, аппарат ИВЛ, дефибриллятор, реанимационный набор, шинный набор, общехирургический набор, носилки,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</a:rPr>
                        <a:t>пульсоксиметры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</a:rPr>
                        <a:t>, транспортные мониторы,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</a:rPr>
                        <a:t>инфузоры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</a:rPr>
                        <a:t>, инструменты для пункции, катетеризации, современные устройства для внутрисердечной стимуляции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</a:rPr>
                        <a:t>ГСИН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Автотранспорт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9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Улучшение лабораторной инфраструктуры службы СПИД (вентиляционная система, </a:t>
            </a:r>
            <a:r>
              <a:rPr lang="ru-RU" dirty="0" err="1"/>
              <a:t>баркод</a:t>
            </a:r>
            <a:r>
              <a:rPr lang="ru-RU" dirty="0"/>
              <a:t> </a:t>
            </a:r>
            <a:r>
              <a:rPr lang="ru-RU" dirty="0" err="1"/>
              <a:t>ридеры</a:t>
            </a:r>
            <a:r>
              <a:rPr lang="ru-RU" dirty="0"/>
              <a:t>, стиральные машины, кондиционеры, </a:t>
            </a:r>
            <a:r>
              <a:rPr lang="en-US" dirty="0"/>
              <a:t>IT</a:t>
            </a:r>
            <a:r>
              <a:rPr lang="ru-RU" dirty="0"/>
              <a:t> оборудование) – преимущественно местные закупки, идет работа по согласованию технических спецификаций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8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32859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800" dirty="0" smtClean="0">
                <a:ea typeface="Calibri"/>
              </a:rPr>
              <a:t>Тренинги </a:t>
            </a:r>
            <a:r>
              <a:rPr lang="ru-RU" sz="3800" dirty="0">
                <a:ea typeface="Calibri"/>
              </a:rPr>
              <a:t>(синдром сгорания для медицинских работников, взаимодействие государственных ОЗ и НПО, ЭТ, сотрудников НПО, гендерное насилие и его профилактика) – включены в соглашения с РЦ СПИД, НПО, остальные будут реализованы ПРООН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Психологическая помощь ЛЖВ и медицинским сотрудникам, оказывающим помощь ЛЖВ, работающим в «красных зонах» - включены в соглашение с РЦ СПИД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Мероприятия по внедрению ЭТ в организациях здравоохранения (поддержка 2 экспертов и мероприятий) – включены в соглашение с РЦ СПИД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Увеличение транспортных расходов и средств на связь для сервисных НПО – включены в соглашения с НПО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Консультанты для работы с ЛЖВ и КГ в заключении -  включено в соглашение с АССВ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Он-лайн консультанты в НПО – включены в соглашения с НПО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Поддержка 2 центров для КГ (ЛЖВ и ЛУИН) на базе организаций, имеющих со-финансирование – объявлен </a:t>
            </a:r>
            <a:r>
              <a:rPr lang="ru-RU" sz="3800" dirty="0" smtClean="0">
                <a:ea typeface="Calibri"/>
                <a:cs typeface="Times New Roman"/>
              </a:rPr>
              <a:t>тендер?</a:t>
            </a:r>
            <a:endParaRPr lang="ru-RU" sz="3800" dirty="0"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3800" dirty="0">
                <a:ea typeface="Calibri"/>
                <a:cs typeface="Times New Roman"/>
              </a:rPr>
              <a:t>Средства для осуществление </a:t>
            </a:r>
            <a:r>
              <a:rPr lang="ru-RU" sz="3800" dirty="0" err="1">
                <a:ea typeface="Calibri"/>
                <a:cs typeface="Times New Roman"/>
              </a:rPr>
              <a:t>МиО</a:t>
            </a:r>
            <a:r>
              <a:rPr lang="ru-RU" sz="3800" dirty="0">
                <a:ea typeface="Calibri"/>
                <a:cs typeface="Times New Roman"/>
              </a:rPr>
              <a:t> визитов НЦФ – включены в соглашение с НЦФ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Calibri"/>
              </a:rPr>
              <a:t>Программные активности</a:t>
            </a:r>
            <a:r>
              <a:rPr lang="ru-RU" sz="4800" dirty="0">
                <a:latin typeface="Times New Roman"/>
                <a:ea typeface="Calibri"/>
              </a:rPr>
              <a:t/>
            </a:r>
            <a:br>
              <a:rPr lang="ru-RU" sz="48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2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7408333" cy="4968552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повышения потенциала сотрудников 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-получателей проекта ПРООН/ГФ в части консультирования и мотивирования клиентов по вопросам приверженности к антиретровирусной терапии (АРТ) и сексуальному  репродуктивному здоровью (СРЗ), проект ПРООН/ГФ совместно с ЮНФПА и ОО Кыргыз Индиго организовал и провел тренинги для сотрудников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-получателей проекта ПРООН\ГФ и организаций - партнёров по повышению потенциала ВИЧ-консультантов по вопросам приверженности к АРВ-терапии, мотивационного консультирования, СРЗП и ВИЧ в городах Бишкек и Ош.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Так в г. Бишкек было проведено 2 тренинга:  20-22 октября и 27-29 октября   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2021 г., всего  приняли  участие 42  человека.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г. Оше проведен 1 тренинг с 3 по 5 ноября т.г. с участием  19 человек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увеличения охвата и качества услуг среди ЛЖВ в контексте COVID-19 проведены тренинги по эффективному взаимодействию медицинских работников и сотрудников НПО.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 тренинг в г. Бишкек 13-14 декабря 2021 г. и 1 тренинг в г. Оше 16-17     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декабря по 25 участников на каждом тренинге.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«Организация процесса консультирования женщин из ключевых групп,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пострадавщих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насилия или находящихся в зоне риска насилия и употребляющих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на базе неправительственных организаций» проведен 14-16 декабря 2021 г. в Чуйской области с участием 25 чел.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программной части проведены следующие  тренинги: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3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8003232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i="1" dirty="0" smtClean="0"/>
          </a:p>
          <a:p>
            <a:pPr marL="0" indent="0">
              <a:buNone/>
            </a:pPr>
            <a:r>
              <a:rPr lang="ru-RU" sz="5400" i="1" dirty="0"/>
              <a:t> </a:t>
            </a:r>
            <a:r>
              <a:rPr lang="ru-RU" sz="5400" i="1" dirty="0" smtClean="0"/>
              <a:t>  Благодарю за внимание </a:t>
            </a:r>
            <a:endParaRPr lang="ru-RU" sz="5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9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Глобальным  Фондом в рамках проекта C19RM выделено 6 609 697 дол. США для борьбы с COVID-19 в Кыргызской Республике.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закупки  в рамках гранта составляют 5 900 00 дол. США.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программную деятельность выделено 709697 дол. США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гранта – декабрь 2023 г., однако реализация в соответствии с назначением средств должна быть максимально быстрой и   50% всех средств  должны быть освоены в  2021 г. Организацией, реализующей данный грант является ПРООН/ГФ.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5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Реализация Гранта начала осуществляться с августа месяца 2021 года.</a:t>
            </a:r>
          </a:p>
          <a:p>
            <a:pPr fontAlgn="t"/>
            <a:r>
              <a:rPr lang="ru-RU" dirty="0" smtClean="0"/>
              <a:t>С </a:t>
            </a:r>
            <a:r>
              <a:rPr lang="ru-RU" dirty="0"/>
              <a:t>августа месяца </a:t>
            </a:r>
            <a:r>
              <a:rPr lang="ru-RU" dirty="0" smtClean="0"/>
              <a:t>2021 г. проведены  </a:t>
            </a:r>
            <a:r>
              <a:rPr lang="ru-RU" dirty="0"/>
              <a:t>мероприятия по освоению финансовых средств: </a:t>
            </a:r>
            <a:r>
              <a:rPr lang="ru-RU" dirty="0" smtClean="0"/>
              <a:t>встречи с субполучателей, обсуждение </a:t>
            </a:r>
            <a:r>
              <a:rPr lang="ru-RU" dirty="0"/>
              <a:t>заявки с получателями, предоставление их ПРООН/ГФ с техническими спецификациями, запущены процессы закупок по многим наименованиям, закуплены и предоставлены диагностические реагенты и картриджи с расходные материалами для диагностики на COVID </a:t>
            </a:r>
            <a:r>
              <a:rPr lang="ru-RU" dirty="0" smtClean="0"/>
              <a:t>получателям. Завершены закупки по портативным и  </a:t>
            </a:r>
            <a:r>
              <a:rPr lang="ru-RU" dirty="0"/>
              <a:t>передвижным рентген </a:t>
            </a:r>
            <a:r>
              <a:rPr lang="ru-RU" dirty="0" smtClean="0"/>
              <a:t>аппаратам: (22 и 2)  для МЗКР</a:t>
            </a:r>
            <a:r>
              <a:rPr lang="ru-RU" dirty="0"/>
              <a:t>, ГСИН, НЦФ, РЦ </a:t>
            </a:r>
            <a:r>
              <a:rPr lang="ru-RU" dirty="0" smtClean="0"/>
              <a:t>СПИД, НОЦБТ; </a:t>
            </a:r>
            <a:r>
              <a:rPr lang="ru-RU" dirty="0"/>
              <a:t>Компьютерный </a:t>
            </a:r>
            <a:r>
              <a:rPr lang="ru-RU" dirty="0" smtClean="0"/>
              <a:t>томограф, портативный ЭКГ и УЗИ аппараты по 1 ед. для НЦФ. Бактерицидные  </a:t>
            </a:r>
            <a:r>
              <a:rPr lang="ru-RU" dirty="0"/>
              <a:t>лампы, </a:t>
            </a:r>
            <a:r>
              <a:rPr lang="ru-RU" dirty="0" smtClean="0"/>
              <a:t>мешалка </a:t>
            </a:r>
            <a:r>
              <a:rPr lang="ru-RU" dirty="0"/>
              <a:t>для перемешивания </a:t>
            </a:r>
            <a:r>
              <a:rPr lang="ru-RU" dirty="0" smtClean="0"/>
              <a:t>крови, скоростной мини-спин для </a:t>
            </a:r>
            <a:r>
              <a:rPr lang="ru-RU" dirty="0" err="1" smtClean="0"/>
              <a:t>РЦСПИДа</a:t>
            </a:r>
            <a:r>
              <a:rPr lang="ru-RU" dirty="0" smtClean="0"/>
              <a:t>. Закуплены все средства индивидуальной </a:t>
            </a:r>
            <a:r>
              <a:rPr lang="ru-RU" dirty="0"/>
              <a:t>з</a:t>
            </a:r>
            <a:r>
              <a:rPr lang="ru-RU" dirty="0" smtClean="0"/>
              <a:t>ащиты и дезинфицирующие средства </a:t>
            </a:r>
          </a:p>
          <a:p>
            <a:pPr fontAlgn="t"/>
            <a:r>
              <a:rPr lang="ru-RU" sz="17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задерживается в связи с закрытием границы на </a:t>
            </a:r>
            <a:r>
              <a:rPr lang="ru-RU" sz="17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карантин)</a:t>
            </a:r>
            <a:endParaRPr lang="ru-RU" sz="1700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725071"/>
              </p:ext>
            </p:extLst>
          </p:nvPr>
        </p:nvGraphicFramePr>
        <p:xfrm>
          <a:off x="323528" y="1412776"/>
          <a:ext cx="8640960" cy="5749204"/>
        </p:xfrm>
        <a:graphic>
          <a:graphicData uri="http://schemas.openxmlformats.org/drawingml/2006/table">
            <a:tbl>
              <a:tblPr/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Calibri"/>
                        </a:rPr>
                        <a:t>Тип продукта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Calibri"/>
                        </a:rPr>
                        <a:t>Количество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Calibri"/>
                        </a:rPr>
                        <a:t>Получатели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Calibri"/>
                        </a:rPr>
                        <a:t>Стадия закупок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Тесты на 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COVID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 / Диагностические реагенты и картриджи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14 300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МЗСР, ГСИН, НРЛ, РЦ СПИД 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получили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раздали получателям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Тесты на COVID / Расходные материалы для диагностики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14 300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МЗСР, ГСИН, НРЛ, РЦ СПИД 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Набор для быстрого тестирования 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SARS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r>
                        <a:rPr lang="en-US" sz="1300" dirty="0" err="1">
                          <a:effectLst/>
                          <a:latin typeface="Calibri"/>
                          <a:ea typeface="Calibri"/>
                        </a:rPr>
                        <a:t>CoV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-2 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Ag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30 000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ГСИН, МЗСР, РЦ СПИД, НЦФ, Партнерская сеть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получили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раздали получателям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Аппарат </a:t>
                      </a:r>
                      <a:r>
                        <a:rPr lang="en-US" sz="1300" dirty="0" err="1">
                          <a:effectLst/>
                          <a:latin typeface="Calibri"/>
                          <a:ea typeface="Calibri"/>
                        </a:rPr>
                        <a:t>Xpert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MTB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Rif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 4-х модульный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ООЦБТ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Прибудут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страну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30.06.2022</a:t>
                      </a: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Оборудование для ПЦР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ЖОЦПБС, МЗСР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сдачи 26.06.2022 г.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Начаты подготовительные работы 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Лабораторный стол для ПЦР </a:t>
                      </a:r>
                      <a:r>
                        <a:rPr lang="ru-RU" sz="1300" dirty="0" err="1">
                          <a:effectLst/>
                          <a:latin typeface="Calibri"/>
                          <a:ea typeface="Calibri"/>
                        </a:rPr>
                        <a:t>амплификатора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/>
                          <a:ea typeface="Calibri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ЖОЦПБС, МЗСР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УФ </a:t>
                      </a:r>
                      <a:r>
                        <a:rPr lang="ru-RU" sz="1300" dirty="0" err="1">
                          <a:effectLst/>
                          <a:latin typeface="Calibri"/>
                          <a:ea typeface="Calibri"/>
                        </a:rPr>
                        <a:t>трансиллюминатор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(</a:t>
                      </a:r>
                      <a:r>
                        <a:rPr lang="ru-RU" sz="1300" dirty="0" err="1">
                          <a:effectLst/>
                          <a:latin typeface="Calibri"/>
                          <a:ea typeface="Calibri"/>
                        </a:rPr>
                        <a:t>Экранированые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 стойки и по 2 бактерицидных ламп) 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/>
                          <a:ea typeface="Calibri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РЦ СПИД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Получили, в ПРООН, подготовили план распределение</a:t>
                      </a: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Оборудование для ПЦР (НРЛ</a:t>
                      </a:r>
                      <a:r>
                        <a:rPr lang="en-US" sz="1300" dirty="0">
                          <a:effectLst/>
                          <a:latin typeface="Calibri"/>
                          <a:ea typeface="Calibri"/>
                        </a:rPr>
                        <a:t>)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НРЛ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ТЗ получены и закупщикам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Тесты на COVID / Расходные материалы для диагностики (держатель для пробирок, подставка для пипеток из оргстекла, электронные одноканальные дозаторы с разными объемами, электронные восьмиканальные дозаторы с разными объемами для оборудования ПЦР)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</a:rPr>
                        <a:t>5 000</a:t>
                      </a:r>
                      <a:endParaRPr lang="ru-RU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</a:rPr>
                        <a:t>НРЛ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</a:rPr>
                        <a:t>  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ТЗ от получателя получены и отправлены региональным закупщикам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2443" marR="42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</a:rPr>
              <a:t>Направление 1 - Диагностика COVID (ПЦР) и экспресс-тесты антигена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9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74085"/>
              </p:ext>
            </p:extLst>
          </p:nvPr>
        </p:nvGraphicFramePr>
        <p:xfrm>
          <a:off x="467543" y="980730"/>
          <a:ext cx="8496945" cy="5435016"/>
        </p:xfrm>
        <a:graphic>
          <a:graphicData uri="http://schemas.openxmlformats.org/drawingml/2006/table">
            <a:tbl>
              <a:tblPr/>
              <a:tblGrid>
                <a:gridCol w="410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                Тип </a:t>
                      </a:r>
                      <a:r>
                        <a:rPr lang="ru-RU" sz="1200" b="1" dirty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продукта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Кол-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во</a:t>
                      </a:r>
                      <a:endParaRPr lang="ru-RU" sz="1100" b="1" dirty="0">
                        <a:effectLst/>
                        <a:latin typeface="Arial Black" panose="020B0A04020102020204" pitchFamily="34" charset="0"/>
                        <a:ea typeface="Calibri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Получатели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Black" panose="020B0A04020102020204" pitchFamily="34" charset="0"/>
                          <a:ea typeface="Calibri"/>
                        </a:rPr>
                        <a:t>Стадия закупок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Рентген аппарат стационарный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МЗСР, ТБ служба, ГСИН, 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ТЗ </a:t>
                      </a: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 получателя получены и отправлены региональным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закупщикам, 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Рентген аппарат портативный 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МЗСР, ГСИН, НЦФ, </a:t>
                      </a:r>
                      <a:endParaRPr lang="ru-RU" sz="120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СПИД 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 прибытия 30.06.22 г.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Компьютерный томограф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НЦФ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Прибудет </a:t>
                      </a: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страну в июле 2022 г.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Передвижной цифровой рентген аппарат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ГСИН, НОЦБТ 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 прибытия 30.06.22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Негатоскоп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3-х кадровый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НЦФ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 сдачи 4 кв. 2022 г. Начаты </a:t>
                      </a:r>
                      <a:r>
                        <a:rPr lang="ru-RU" sz="1050" b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подготовител.работы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Портативный ЭКГ аппарат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НЦФ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Прибыли </a:t>
                      </a:r>
                      <a:r>
                        <a:rPr lang="ru-RU" sz="105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страну.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Работа на таможне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Портативный УЗИ аппарат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НЦФ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Гематологический анализатор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r>
                        <a:rPr lang="ru-RU" sz="105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прибытия 4 кв.22 г.</a:t>
                      </a:r>
                      <a:endParaRPr lang="ru-RU" sz="105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Стабилизатор ИБП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Блоки ИБП для холодильника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срок прибытия 01.06.2022г.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Термометр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 прибытия.01.06. 2022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Пульсоксиметр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 прибытия 25/04/2022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7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Стационарный УЗИ аппарат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РЦ СПИД</a:t>
                      </a: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ТЗ от получателя получены. Процесс начат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940" marR="5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a typeface="Calibri"/>
              </a:rPr>
              <a:t>Направление 2 - Больничное оборудование</a:t>
            </a:r>
            <a:endParaRPr lang="ru-RU" sz="32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7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184576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Получено Департаментом госсанэпиднадзора из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НЦФ – 11.01.2022г. (тестовых наборов XPRSARS-COV2-10  и одноразовых пробоотборников на 7800 проб)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ГСИН при МЮ КР- 15.02.2022г. (тестовых наборов XPRSARS-COV2-10 и одноразовых пробоотборников на 950 проб)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ГСИН при МЮ КР г. Ош- 21.02.2022г. (тестовых наборов XPRSARS-COV2-10 и одноразовых пробоотборников на 50 проб)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РЦ СПИД- 02.03.2022г. (тестовых наборов XPRSARS-COV2-10 и одноразовых пробоотборников на 460 проб)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5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09752"/>
              </p:ext>
            </p:extLst>
          </p:nvPr>
        </p:nvGraphicFramePr>
        <p:xfrm>
          <a:off x="107504" y="1484784"/>
          <a:ext cx="8856984" cy="5061322"/>
        </p:xfrm>
        <a:graphic>
          <a:graphicData uri="http://schemas.openxmlformats.org/drawingml/2006/table">
            <a:tbl>
              <a:tblPr/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Тип продукта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Получатели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Стадия закупок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Маски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1 284 100 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МЗСР, ГСИН, НПО, РЦ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СПИД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Прибудут до конца апреля (задерживается в связи с закрытием границы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карантин)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Перчатки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111 813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МЗСР, ГСИН, НЦФ, РЦ СПИД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Прибыли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страну. Раздают получателям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Средство для рук на спиртовой основе 100 мл.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81 446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МЗСР, ГСИН, НЦФ, РЦ СПИД, НПО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Средство для рук на спиртовой основе 500 мл.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26 976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МЗСР, НЦФ, РЦ СПИД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Респираторы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НЦФ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Комбинезоны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МЗСР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Прибудут до конца апреля (поставка задерживается в связи с закрытием границы на карантин)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Защитные очки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РЦ СПИД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Лицевой щиток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РЦ СПИД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a typeface="Calibri"/>
              </a:rPr>
              <a:t/>
            </a:r>
            <a:br>
              <a:rPr lang="ru-RU" b="1" dirty="0" smtClean="0">
                <a:ea typeface="Calibri"/>
              </a:rPr>
            </a:br>
            <a:r>
              <a:rPr lang="ru-RU" sz="3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Направление 3 - СИЗ и дезинфицирующие средства</a:t>
            </a:r>
            <a:r>
              <a:rPr lang="ru-RU" sz="5400" dirty="0" smtClean="0">
                <a:latin typeface="Times New Roman"/>
                <a:ea typeface="Calibri"/>
              </a:rPr>
              <a:t/>
            </a:r>
            <a:br>
              <a:rPr lang="ru-RU" sz="5400" dirty="0" smtClean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8925" y="1833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48586"/>
              </p:ext>
            </p:extLst>
          </p:nvPr>
        </p:nvGraphicFramePr>
        <p:xfrm>
          <a:off x="251520" y="1196753"/>
          <a:ext cx="8712968" cy="5512734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Calibri"/>
                        </a:rPr>
                        <a:t>Тип продукта</a:t>
                      </a:r>
                      <a:endParaRPr lang="ru-RU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Calibri"/>
                        </a:rPr>
                        <a:t>Количество</a:t>
                      </a:r>
                      <a:endParaRPr lang="ru-RU" sz="100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Calibri"/>
                        </a:rPr>
                        <a:t>Получатели</a:t>
                      </a:r>
                      <a:endParaRPr lang="ru-RU" sz="100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Calibri"/>
                        </a:rPr>
                        <a:t>Стадия закупок</a:t>
                      </a:r>
                      <a:endParaRPr lang="ru-RU" sz="10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ИФА -оборудование для 5-ти межрайонных ЦГСЭН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 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5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МЗСР (ДГСЭН) 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Срок</a:t>
                      </a:r>
                      <a:r>
                        <a:rPr lang="ru-RU" sz="800" baseline="0" dirty="0" smtClean="0">
                          <a:effectLst/>
                          <a:latin typeface="+mj-lt"/>
                          <a:ea typeface="Calibri"/>
                        </a:rPr>
                        <a:t> исполнения 30 апреля 22 г.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+mj-lt"/>
                          <a:ea typeface="Calibri"/>
                        </a:rPr>
                        <a:t>Промыватель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(</a:t>
                      </a:r>
                      <a:r>
                        <a:rPr lang="ru-RU" sz="800" dirty="0" err="1">
                          <a:effectLst/>
                          <a:latin typeface="+mj-lt"/>
                          <a:ea typeface="Calibri"/>
                        </a:rPr>
                        <a:t>вошер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) для проведения ИФА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10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Срок</a:t>
                      </a:r>
                      <a:r>
                        <a:rPr lang="ru-RU" sz="800" baseline="0" dirty="0" smtClean="0">
                          <a:effectLst/>
                          <a:latin typeface="+mj-lt"/>
                          <a:ea typeface="Calibri"/>
                        </a:rPr>
                        <a:t> доставки 25.04.22 г.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+mj-lt"/>
                          <a:ea typeface="Calibri"/>
                        </a:rPr>
                        <a:t>Ридер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/спектрофотометр ИФА с принтером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10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Биохимический анализатор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 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3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Электронные дозаторы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12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Calibri"/>
                        </a:rPr>
                        <a:t>Mini Vortex </a:t>
                      </a:r>
                      <a:r>
                        <a:rPr lang="en-US" sz="800" dirty="0" err="1">
                          <a:effectLst/>
                          <a:latin typeface="+mj-lt"/>
                          <a:ea typeface="Calibri"/>
                        </a:rPr>
                        <a:t>CombiSpin</a:t>
                      </a:r>
                      <a:r>
                        <a:rPr lang="en-US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3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01.06.22г.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Мини Спин скоростной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4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Поступил</a:t>
                      </a:r>
                      <a:r>
                        <a:rPr lang="ru-RU" sz="800" baseline="0" dirty="0" smtClean="0">
                          <a:effectLst/>
                          <a:latin typeface="+mj-lt"/>
                          <a:ea typeface="Calibri"/>
                        </a:rPr>
                        <a:t> в страну (ПРООН/ГФ)</a:t>
                      </a: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Мешалка для перемешивания крови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3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Тумба лабораторная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25.04.22 г.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Би дистилятор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5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ТЗ одобрена РЦ СПИДом.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 Заказ на закупку до15.04.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Дистилятор 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10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Автоклав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5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Микротермостат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1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</a:rPr>
                        <a:t>Автомат для надевания бахилл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6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01.06.22 г.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Центрифуга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  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</a:rPr>
                        <a:t>3 </a:t>
                      </a: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9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Фармацевтический холодильник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2                         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15.04.22 г..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3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Вытяжная система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4                           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РЦ СПИД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Начата работа,   готовится ТЗ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Дополнительный модульный отсек для НРЛ для выполнения полного спектра диагностических услуг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                              1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НРЛ</a:t>
                      </a: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Ожидается официальный запрос и технические характеристики от НРЛ (НЦФ)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</a:txBody>
                  <a:tcPr marL="40711" marR="40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7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Реагенты для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секвенирования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(Геномное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секвенирование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 SARS-CoV-2, 1000 исследований за 2 года)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                             242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+mn-cs"/>
                        </a:rPr>
                        <a:t>НЦФ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+mn-cs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ea typeface="Calibri"/>
              </a:rPr>
              <a:t/>
            </a:r>
            <a:br>
              <a:rPr lang="ru-RU" sz="4000" b="1" dirty="0" smtClean="0">
                <a:ea typeface="Calibri"/>
              </a:rPr>
            </a:br>
            <a:r>
              <a:rPr lang="ru-RU" sz="3600" b="1" dirty="0" smtClean="0">
                <a:ea typeface="Calibri"/>
              </a:rPr>
              <a:t>Направление </a:t>
            </a:r>
            <a:r>
              <a:rPr lang="ru-RU" sz="3600" b="1" dirty="0">
                <a:ea typeface="Calibri"/>
              </a:rPr>
              <a:t>4 - Лабораторное оборудование для диагностики COVID</a:t>
            </a:r>
            <a:r>
              <a:rPr lang="ru-RU" sz="5400" dirty="0">
                <a:latin typeface="Times New Roman"/>
                <a:ea typeface="Calibri"/>
              </a:rPr>
              <a:t/>
            </a:r>
            <a:br>
              <a:rPr lang="ru-RU" sz="54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41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077680"/>
              </p:ext>
            </p:extLst>
          </p:nvPr>
        </p:nvGraphicFramePr>
        <p:xfrm>
          <a:off x="395536" y="836712"/>
          <a:ext cx="8496944" cy="4968552"/>
        </p:xfrm>
        <a:graphic>
          <a:graphicData uri="http://schemas.openxmlformats.org/drawingml/2006/table">
            <a:tbl>
              <a:tblPr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/>
                        </a:rPr>
                        <a:t>Тип продукта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/>
                        </a:rPr>
                        <a:t>Количество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+mj-lt"/>
                          <a:ea typeface="Calibri"/>
                        </a:rPr>
                        <a:t>Получа</a:t>
                      </a:r>
                      <a:endParaRPr lang="ru-RU" sz="1600" b="1" dirty="0" smtClean="0">
                        <a:effectLst/>
                        <a:latin typeface="+mj-lt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+mj-lt"/>
                          <a:ea typeface="Calibri"/>
                        </a:rPr>
                        <a:t>тели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Calibri"/>
                        </a:rPr>
                        <a:t>Стадия закупок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  <a:ea typeface="Calibri"/>
                        </a:rPr>
                        <a:t>Оборудование </a:t>
                      </a:r>
                      <a:r>
                        <a:rPr lang="ru-RU" sz="1600" b="1" dirty="0">
                          <a:effectLst/>
                          <a:latin typeface="+mj-lt"/>
                          <a:ea typeface="Calibri"/>
                        </a:rPr>
                        <a:t>для определения чувствительности к антибиотикам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• Оборудование для определения </a:t>
                      </a:r>
                      <a:r>
                        <a:rPr lang="ru-RU" sz="1600" dirty="0" err="1">
                          <a:effectLst/>
                          <a:latin typeface="+mj-lt"/>
                          <a:ea typeface="Calibri"/>
                        </a:rPr>
                        <a:t>коагулологии</a:t>
                      </a: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, биохимии, гематологии, серологии, общей клиники - автоматический гематологический анализатор, автоматический биохимический анализатор, автоматический инкубатор для проведения бактериологических посевов видовой идентификации и определения 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• Обучение сотрудников работе с автоматическими анализаторами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• Закупка реагентов и расходные материалы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• Покупка холодильных и морозильных камер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/>
                        </a:rPr>
                        <a:t>1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</a:rPr>
                        <a:t>МЗКР </a:t>
                      </a: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(РКИБ)</a:t>
                      </a: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</a:rPr>
                        <a:t>Процесс</a:t>
                      </a:r>
                      <a:r>
                        <a:rPr lang="ru-RU" sz="1600" baseline="0" dirty="0" smtClean="0">
                          <a:effectLst/>
                          <a:latin typeface="+mj-lt"/>
                          <a:ea typeface="Calibri"/>
                        </a:rPr>
                        <a:t> запущен. Получены ТЗ от получателя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50614" marR="506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9361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453</TotalTime>
  <Words>1660</Words>
  <Application>Microsoft Office PowerPoint</Application>
  <PresentationFormat>Экран (4:3)</PresentationFormat>
  <Paragraphs>296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Candara</vt:lpstr>
      <vt:lpstr>Symbol</vt:lpstr>
      <vt:lpstr>Times New Roman</vt:lpstr>
      <vt:lpstr>Волна</vt:lpstr>
      <vt:lpstr>Информация по реализации гранта Глобального Фонда на поддержку мероприятий, направленных на ответные меры по COVID-19  (C19RM) на 15.04.22 г.</vt:lpstr>
      <vt:lpstr>Презентация PowerPoint</vt:lpstr>
      <vt:lpstr>Презентация PowerPoint</vt:lpstr>
      <vt:lpstr>Направление 1 - Диагностика COVID (ПЦР) и экспресс-тесты антигена</vt:lpstr>
      <vt:lpstr>Направление 2 - Больничное оборудование</vt:lpstr>
      <vt:lpstr>Презентация PowerPoint</vt:lpstr>
      <vt:lpstr> Направление 3 - СИЗ и дезинфицирующие средства </vt:lpstr>
      <vt:lpstr> Направление 4 - Лабораторное оборудование для диагностики COVID </vt:lpstr>
      <vt:lpstr>Презентация PowerPoint</vt:lpstr>
      <vt:lpstr>Автотранспорт </vt:lpstr>
      <vt:lpstr>Презентация PowerPoint</vt:lpstr>
      <vt:lpstr>Программные активности </vt:lpstr>
      <vt:lpstr> По программной части проведены следующие  тренинги: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реализации гранта Глобального Фонда на поддержку мероприятий, направленных на ответные меры по COVID-19  (C19RM) на 17.12.21 г.</dc:title>
  <dc:creator>asus-tabpc</dc:creator>
  <cp:lastModifiedBy>Asus-rog</cp:lastModifiedBy>
  <cp:revision>48</cp:revision>
  <dcterms:created xsi:type="dcterms:W3CDTF">2021-12-10T04:23:03Z</dcterms:created>
  <dcterms:modified xsi:type="dcterms:W3CDTF">2022-05-10T06:19:38Z</dcterms:modified>
</cp:coreProperties>
</file>