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3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7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040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49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5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52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2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2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0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8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53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3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FAD8-0F64-432E-AB31-2D0AE92D64D0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EC2B36-53E7-48C0-A4C8-860737518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2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3BFAB-F78F-411A-9E07-48671A110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686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ИНДИКАТОРЫ ЭФФЕКТИВНОСТИ НАДЗОРА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BDA9FA-385D-4562-9FA0-A9FC476FB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46" y="3602037"/>
            <a:ext cx="5462954" cy="302384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эксперт по вопросам надзора проекта «Комитет по борьбе с ВИЧ/СПИДом, туберкулезом и малярией КСОЗ при Правительстве Кыргызской Республики» </a:t>
            </a:r>
            <a:r>
              <a:rPr lang="ru-RU" dirty="0" err="1"/>
              <a:t>Кадырбеков</a:t>
            </a:r>
            <a:r>
              <a:rPr lang="ru-RU" dirty="0"/>
              <a:t> У.К.</a:t>
            </a:r>
          </a:p>
          <a:p>
            <a:pPr algn="l"/>
            <a:endParaRPr lang="ru-RU" dirty="0"/>
          </a:p>
          <a:p>
            <a:pPr algn="l">
              <a:spcBef>
                <a:spcPts val="600"/>
              </a:spcBef>
            </a:pPr>
            <a:r>
              <a:rPr lang="ru-RU" sz="1600" b="1" dirty="0" err="1"/>
              <a:t>г.Бишкек</a:t>
            </a:r>
            <a:r>
              <a:rPr lang="ru-RU" sz="1600" b="1" dirty="0"/>
              <a:t> </a:t>
            </a:r>
          </a:p>
          <a:p>
            <a:pPr algn="l">
              <a:spcBef>
                <a:spcPts val="600"/>
              </a:spcBef>
            </a:pPr>
            <a:r>
              <a:rPr lang="ru-RU" sz="1600" b="1" dirty="0"/>
              <a:t>26.12.2021г.</a:t>
            </a:r>
          </a:p>
        </p:txBody>
      </p:sp>
    </p:spTree>
    <p:extLst>
      <p:ext uri="{BB962C8B-B14F-4D97-AF65-F5344CB8AC3E}">
        <p14:creationId xmlns:p14="http://schemas.microsoft.com/office/powerpoint/2010/main" val="160085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0F25A-FA21-494C-8436-72ED59B6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Мониторинг исполнения рекомендаций выявленных проблем и недостатков: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00BB0A-EE0F-42CC-AD16-4A7F2F00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/>
              <a:t>индикатор: </a:t>
            </a:r>
            <a:r>
              <a:rPr lang="ru-RU" sz="3200" dirty="0"/>
              <a:t>процент выполнения данных рекомендаций в течении года – не менее 75%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96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0DFAAE-5967-4723-A769-92F52874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551" y="112542"/>
            <a:ext cx="10888393" cy="674545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3700" b="1" dirty="0"/>
              <a:t>Представленность всех организаций и сообществ в национальном диалоге и выборе основного получателя.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</a:t>
            </a:r>
            <a:r>
              <a:rPr lang="ru-RU" sz="3700" dirty="0"/>
              <a:t> количество членов СН и альтернатов, принявших участие в национальном диалоге и в заседании по выбору основного реципиента (не менее 75% состава)</a:t>
            </a:r>
          </a:p>
          <a:p>
            <a:pPr lvl="0"/>
            <a:r>
              <a:rPr lang="ru-RU" sz="3700" b="1" dirty="0"/>
              <a:t>Квалифицированность членов и альтернатов СН в вопросах надзора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</a:t>
            </a:r>
            <a:r>
              <a:rPr lang="ru-RU" sz="3700" dirty="0"/>
              <a:t> количество членов СКК и альтернатов, принявших участие в обучении и прошедших пост тест. (показатель не менее 90%)</a:t>
            </a:r>
          </a:p>
          <a:p>
            <a:pPr marL="0" lvl="0" indent="0">
              <a:buNone/>
            </a:pPr>
            <a:r>
              <a:rPr lang="ru-RU" sz="3700" b="1" dirty="0"/>
              <a:t>индикатор:</a:t>
            </a:r>
            <a:r>
              <a:rPr lang="ru-RU" sz="3700" dirty="0"/>
              <a:t> количество членов СКК и альтернатов, подтвердивших полученные знания не менее 1 раза в год. (инструмент-онлайн тестирование, показатель не менее 95%)</a:t>
            </a:r>
          </a:p>
          <a:p>
            <a:pPr lvl="0"/>
            <a:r>
              <a:rPr lang="ru-RU" sz="3700" b="1" dirty="0"/>
              <a:t>Внедрение гранта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Количество проведенных заседаний сектора по надзору (не менее 4 в год, ежеквартально)</a:t>
            </a:r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Количество членов и альтернатов сектора по надзору, принявших участие в заседаниях сектора (не менее 75 % состава)</a:t>
            </a:r>
          </a:p>
          <a:p>
            <a:pPr lvl="0"/>
            <a:r>
              <a:rPr lang="ru-RU" sz="3700" b="1" dirty="0"/>
              <a:t>Сбор информации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Своевременность предоставления информации со стороны Основного получателя (не позднее 10 дней после запроса)</a:t>
            </a:r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своевременность предоставления информации от партнеров, работающих в области ВИЧ.ТБ. (не позднее 14 дней после запроса)</a:t>
            </a:r>
          </a:p>
          <a:p>
            <a:pPr lvl="0"/>
            <a:r>
              <a:rPr lang="ru-RU" sz="3700" b="1" dirty="0"/>
              <a:t>Сайт-визиты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Количество членов и альтернатов сектора, принявших участие в сайт визитах (не менее 75% состава)</a:t>
            </a:r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Удовлетворенность мониторинговыми визитами со стороны </a:t>
            </a:r>
            <a:r>
              <a:rPr lang="ru-RU" sz="3700" dirty="0" err="1"/>
              <a:t>субполучателей</a:t>
            </a:r>
            <a:r>
              <a:rPr lang="ru-RU" sz="3700" dirty="0"/>
              <a:t> и бенефициариев (инструмент – проведение анонимного онлайн анкетирования среди СП и получателей услуг с положительной оценкой более 75%)</a:t>
            </a:r>
          </a:p>
          <a:p>
            <a:pPr lvl="0"/>
            <a:r>
              <a:rPr lang="ru-RU" sz="3700" b="1" dirty="0"/>
              <a:t>Конфликт интересов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своевременность предоставления гарантий об отсутствии конфликта интересов (обновление декларации не менее 90% 2 раза в год)</a:t>
            </a:r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Наличие и соблюдение политики ротации не менее 1 раза в год 30% членов СКК)</a:t>
            </a:r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Удовлетворенность работой сектора по надзору членами комитета (инструмент – анонимное онлайн анкетирование не менее 1 раз в год с положительной оценкой более 75%)</a:t>
            </a:r>
          </a:p>
          <a:p>
            <a:pPr lvl="0"/>
            <a:r>
              <a:rPr lang="ru-RU" sz="3700" b="1" dirty="0"/>
              <a:t>Мониторинг исполнения рекомендаций выявленных проблем и недостатков:</a:t>
            </a:r>
            <a:endParaRPr lang="ru-RU" sz="3700" dirty="0"/>
          </a:p>
          <a:p>
            <a:pPr marL="0" lvl="0" indent="0">
              <a:buNone/>
            </a:pPr>
            <a:r>
              <a:rPr lang="ru-RU" sz="3700" b="1" dirty="0"/>
              <a:t>индикатор: </a:t>
            </a:r>
            <a:r>
              <a:rPr lang="ru-RU" sz="3700" dirty="0"/>
              <a:t>процент выполнения данных рекомендаций в течении года – не менее 75%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4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0F1CB3-8E96-4F8A-8133-571B0FE35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r>
              <a:rPr lang="ru-RU" sz="5400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96876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075DD8-74AE-4FCD-8EDE-B37E267D3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596" y="520505"/>
            <a:ext cx="10058401" cy="565645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Обеспечение надзора за разработкой заявки, проведением переговоров по гранту, внедрением гранта и закрытием гранта относится к основной функции СКК.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400" b="1" dirty="0"/>
              <a:t>Определение: </a:t>
            </a:r>
            <a:r>
              <a:rPr lang="ru-RU" sz="2400" dirty="0"/>
              <a:t>Надзор представляет собой один из видов мониторинга, который фокусируется на руководстве и понимании всей панорамы событий.</a:t>
            </a:r>
          </a:p>
          <a:p>
            <a:r>
              <a:rPr lang="ru-RU" sz="2400" b="1" dirty="0"/>
              <a:t>Мониторинг</a:t>
            </a:r>
            <a:r>
              <a:rPr lang="ru-RU" sz="2400" dirty="0"/>
              <a:t> — это регулярный процесс сбора и анализа информации для отслеживания хода выполнения намеченных планов и проверки соответствия установленным стандартам.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01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0A5A2-34DF-461B-B7F3-EAC22F735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Осуществление надзорных функций комитета затрагивает следующие области: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9D7D0E-0A27-4563-96C3-C2D56C5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/>
              <a:t>1. Разработка заявки </a:t>
            </a:r>
          </a:p>
          <a:p>
            <a:r>
              <a:rPr lang="ru-RU" sz="3600" dirty="0"/>
              <a:t>2. Переговоры по гранту </a:t>
            </a:r>
          </a:p>
          <a:p>
            <a:r>
              <a:rPr lang="ru-RU" sz="3600" dirty="0"/>
              <a:t>3. Внедрение гранта</a:t>
            </a:r>
          </a:p>
          <a:p>
            <a:r>
              <a:rPr lang="ru-RU" sz="3600" dirty="0"/>
              <a:t>4. Утверждение изменений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7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E38A4-3E10-4E9F-91A8-8A504C42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Разработка заявки.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7702CC-4BF0-4E10-B82A-43063DD6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2" y="1659988"/>
            <a:ext cx="9679745" cy="49952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разработке заявок сектор по надзору гарантирует то, что в данном процессе участвовал широкий круг заинтересованных сторон, что были соблюдены процедуры «национального диалога» (включая организацию и проведение встреч, сбор и обобщение материала). </a:t>
            </a:r>
          </a:p>
          <a:p>
            <a:pPr marL="0" lv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При подаче заявок необходимо определить основного получателя средств в соответствии с процедурами ГФ.</a:t>
            </a:r>
          </a:p>
          <a:p>
            <a:pPr marL="0" indent="0">
              <a:buNone/>
            </a:pPr>
            <a:r>
              <a:rPr lang="ru-RU" sz="2400" b="1" dirty="0"/>
              <a:t>индикатор:</a:t>
            </a:r>
            <a:r>
              <a:rPr lang="ru-RU" sz="2400" dirty="0"/>
              <a:t> 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членов СН и альтернатов, принявших участие наблюдателями в национальном диалоге и в заседании по выбору основного реципиента (не менее 75% состава)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7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DDC6C-A545-4CF0-86DC-0A2CCC98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988" y="681037"/>
            <a:ext cx="9693812" cy="20621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Переговоры по гранту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надзор за процессом переговоров для обеспечения его продвижения; определять, откуда при необходимости может быть получена техническая помощь и отслеживать любые изменения, которые вносятся в заявку.</a:t>
            </a:r>
            <a:b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7F2225-F4A9-4097-A996-75F3B7EC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2" y="3291840"/>
            <a:ext cx="9693812" cy="3235568"/>
          </a:xfrm>
        </p:spPr>
        <p:txBody>
          <a:bodyPr>
            <a:normAutofit/>
          </a:bodyPr>
          <a:lstStyle/>
          <a:p>
            <a:r>
              <a:rPr lang="ru-RU" sz="2800" b="1" i="1" dirty="0"/>
              <a:t>индикатор: </a:t>
            </a:r>
            <a:r>
              <a:rPr lang="ru-RU" sz="2800" i="1" dirty="0"/>
              <a:t>количество членов СН и альтернатов, принявших участие в заседании Комитета по обсуждению внесения изменений в мероприятия, изменения бюджета, индикаторов</a:t>
            </a:r>
          </a:p>
          <a:p>
            <a:pPr marL="0" indent="0">
              <a:buNone/>
            </a:pPr>
            <a:r>
              <a:rPr lang="ru-RU" sz="2800" i="1" dirty="0"/>
              <a:t>        (показатель не менее 75% состава)</a:t>
            </a:r>
          </a:p>
        </p:txBody>
      </p:sp>
    </p:spTree>
    <p:extLst>
      <p:ext uri="{BB962C8B-B14F-4D97-AF65-F5344CB8AC3E}">
        <p14:creationId xmlns:p14="http://schemas.microsoft.com/office/powerpoint/2010/main" val="55259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CC608-4657-4A46-B268-4A7646809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гранта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3618C-B1A6-49A2-8388-BDA4A2A02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59" y="1319937"/>
            <a:ext cx="9692639" cy="496444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Количество проведенных заседаний сектора по надзору (не менее 4 в год, ежеквартально)</a:t>
            </a:r>
          </a:p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Количество членов и альтернатов сектора по надзору, принявших участие в заседаниях сектора </a:t>
            </a:r>
          </a:p>
          <a:p>
            <a:pPr marL="0" lvl="0" indent="0">
              <a:buNone/>
            </a:pPr>
            <a:r>
              <a:rPr lang="ru-RU" sz="2400" dirty="0"/>
              <a:t>(не менее 75 % состава)</a:t>
            </a:r>
          </a:p>
          <a:p>
            <a:r>
              <a:rPr lang="ru-RU" sz="2400" b="1" dirty="0"/>
              <a:t>индикатор: </a:t>
            </a:r>
            <a:r>
              <a:rPr lang="ru-RU" sz="2400" dirty="0"/>
              <a:t>Своевременность предоставления информации со стороны Основного получателя </a:t>
            </a:r>
          </a:p>
          <a:p>
            <a:pPr marL="0" indent="0">
              <a:buNone/>
            </a:pPr>
            <a:r>
              <a:rPr lang="ru-RU" sz="2400" dirty="0"/>
              <a:t>(не позднее 10 дней после запроса)</a:t>
            </a:r>
          </a:p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своевременность предоставления информации от партнеров, работающих в области ВИЧ.ТБ. </a:t>
            </a:r>
          </a:p>
          <a:p>
            <a:pPr marL="0" lvl="0" indent="0">
              <a:buNone/>
            </a:pPr>
            <a:r>
              <a:rPr lang="ru-RU" sz="2400" dirty="0"/>
              <a:t>(не позднее 14 дней после запроса)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6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642CF-C376-45FE-8958-7738C3E51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Сайт-визиты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0DBA4-01D4-4097-A1BC-0F4A975D4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492" y="2133600"/>
            <a:ext cx="9577338" cy="37776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b="1" dirty="0"/>
              <a:t>индикатор: </a:t>
            </a:r>
            <a:r>
              <a:rPr lang="ru-RU" sz="2800" dirty="0"/>
              <a:t>Количество членов и альтернатов сектора, принявших участие в сайт визитах </a:t>
            </a:r>
          </a:p>
          <a:p>
            <a:pPr marL="0" lvl="0" indent="0">
              <a:buNone/>
            </a:pPr>
            <a:r>
              <a:rPr lang="ru-RU" sz="2800" dirty="0"/>
              <a:t>(не менее 75% состава)</a:t>
            </a:r>
          </a:p>
          <a:p>
            <a:pPr lvl="0"/>
            <a:r>
              <a:rPr lang="ru-RU" sz="2800" b="1" dirty="0"/>
              <a:t>индикатор: </a:t>
            </a:r>
            <a:r>
              <a:rPr lang="ru-RU" sz="2800" dirty="0"/>
              <a:t>Удовлетворенность мониторинговыми визитами со стороны </a:t>
            </a:r>
            <a:r>
              <a:rPr lang="ru-RU" sz="2800" dirty="0" err="1"/>
              <a:t>субполучателей</a:t>
            </a:r>
            <a:r>
              <a:rPr lang="ru-RU" sz="2800" dirty="0"/>
              <a:t> и бенефициариев </a:t>
            </a:r>
          </a:p>
          <a:p>
            <a:pPr marL="0" lvl="0" indent="0">
              <a:buNone/>
            </a:pPr>
            <a:r>
              <a:rPr lang="ru-RU" sz="2800" dirty="0"/>
              <a:t>(инструмент – проведение анонимного онлайн анкетирования среди СП и получателей услуг с положительной оценкой более 75%)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19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5D0BB-BF00-4AB2-BC8C-1C711691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Квалифицированность членов и альтернатов СН в вопросах надзора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783D20-4408-405E-A0E8-BECAFEC6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dirty="0"/>
              <a:t>индикатор:</a:t>
            </a:r>
            <a:r>
              <a:rPr lang="ru-RU" sz="2800" dirty="0"/>
              <a:t> количество членов СКК и альтернатов, принявших участие в обучении и прошедших пост тест. (показатель не менее 90%)</a:t>
            </a:r>
          </a:p>
          <a:p>
            <a:pPr lvl="0"/>
            <a:r>
              <a:rPr lang="ru-RU" sz="2800" b="1" dirty="0"/>
              <a:t>индикатор:</a:t>
            </a:r>
            <a:r>
              <a:rPr lang="ru-RU" sz="2800" dirty="0"/>
              <a:t> количество членов СКК и альтернатов, подтвердивших полученные знания не менее 1 раза в год. (инструмент-онлайн тестирование, показатель не менее 95%)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83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9E05F-0D4A-495C-A2F9-2C284829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333"/>
            <a:ext cx="8911687" cy="1280890"/>
          </a:xfrm>
        </p:spPr>
        <p:txBody>
          <a:bodyPr/>
          <a:lstStyle/>
          <a:p>
            <a:r>
              <a:rPr lang="ru-RU" b="1" dirty="0"/>
              <a:t>Конфликт интересов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F4E2B2-96F6-4043-8350-9602C6AF7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452" y="1772530"/>
            <a:ext cx="9382394" cy="4403188"/>
          </a:xfrm>
        </p:spPr>
        <p:txBody>
          <a:bodyPr/>
          <a:lstStyle/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своевременность предоставления гарантий об отсутствии конфликта интересов</a:t>
            </a:r>
          </a:p>
          <a:p>
            <a:pPr marL="0" lvl="0" indent="0">
              <a:buNone/>
            </a:pPr>
            <a:r>
              <a:rPr lang="ru-RU" sz="2400" dirty="0"/>
              <a:t>(обновление декларации не менее 90% состава раз в год)</a:t>
            </a:r>
          </a:p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Наличие и соблюдение политики ротации</a:t>
            </a:r>
          </a:p>
          <a:p>
            <a:pPr marL="0" lvl="0" indent="0">
              <a:buNone/>
            </a:pPr>
            <a:r>
              <a:rPr lang="ru-RU" sz="2400" dirty="0"/>
              <a:t>(не менее 1 раза в год 30% членов СКК)</a:t>
            </a:r>
          </a:p>
          <a:p>
            <a:pPr lvl="0"/>
            <a:r>
              <a:rPr lang="ru-RU" sz="2400" b="1" dirty="0"/>
              <a:t>индикатор: </a:t>
            </a:r>
            <a:r>
              <a:rPr lang="ru-RU" sz="2400" dirty="0"/>
              <a:t>Удовлетворенность работой сектора по надзору членами комитета </a:t>
            </a:r>
          </a:p>
          <a:p>
            <a:pPr marL="0" lvl="0" indent="0">
              <a:buNone/>
            </a:pPr>
            <a:r>
              <a:rPr lang="ru-RU" sz="2400" dirty="0"/>
              <a:t>(инструмент – анонимное онлайн анкетирование не менее 1 раз в год с положительной оценкой более 75%)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88358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880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Tahoma</vt:lpstr>
      <vt:lpstr>Wingdings 3</vt:lpstr>
      <vt:lpstr>Легкий дым</vt:lpstr>
      <vt:lpstr>ИНДИКАТОРЫ ЭФФЕКТИВНОСТИ НАДЗОРА</vt:lpstr>
      <vt:lpstr>Презентация PowerPoint</vt:lpstr>
      <vt:lpstr>Осуществление надзорных функций комитета затрагивает следующие области:</vt:lpstr>
      <vt:lpstr>Разработка заявки. </vt:lpstr>
      <vt:lpstr>Переговоры по гранту - надзор за процессом переговоров для обеспечения его продвижения; определять, откуда при необходимости может быть получена техническая помощь и отслеживать любые изменения, которые вносятся в заявку. </vt:lpstr>
      <vt:lpstr>Внедрение гранта</vt:lpstr>
      <vt:lpstr>Сайт-визиты </vt:lpstr>
      <vt:lpstr>Квалифицированность членов и альтернатов СН в вопросах надзора </vt:lpstr>
      <vt:lpstr>Конфликт интересов </vt:lpstr>
      <vt:lpstr>Мониторинг исполнения рекомендаций выявленных проблем и недостатков: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ИНДИКАТОРЫ ЭФФЕКТИВНОСТИ НАДЗОРА</dc:title>
  <dc:creator>Пользователь</dc:creator>
  <cp:lastModifiedBy>Пользователь</cp:lastModifiedBy>
  <cp:revision>9</cp:revision>
  <cp:lastPrinted>2021-12-03T02:42:14Z</cp:lastPrinted>
  <dcterms:created xsi:type="dcterms:W3CDTF">2021-12-02T06:02:57Z</dcterms:created>
  <dcterms:modified xsi:type="dcterms:W3CDTF">2021-12-16T04:02:27Z</dcterms:modified>
</cp:coreProperties>
</file>