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16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5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9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3235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547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64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503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0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4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9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0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8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6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9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8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6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FE9CAF-E948-43FC-A8E0-8499967F230E}" type="datetimeFigureOut">
              <a:rPr lang="ru-RU" smtClean="0"/>
              <a:t>чт 16.12.21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12EC-168C-4816-9207-C0C4933A9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086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328C0-0506-46A6-A9C7-80A35BFBB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4167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Актуальность разработки единой формы сбора данных международных проектов и партнеров в области ВИЧ/ТБ</a:t>
            </a:r>
          </a:p>
        </p:txBody>
      </p:sp>
    </p:spTree>
    <p:extLst>
      <p:ext uri="{BB962C8B-B14F-4D97-AF65-F5344CB8AC3E}">
        <p14:creationId xmlns:p14="http://schemas.microsoft.com/office/powerpoint/2010/main" val="152953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D0DAF6-AEF2-4369-BA8E-2ED47632F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7265"/>
            <a:ext cx="10515600" cy="5509698"/>
          </a:xfrm>
        </p:spPr>
        <p:txBody>
          <a:bodyPr/>
          <a:lstStyle/>
          <a:p>
            <a:r>
              <a:rPr lang="ru-RU" sz="2800" dirty="0"/>
              <a:t>В Положении о Комитете по борьбе с ВИЧ/СПИДом, туберкулезом и малярией при Координационном совете по общественному здравоохранению при Правительстве Кыргызской Республики от 21 июня 2017г. прописано:</a:t>
            </a:r>
          </a:p>
          <a:p>
            <a:pPr marL="0" indent="0">
              <a:buNone/>
            </a:pPr>
            <a:r>
              <a:rPr lang="ru-RU" sz="2800" dirty="0"/>
              <a:t>     «Комитет по борьбе с ВИЧ/СПИДом, туберкулезом и малярией… является координационной площадкой… для осуществления координации и оптимизации деятельности… международных, коммерческих и некоммерческих организаций...вовлеченных в мероприятия по борьбе с ВИЧ/СПИДом, туберкулезом и малярией».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47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2B5864-8942-49FF-8726-3AC4B3BF1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840259"/>
            <a:ext cx="10326858" cy="5263979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b="1" dirty="0"/>
              <a:t>Для достижения цели </a:t>
            </a:r>
          </a:p>
          <a:p>
            <a:pPr marL="0" indent="0" algn="ctr">
              <a:buNone/>
            </a:pPr>
            <a:r>
              <a:rPr lang="ru-RU" sz="2600" b="1" dirty="0"/>
              <a:t>Комитет реализует следующие задачи:</a:t>
            </a:r>
          </a:p>
          <a:p>
            <a:pPr marL="0" indent="0">
              <a:buNone/>
            </a:pPr>
            <a:r>
              <a:rPr lang="ru-RU" sz="2600" dirty="0"/>
              <a:t>- </a:t>
            </a:r>
            <a:r>
              <a:rPr lang="ru-RU" sz="2600" i="1" dirty="0"/>
              <a:t>осуществление мониторинга и контроля за использованием финансовых и иных средств международных и донорских организаций, процессом реализации программ и мероприятий, и их результатами;</a:t>
            </a:r>
            <a:endParaRPr lang="ru-RU" sz="2600" dirty="0"/>
          </a:p>
          <a:p>
            <a:pPr marL="0" indent="0">
              <a:buNone/>
            </a:pPr>
            <a:r>
              <a:rPr lang="ru-RU" sz="2600" i="1" dirty="0"/>
              <a:t>- обеспечение взаимодействия и согласованности между помощью, получаемой от международных и донорских организаций, и помощью, получаемой в рамках всех программ по борьбе с тремя заболеваниями (ВИЧ/СПИД, туберкулез и малярия).</a:t>
            </a: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5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615EF4-EB6A-4EE9-BA36-C576AE0DB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735"/>
            <a:ext cx="10515600" cy="590653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                                           Комитет имеет право:</a:t>
            </a:r>
          </a:p>
          <a:p>
            <a:pPr marL="0" indent="0">
              <a:buNone/>
            </a:pPr>
            <a:r>
              <a:rPr lang="ru-RU" sz="2400" dirty="0"/>
              <a:t>- осуществлять контроль за использованием всех финансовых и иных средств международных и донорских организаций в стране и за качеством реализуемых мероприятий и программ... </a:t>
            </a:r>
          </a:p>
          <a:p>
            <a:pPr marL="0" indent="0">
              <a:buNone/>
            </a:pPr>
            <a:r>
              <a:rPr lang="ru-RU" sz="2400" dirty="0"/>
              <a:t>- регулярно и при необходимости внепланово заслушивать отчеты основных получателей и </a:t>
            </a:r>
            <a:r>
              <a:rPr lang="ru-RU" sz="2400" dirty="0" err="1"/>
              <a:t>субполучателей</a:t>
            </a:r>
            <a:r>
              <a:rPr lang="ru-RU" sz="2400" dirty="0"/>
              <a:t> финансовых и иных средств международных и донорских организаций;</a:t>
            </a:r>
          </a:p>
          <a:p>
            <a:pPr marL="0" indent="0">
              <a:buNone/>
            </a:pPr>
            <a:r>
              <a:rPr lang="ru-RU" sz="2400" dirty="0"/>
              <a:t>- рекомендовать изменения в планы реализации ... программ международных организаций... </a:t>
            </a:r>
          </a:p>
          <a:p>
            <a:pPr marL="0" indent="0">
              <a:buNone/>
            </a:pPr>
            <a:r>
              <a:rPr lang="ru-RU" sz="2400" dirty="0"/>
              <a:t>- проводить стратегический мониторинг реализуемых программ и проектов по трем заболеваниям, финансируемых международными и донорскими организациями, и другими источниками на территории всей страны;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785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08F09E8-34FA-4ECE-A6AD-B95F80B1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692" y="617838"/>
            <a:ext cx="10637108" cy="59559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Функции Комитета:</a:t>
            </a:r>
          </a:p>
          <a:p>
            <a:pPr marL="0" indent="0">
              <a:buNone/>
            </a:pPr>
            <a:r>
              <a:rPr lang="ru-RU" dirty="0"/>
              <a:t>- гармонизация проектов международных и донорских организаций с другими национальными проектами и программами в рамках реализации программ по трем заболеваниям;</a:t>
            </a:r>
          </a:p>
          <a:p>
            <a:pPr marL="0" indent="0">
              <a:buNone/>
            </a:pPr>
            <a:r>
              <a:rPr lang="ru-RU" dirty="0"/>
              <a:t>- контроль за выполнением программ международных и донорских организаций;</a:t>
            </a:r>
          </a:p>
          <a:p>
            <a:pPr marL="0" indent="0">
              <a:buNone/>
            </a:pPr>
            <a:r>
              <a:rPr lang="ru-RU" dirty="0"/>
              <a:t>- обмен информацией с международными и донорскими организациями и секторами, представленными в Комитете;</a:t>
            </a:r>
          </a:p>
          <a:p>
            <a:pPr marL="0" indent="0" algn="ctr">
              <a:buNone/>
            </a:pPr>
            <a:r>
              <a:rPr lang="ru-RU" b="1" dirty="0"/>
              <a:t>   Сектор по надзору осуществляет наблюдение за:</a:t>
            </a:r>
          </a:p>
          <a:p>
            <a:pPr marL="0" indent="0">
              <a:buNone/>
            </a:pPr>
            <a:r>
              <a:rPr lang="ru-RU" dirty="0"/>
              <a:t>- реализацией программ, финансовых и иных средств международных и донорских организаций основными его получателями;</a:t>
            </a:r>
          </a:p>
          <a:p>
            <a:pPr marL="0" indent="0">
              <a:buNone/>
            </a:pPr>
            <a:r>
              <a:rPr lang="ru-RU" dirty="0"/>
              <a:t>- надлежащим и своевременным использованием финансовых ресурсов, проведением закупок на финансовые и иные средства международных и донорских организаций;</a:t>
            </a:r>
          </a:p>
          <a:p>
            <a:pPr marL="0" indent="0">
              <a:buNone/>
            </a:pPr>
            <a:r>
              <a:rPr lang="ru-RU" dirty="0"/>
              <a:t>- координацией, взаимодействием, согласованностью и отсутствием дублирования между программами по трем заболеваниям и по вопросам их финансирования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16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C8819C-6A5E-4E58-A285-FFFDB27B1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270"/>
            <a:ext cx="10515600" cy="5980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/>
              <a:t>Вместе с тем, согласно Утвержденного руководства по </a:t>
            </a:r>
            <a:r>
              <a:rPr lang="ru-RU" sz="2200" i="1" dirty="0"/>
              <a:t>надзору «объем и виды отчетов определяются собственными политиками Грантодателями и, в практике, грантовые соглашения отражают порядок взаимодействия между сторонами, включая порядок предоставления информации по реализации грантов. Анализ информации может осуществляться на основании доступных данных оговоренных в грантовом соглашении».</a:t>
            </a:r>
            <a:r>
              <a:rPr lang="ru-RU" sz="2200" dirty="0"/>
              <a:t>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/>
              <a:t>Однако практика показывает, что до настоящего времени предоставление информации по реализации проектов партнеров в сфере ВИЧ/ТБ осуществляется спорадически, в виде ежегодного отчета на заседании Комитета. При этом при консультациях многие члены и альтернаты комитета высказывали мнение о необходимости разработки удобной формы отчетности для партнеров. Потребность в разработке такой формы подтверждается результатами анонимного анкетирования. Более половины (62%) принявших участие в анкетировании высказались за разработку единого формата сдачи отчетных данных для международных партнеров в сфере ВИЧ и ТБ.</a:t>
            </a:r>
          </a:p>
        </p:txBody>
      </p:sp>
    </p:spTree>
    <p:extLst>
      <p:ext uri="{BB962C8B-B14F-4D97-AF65-F5344CB8AC3E}">
        <p14:creationId xmlns:p14="http://schemas.microsoft.com/office/powerpoint/2010/main" val="173467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78B739-418D-422B-8022-6DEEAADFF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557"/>
            <a:ext cx="10515600" cy="598067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/>
              <a:t>Учитывая вышеизложенное, имеются все возможности, как нормативного характера (Положение о Комитете), так и желание большинства партнеров.</a:t>
            </a:r>
          </a:p>
          <a:p>
            <a:pPr marL="0" indent="0">
              <a:buNone/>
            </a:pPr>
            <a:r>
              <a:rPr lang="ru-RU" sz="2200" dirty="0"/>
              <a:t>Далее встает вопрос об объеме данных необходимых для проведения надзора в отношении реализуемых проектов.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/>
              <a:t>Вопросы, подлежащие рассмотрению должны в определенной степени коррелироваться с вопросами, применяемыми в отношении проекта Глобального Фонда. В то же время необходимо заручится поддержкой и согласием самих международных организаций, реализующих проекты и их </a:t>
            </a:r>
            <a:r>
              <a:rPr lang="ru-RU" sz="2200" dirty="0" err="1"/>
              <a:t>суб</a:t>
            </a:r>
            <a:r>
              <a:rPr lang="ru-RU" sz="2200" dirty="0"/>
              <a:t>-получателей.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82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7B32FF-03D4-431E-BDE8-3D73B4E1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35" y="321276"/>
            <a:ext cx="11738919" cy="6326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/>
              <a:t>Оптимально будет определить вопросы и сферы надзора в данном направлении определить в ходе разработки и обсуждении разрабатываемых в текущий момент чек листов для сайт-визитов. </a:t>
            </a:r>
          </a:p>
          <a:p>
            <a:pPr marL="0" indent="0">
              <a:buNone/>
            </a:pPr>
            <a:r>
              <a:rPr lang="ru-RU" sz="2200" dirty="0"/>
              <a:t>	Вопросы общего характера в принципе содержатся и предоставляются партнерами в ежегодных отчетах и презентациях: наименование проекта, сроки реализации, проектный год, финансирующая сторона, организации реализующие проект, цели и задачи проекта. бенефициарии проекта. области воздействия, регионы работы проекта, предусмотренная техническая помощь (объемы, стоимость, характер), планы обучения и повышения потенциала, закупки ИМН, тестом, медикаментов и др. (количество, распределение), стандарты услуг, алгоритмы действий, индикаторы мониторинга, количество сайтов и их расположение, а так же достижение целей.</a:t>
            </a:r>
          </a:p>
          <a:p>
            <a:pPr marL="0" indent="0">
              <a:buNone/>
            </a:pPr>
            <a:r>
              <a:rPr lang="ru-RU" sz="2200" dirty="0"/>
              <a:t>	Необходимо не забывать о том, что процесс надзора, является динамическим и соответственно статические данные отчетов не дают возможности наблюдения процессов, поэтому важно достигнуть договоренностей о периодичности и сроках предоставления данных.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81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CA9F4E-1D01-4285-9F51-CC9F7E583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2" y="661182"/>
            <a:ext cx="10775852" cy="575368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06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362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Tahoma</vt:lpstr>
      <vt:lpstr>Wingdings 3</vt:lpstr>
      <vt:lpstr>Ион</vt:lpstr>
      <vt:lpstr>Актуальность разработки единой формы сбора данных международных проектов и партнеров в области ВИЧ/ТБ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 разработки единой формы сбора данных международных проектов и партнеров в области ВИЧ/ТБ</dc:title>
  <dc:creator>Пользователь</dc:creator>
  <cp:lastModifiedBy>Пользователь</cp:lastModifiedBy>
  <cp:revision>4</cp:revision>
  <dcterms:created xsi:type="dcterms:W3CDTF">2021-12-16T03:13:06Z</dcterms:created>
  <dcterms:modified xsi:type="dcterms:W3CDTF">2021-12-16T03:39:45Z</dcterms:modified>
</cp:coreProperties>
</file>