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374" r:id="rId2"/>
    <p:sldId id="375" r:id="rId3"/>
    <p:sldId id="376" r:id="rId4"/>
    <p:sldId id="437" r:id="rId5"/>
    <p:sldId id="377" r:id="rId6"/>
    <p:sldId id="379" r:id="rId7"/>
    <p:sldId id="423" r:id="rId8"/>
    <p:sldId id="436" r:id="rId9"/>
    <p:sldId id="425" r:id="rId10"/>
    <p:sldId id="426" r:id="rId11"/>
    <p:sldId id="384" r:id="rId12"/>
    <p:sldId id="386" r:id="rId13"/>
    <p:sldId id="438" r:id="rId14"/>
    <p:sldId id="417" r:id="rId15"/>
    <p:sldId id="413" r:id="rId16"/>
  </p:sldIdLst>
  <p:sldSz cx="9144000" cy="6858000" type="screen4x3"/>
  <p:notesSz cx="6805613" cy="99441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Средний стиль 3 -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9631B5-78F2-41C9-869B-9F39066F8104}" styleName="Средний стиль 3 - 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35" autoAdjust="0"/>
    <p:restoredTop sz="93716" autoAdjust="0"/>
  </p:normalViewPr>
  <p:slideViewPr>
    <p:cSldViewPr>
      <p:cViewPr varScale="1">
        <p:scale>
          <a:sx n="109" d="100"/>
          <a:sy n="109" d="100"/>
        </p:scale>
        <p:origin x="165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841" cy="498884"/>
          </a:xfrm>
          <a:prstGeom prst="rect">
            <a:avLst/>
          </a:prstGeom>
        </p:spPr>
        <p:txBody>
          <a:bodyPr vert="horz" lIns="91859" tIns="45930" rIns="91859" bIns="4593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4183" y="1"/>
            <a:ext cx="2949841" cy="498884"/>
          </a:xfrm>
          <a:prstGeom prst="rect">
            <a:avLst/>
          </a:prstGeom>
        </p:spPr>
        <p:txBody>
          <a:bodyPr vert="horz" lIns="91859" tIns="45930" rIns="91859" bIns="45930" rtlCol="0"/>
          <a:lstStyle>
            <a:lvl1pPr algn="r">
              <a:defRPr sz="1200"/>
            </a:lvl1pPr>
          </a:lstStyle>
          <a:p>
            <a:fld id="{AE58CB13-B353-473A-A15A-A472E63D08CA}" type="datetimeFigureOut">
              <a:rPr lang="ru-RU" smtClean="0"/>
              <a:t>15.12.2017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445216"/>
            <a:ext cx="2949841" cy="498884"/>
          </a:xfrm>
          <a:prstGeom prst="rect">
            <a:avLst/>
          </a:prstGeom>
        </p:spPr>
        <p:txBody>
          <a:bodyPr vert="horz" lIns="91859" tIns="45930" rIns="91859" bIns="4593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4183" y="9445216"/>
            <a:ext cx="2949841" cy="498884"/>
          </a:xfrm>
          <a:prstGeom prst="rect">
            <a:avLst/>
          </a:prstGeom>
        </p:spPr>
        <p:txBody>
          <a:bodyPr vert="horz" lIns="91859" tIns="45930" rIns="91859" bIns="45930" rtlCol="0" anchor="b"/>
          <a:lstStyle>
            <a:lvl1pPr algn="r">
              <a:defRPr sz="1200"/>
            </a:lvl1pPr>
          </a:lstStyle>
          <a:p>
            <a:fld id="{08B27A66-B382-426D-AD5A-65D240E4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36124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099" cy="497205"/>
          </a:xfrm>
          <a:prstGeom prst="rect">
            <a:avLst/>
          </a:prstGeom>
        </p:spPr>
        <p:txBody>
          <a:bodyPr vert="horz" lIns="91859" tIns="45930" rIns="91859" bIns="4593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941" y="1"/>
            <a:ext cx="2949099" cy="497205"/>
          </a:xfrm>
          <a:prstGeom prst="rect">
            <a:avLst/>
          </a:prstGeom>
        </p:spPr>
        <p:txBody>
          <a:bodyPr vert="horz" lIns="91859" tIns="45930" rIns="91859" bIns="45930" rtlCol="0"/>
          <a:lstStyle>
            <a:lvl1pPr algn="r">
              <a:defRPr sz="1200"/>
            </a:lvl1pPr>
          </a:lstStyle>
          <a:p>
            <a:fld id="{E732E242-9E14-4EA3-9BF8-94E5E368D639}" type="datetimeFigureOut">
              <a:rPr lang="ru-RU" smtClean="0"/>
              <a:t>15.12.2017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73637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59" tIns="45930" rIns="91859" bIns="4593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562" y="4723447"/>
            <a:ext cx="5444490" cy="4474845"/>
          </a:xfrm>
          <a:prstGeom prst="rect">
            <a:avLst/>
          </a:prstGeom>
        </p:spPr>
        <p:txBody>
          <a:bodyPr vert="horz" lIns="91859" tIns="45930" rIns="91859" bIns="4593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5170"/>
            <a:ext cx="2949099" cy="497205"/>
          </a:xfrm>
          <a:prstGeom prst="rect">
            <a:avLst/>
          </a:prstGeom>
        </p:spPr>
        <p:txBody>
          <a:bodyPr vert="horz" lIns="91859" tIns="45930" rIns="91859" bIns="4593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941" y="9445170"/>
            <a:ext cx="2949099" cy="497205"/>
          </a:xfrm>
          <a:prstGeom prst="rect">
            <a:avLst/>
          </a:prstGeom>
        </p:spPr>
        <p:txBody>
          <a:bodyPr vert="horz" lIns="91859" tIns="45930" rIns="91859" bIns="45930" rtlCol="0" anchor="b"/>
          <a:lstStyle>
            <a:lvl1pPr algn="r">
              <a:defRPr sz="1200"/>
            </a:lvl1pPr>
          </a:lstStyle>
          <a:p>
            <a:fld id="{1098491F-4888-4D59-AE35-4CCF42E2F7A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90935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98491F-4888-4D59-AE35-4CCF42E2F7A6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775061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98491F-4888-4D59-AE35-4CCF42E2F7A6}" type="slidenum">
              <a:rPr lang="ru-RU" smtClean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642045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98491F-4888-4D59-AE35-4CCF42E2F7A6}" type="slidenum">
              <a:rPr lang="ru-RU" smtClean="0"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413562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98491F-4888-4D59-AE35-4CCF42E2F7A6}" type="slidenum">
              <a:rPr lang="ru-RU" smtClean="0"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209694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98491F-4888-4D59-AE35-4CCF42E2F7A6}" type="slidenum">
              <a:rPr lang="ru-RU" smtClean="0"/>
              <a:t>11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32824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98491F-4888-4D59-AE35-4CCF42E2F7A6}" type="slidenum">
              <a:rPr lang="ru-RU" smtClean="0"/>
              <a:t>14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150452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 descr="blue"/>
          <p:cNvPicPr>
            <a:picLocks noChangeAspect="1" noChangeArrowheads="1"/>
          </p:cNvPicPr>
          <p:nvPr/>
        </p:nvPicPr>
        <p:blipFill>
          <a:blip r:embed="rId2"/>
          <a:srcRect r="51984" b="1186"/>
          <a:stretch>
            <a:fillRect/>
          </a:stretch>
        </p:blipFill>
        <p:spPr bwMode="auto">
          <a:xfrm>
            <a:off x="0" y="0"/>
            <a:ext cx="9147175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2" descr="undp_log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29600" y="228600"/>
            <a:ext cx="571500" cy="1143000"/>
          </a:xfrm>
          <a:prstGeom prst="rect">
            <a:avLst/>
          </a:prstGeom>
          <a:solidFill>
            <a:schemeClr val="bg1"/>
          </a:solidFill>
          <a:ln w="6350">
            <a:solidFill>
              <a:schemeClr val="accent1"/>
            </a:solidFill>
            <a:miter lim="800000"/>
            <a:headEnd/>
            <a:tailEnd/>
          </a:ln>
        </p:spPr>
      </p:pic>
      <p:pic>
        <p:nvPicPr>
          <p:cNvPr id="6" name="Picture 14" descr="undp_logotyp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600" y="990600"/>
            <a:ext cx="461962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71600" y="2130425"/>
            <a:ext cx="7543800" cy="1470025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/>
              <a:t>Atlas Project Management Module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7543800" cy="17526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>
                <a:latin typeface="Trebuchet MS" pitchFamily="34" charset="0"/>
              </a:defRPr>
            </a:lvl1pPr>
          </a:lstStyle>
          <a:p>
            <a:r>
              <a:rPr lang="en-US"/>
              <a:t>Improving Project Management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Март, 2013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Management Practice - BRC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D741124C-866D-45C7-A94C-52564DA99BE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964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333399"/>
                </a:solidFill>
              </a:rPr>
              <a:t>Март, 2013</a:t>
            </a:r>
            <a:endParaRPr lang="en-US">
              <a:solidFill>
                <a:srgbClr val="333399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333399"/>
                </a:solidFill>
              </a:rPr>
              <a:t>Management Practice - BRC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3374D0-A5BC-4C0C-98A7-7F6FC007EAE7}" type="slidenum">
              <a:rPr 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04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304800"/>
            <a:ext cx="2133600" cy="58213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304800"/>
            <a:ext cx="6248400" cy="58213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333399"/>
                </a:solidFill>
              </a:rPr>
              <a:t>Март, 2013</a:t>
            </a:r>
            <a:endParaRPr lang="en-US">
              <a:solidFill>
                <a:srgbClr val="333399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333399"/>
                </a:solidFill>
              </a:rPr>
              <a:t>Management Practice - BRC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635545-F914-4234-8C53-3504F03D97E7}" type="slidenum">
              <a:rPr 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9250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333399"/>
                </a:solidFill>
              </a:rPr>
              <a:t>Март, 2013</a:t>
            </a:r>
            <a:endParaRPr lang="en-US">
              <a:solidFill>
                <a:srgbClr val="333399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333399"/>
                </a:solidFill>
              </a:rPr>
              <a:t>Management Practice - BRC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07BB86-6CC5-4DA7-9CFA-E69A29E74EB9}" type="slidenum">
              <a:rPr 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9841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333399"/>
                </a:solidFill>
              </a:rPr>
              <a:t>Март, 2013</a:t>
            </a:r>
            <a:endParaRPr lang="en-US">
              <a:solidFill>
                <a:srgbClr val="333399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333399"/>
                </a:solidFill>
              </a:rPr>
              <a:t>Management Practice - BRC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746297-B1CD-4EB8-8996-232BC1B6B368}" type="slidenum">
              <a:rPr 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3205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76400" y="1600200"/>
            <a:ext cx="3429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57800" y="1600200"/>
            <a:ext cx="3429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333399"/>
                </a:solidFill>
              </a:rPr>
              <a:t>Март, 2013</a:t>
            </a:r>
            <a:endParaRPr lang="en-US">
              <a:solidFill>
                <a:srgbClr val="333399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333399"/>
                </a:solidFill>
              </a:rPr>
              <a:t>Management Practice - BRC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672FEF-85E7-49FD-865D-BB54C2ECA36B}" type="slidenum">
              <a:rPr 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7030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333399"/>
                </a:solidFill>
              </a:rPr>
              <a:t>Март, 2013</a:t>
            </a:r>
            <a:endParaRPr lang="en-US">
              <a:solidFill>
                <a:srgbClr val="333399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333399"/>
                </a:solidFill>
              </a:rPr>
              <a:t>Management Practice - BRC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62CA97-226C-4B29-A770-698FA7AD10CC}" type="slidenum">
              <a:rPr 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9971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333399"/>
                </a:solidFill>
              </a:rPr>
              <a:t>Март, 2013</a:t>
            </a:r>
            <a:endParaRPr lang="en-US">
              <a:solidFill>
                <a:srgbClr val="333399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333399"/>
                </a:solidFill>
              </a:rPr>
              <a:t>Management Practice - BRC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3D99C9-14A1-4930-ACC5-CAC247D4E837}" type="slidenum">
              <a:rPr 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0808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333399"/>
                </a:solidFill>
              </a:rPr>
              <a:t>Март, 2013</a:t>
            </a:r>
            <a:endParaRPr lang="en-US">
              <a:solidFill>
                <a:srgbClr val="333399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333399"/>
                </a:solidFill>
              </a:rPr>
              <a:t>Management Practice - BRC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4549E4-A80F-4383-AF59-FE63E638C827}" type="slidenum">
              <a:rPr 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559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333399"/>
                </a:solidFill>
              </a:rPr>
              <a:t>Март, 2013</a:t>
            </a:r>
            <a:endParaRPr lang="en-US">
              <a:solidFill>
                <a:srgbClr val="333399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333399"/>
                </a:solidFill>
              </a:rPr>
              <a:t>Management Practice - BRC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DD5960-27E8-43D1-A853-467E798D3BA9}" type="slidenum">
              <a:rPr 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7239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333399"/>
                </a:solidFill>
              </a:rPr>
              <a:t>Март, 2013</a:t>
            </a:r>
            <a:endParaRPr lang="en-US">
              <a:solidFill>
                <a:srgbClr val="333399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333399"/>
                </a:solidFill>
              </a:rPr>
              <a:t>Management Practice - BRC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0E4A04-E8FC-4318-A029-681CE74BA851}" type="slidenum">
              <a:rPr 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2445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76400" y="1600200"/>
            <a:ext cx="7010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28600" y="6477000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solidFill>
                  <a:schemeClr val="accent2"/>
                </a:solidFill>
                <a:latin typeface="+mj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333399"/>
                </a:solidFill>
              </a:rPr>
              <a:t>Март, 2013</a:t>
            </a:r>
            <a:endParaRPr lang="en-US">
              <a:solidFill>
                <a:srgbClr val="333399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77000"/>
            <a:ext cx="2895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 b="1">
                <a:solidFill>
                  <a:schemeClr val="accent2"/>
                </a:solidFill>
                <a:latin typeface="+mj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333399"/>
                </a:solidFill>
              </a:rPr>
              <a:t>Management Practice - BRC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477000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>
                <a:solidFill>
                  <a:schemeClr val="accent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A4F31DE-F426-412B-A15A-796718EB6F0C}" type="slidenum">
              <a:rPr lang="en-US">
                <a:solidFill>
                  <a:srgbClr val="33339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333399"/>
              </a:solidFill>
            </a:endParaRPr>
          </a:p>
        </p:txBody>
      </p:sp>
      <p:pic>
        <p:nvPicPr>
          <p:cNvPr id="2" name="Picture 7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4286250" y="0"/>
            <a:ext cx="485775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304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0" y="990600"/>
            <a:ext cx="9144000" cy="0"/>
          </a:xfrm>
          <a:prstGeom prst="line">
            <a:avLst/>
          </a:prstGeom>
          <a:noFill/>
          <a:ln w="57150" cmpd="thinThick">
            <a:solidFill>
              <a:srgbClr val="808080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pic>
        <p:nvPicPr>
          <p:cNvPr id="1033" name="Picture 11" descr="undp_logo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8382000" y="228600"/>
            <a:ext cx="571500" cy="1143000"/>
          </a:xfrm>
          <a:prstGeom prst="rect">
            <a:avLst/>
          </a:prstGeom>
          <a:solidFill>
            <a:schemeClr val="bg1"/>
          </a:solidFill>
          <a:ln w="6350">
            <a:solidFill>
              <a:schemeClr val="accent1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57669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q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Verdana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Verdana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Verdana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Verdana" pitchFamily="34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Verdana" pitchFamily="34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Verdana" pitchFamily="34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Verdana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1844824"/>
            <a:ext cx="8481020" cy="2736303"/>
          </a:xfrm>
        </p:spPr>
        <p:txBody>
          <a:bodyPr>
            <a:noAutofit/>
          </a:bodyPr>
          <a:lstStyle/>
          <a:p>
            <a:pPr algn="ctr"/>
            <a:r>
              <a:rPr lang="ru-RU" dirty="0" smtClean="0">
                <a:solidFill>
                  <a:srgbClr val="333399"/>
                </a:solidFill>
              </a:rPr>
              <a:t>План по Компоненту </a:t>
            </a:r>
            <a:r>
              <a:rPr lang="ru-RU" dirty="0">
                <a:solidFill>
                  <a:srgbClr val="333399"/>
                </a:solidFill>
              </a:rPr>
              <a:t>ВИЧ</a:t>
            </a:r>
            <a:r>
              <a:rPr lang="ru-RU" sz="4400" dirty="0"/>
              <a:t/>
            </a:r>
            <a:br>
              <a:rPr lang="ru-RU" sz="4400" dirty="0"/>
            </a:br>
            <a:r>
              <a:rPr lang="ru-RU" dirty="0" smtClean="0">
                <a:solidFill>
                  <a:srgbClr val="333399"/>
                </a:solidFill>
              </a:rPr>
              <a:t>Проекта ПРООН/ГФ на 2,5 года (июль 2018 – декабрь 2020) </a:t>
            </a:r>
            <a:br>
              <a:rPr lang="ru-RU" dirty="0" smtClean="0">
                <a:solidFill>
                  <a:srgbClr val="333399"/>
                </a:solidFill>
              </a:rPr>
            </a:br>
            <a:r>
              <a:rPr lang="ru-RU" dirty="0" smtClean="0">
                <a:solidFill>
                  <a:srgbClr val="333399"/>
                </a:solidFill>
              </a:rPr>
              <a:t>в Кыргызской Республике</a:t>
            </a:r>
            <a:br>
              <a:rPr lang="ru-RU" dirty="0" smtClean="0">
                <a:solidFill>
                  <a:srgbClr val="333399"/>
                </a:solidFill>
              </a:rPr>
            </a:br>
            <a:endParaRPr lang="ru-RU" sz="44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43608" y="4653136"/>
            <a:ext cx="6858000" cy="1656577"/>
          </a:xfrm>
        </p:spPr>
        <p:txBody>
          <a:bodyPr>
            <a:normAutofit fontScale="55000" lnSpcReduction="20000"/>
          </a:bodyPr>
          <a:lstStyle/>
          <a:p>
            <a:pPr algn="ctr"/>
            <a:r>
              <a:rPr lang="en-US" sz="2800" dirty="0" smtClean="0"/>
              <a:t>15 </a:t>
            </a:r>
            <a:r>
              <a:rPr lang="ru-RU" sz="2800" dirty="0" smtClean="0"/>
              <a:t>декабря </a:t>
            </a:r>
            <a:r>
              <a:rPr lang="ru-RU" sz="2800" dirty="0"/>
              <a:t>2017 г.</a:t>
            </a:r>
          </a:p>
          <a:p>
            <a:pPr algn="ctr"/>
            <a:r>
              <a:rPr lang="ru-RU" sz="2800" dirty="0"/>
              <a:t> </a:t>
            </a:r>
            <a:r>
              <a:rPr lang="ru-RU" sz="2800" dirty="0" smtClean="0"/>
              <a:t>г. Бишкек</a:t>
            </a:r>
          </a:p>
          <a:p>
            <a:pPr algn="ctr"/>
            <a:r>
              <a:rPr lang="ru-RU" sz="2800" dirty="0" smtClean="0"/>
              <a:t>Заседание Сектора по подготовке заявок, мобилизации ресурсов и гармонизации Комитета по ВИЧ и ТБ при КСОЗ</a:t>
            </a:r>
          </a:p>
          <a:p>
            <a:pPr lvl="0" algn="ctr">
              <a:buClr>
                <a:srgbClr val="333399"/>
              </a:buClr>
            </a:pPr>
            <a:r>
              <a:rPr lang="ru-RU" sz="2800" dirty="0" smtClean="0"/>
              <a:t>Заседание </a:t>
            </a:r>
            <a:r>
              <a:rPr lang="ru-RU" sz="2700" dirty="0">
                <a:solidFill>
                  <a:srgbClr val="000000"/>
                </a:solidFill>
              </a:rPr>
              <a:t>Комитета по ВИЧ и ТБ при </a:t>
            </a:r>
            <a:r>
              <a:rPr lang="ru-RU" sz="2700" dirty="0" smtClean="0">
                <a:solidFill>
                  <a:srgbClr val="000000"/>
                </a:solidFill>
              </a:rPr>
              <a:t>КСОЗ</a:t>
            </a:r>
            <a:endParaRPr lang="ru-RU" sz="2800" dirty="0" smtClean="0"/>
          </a:p>
          <a:p>
            <a:endParaRPr lang="ru-RU" sz="2800" dirty="0" smtClean="0"/>
          </a:p>
          <a:p>
            <a:r>
              <a:rPr lang="ru-RU" sz="2800" dirty="0" smtClean="0"/>
              <a:t>Оксана </a:t>
            </a:r>
            <a:r>
              <a:rPr lang="ru-RU" sz="2800" dirty="0" err="1" smtClean="0"/>
              <a:t>Катькалова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876690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/>
              <a:t>Работа НПО с ЛЖВ</a:t>
            </a:r>
            <a:endParaRPr lang="ru-RU" sz="32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07BB86-6CC5-4DA7-9CFA-E69A29E74EB9}" type="slidenum">
              <a:rPr lang="en-US" smtClean="0">
                <a:solidFill>
                  <a:srgbClr val="333399"/>
                </a:solidFill>
              </a:rPr>
              <a:pPr>
                <a:defRPr/>
              </a:pPr>
              <a:t>10</a:t>
            </a:fld>
            <a:endParaRPr lang="en-US">
              <a:solidFill>
                <a:srgbClr val="333399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9357545"/>
              </p:ext>
            </p:extLst>
          </p:nvPr>
        </p:nvGraphicFramePr>
        <p:xfrm>
          <a:off x="683568" y="3068958"/>
          <a:ext cx="8003231" cy="1872209"/>
        </p:xfrm>
        <a:graphic>
          <a:graphicData uri="http://schemas.openxmlformats.org/drawingml/2006/table">
            <a:tbl>
              <a:tblPr/>
              <a:tblGrid>
                <a:gridCol w="1344335"/>
                <a:gridCol w="1143010"/>
                <a:gridCol w="1143010"/>
                <a:gridCol w="770665"/>
                <a:gridCol w="770665"/>
                <a:gridCol w="580164"/>
                <a:gridCol w="580164"/>
                <a:gridCol w="701392"/>
                <a:gridCol w="484913"/>
                <a:gridCol w="484913"/>
              </a:tblGrid>
              <a:tr h="234026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ЛЖВ</a:t>
                      </a:r>
                    </a:p>
                  </a:txBody>
                  <a:tcPr marL="5690" marR="5690" marT="56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90" marR="5690" marT="56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90" marR="5690" marT="56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90" marR="5690" marT="56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90" marR="5690" marT="56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90" marR="5690" marT="56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90" marR="5690" marT="56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90" marR="5690" marT="56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90" marR="5690" marT="56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90" marR="5690" marT="56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053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Охват  услугами</a:t>
                      </a:r>
                    </a:p>
                  </a:txBody>
                  <a:tcPr marL="5690" marR="5690" marT="56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90" marR="5690" marT="56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90" marR="5690" marT="56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60 % от доступных</a:t>
                      </a:r>
                    </a:p>
                  </a:txBody>
                  <a:tcPr marL="5690" marR="5690" marT="56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90" marR="5690" marT="56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90" marR="5690" marT="56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90" marR="5690" marT="56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90" marR="5690" marT="56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90" marR="5690" marT="56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90" marR="5690" marT="56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026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АРТ</a:t>
                      </a:r>
                    </a:p>
                  </a:txBody>
                  <a:tcPr marL="5690" marR="5690" marT="56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4373</a:t>
                      </a:r>
                    </a:p>
                  </a:txBody>
                  <a:tcPr marL="5690" marR="5690" marT="56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3061,1</a:t>
                      </a:r>
                    </a:p>
                  </a:txBody>
                  <a:tcPr marL="5690" marR="5690" marT="56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5873</a:t>
                      </a:r>
                    </a:p>
                  </a:txBody>
                  <a:tcPr marL="5690" marR="5690" marT="56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4111,1</a:t>
                      </a:r>
                    </a:p>
                  </a:txBody>
                  <a:tcPr marL="5690" marR="5690" marT="56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7587</a:t>
                      </a:r>
                    </a:p>
                  </a:txBody>
                  <a:tcPr marL="5690" marR="5690" marT="56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5311</a:t>
                      </a:r>
                    </a:p>
                  </a:txBody>
                  <a:tcPr marL="5690" marR="5690" marT="56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90" marR="5690" marT="56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90" marR="5690" marT="56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90" marR="5690" marT="56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4026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АРТ за счет ГФ</a:t>
                      </a:r>
                    </a:p>
                  </a:txBody>
                  <a:tcPr marL="5690" marR="5690" marT="56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90" marR="5690" marT="56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90" marR="5690" marT="56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493332</a:t>
                      </a:r>
                    </a:p>
                  </a:txBody>
                  <a:tcPr marL="5690" marR="5690" marT="56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90" marR="5690" marT="56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955962</a:t>
                      </a:r>
                    </a:p>
                  </a:txBody>
                  <a:tcPr marL="5690" marR="5690" marT="56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90" marR="5690" marT="56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90" marR="5690" marT="56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90" marR="5690" marT="56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90" marR="5690" marT="56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4026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по основной заявке</a:t>
                      </a:r>
                    </a:p>
                  </a:txBody>
                  <a:tcPr marL="5690" marR="5690" marT="56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90" marR="5690" marT="56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5690" marR="5690" marT="56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90" marR="5690" marT="56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5690" marR="5690" marT="56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90" marR="5690" marT="56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5690" marR="5690" marT="56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90" marR="5690" marT="56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98,745</a:t>
                      </a:r>
                    </a:p>
                  </a:txBody>
                  <a:tcPr marL="5690" marR="5690" marT="56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</a:t>
                      </a:r>
                    </a:p>
                  </a:txBody>
                  <a:tcPr marL="5690" marR="5690" marT="56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026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потребность</a:t>
                      </a:r>
                    </a:p>
                  </a:txBody>
                  <a:tcPr marL="5690" marR="5690" marT="56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90" marR="5690" marT="56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5690" marR="5690" marT="56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90" marR="5690" marT="56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5690" marR="5690" marT="56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90" marR="5690" marT="56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5690" marR="5690" marT="56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на 100</a:t>
                      </a:r>
                    </a:p>
                  </a:txBody>
                  <a:tcPr marL="5690" marR="5690" marT="56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132,62</a:t>
                      </a:r>
                    </a:p>
                  </a:txBody>
                  <a:tcPr marL="5690" marR="5690" marT="56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</a:t>
                      </a:r>
                    </a:p>
                  </a:txBody>
                  <a:tcPr marL="5690" marR="5690" marT="56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026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разница</a:t>
                      </a:r>
                    </a:p>
                  </a:txBody>
                  <a:tcPr marL="5690" marR="5690" marT="56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90" marR="5690" marT="56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690" marR="5690" marT="56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90" marR="5690" marT="56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5690" marR="5690" marT="56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90" marR="5690" marT="56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5690" marR="5690" marT="56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90" marR="5690" marT="56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171,32</a:t>
                      </a:r>
                    </a:p>
                  </a:txBody>
                  <a:tcPr marL="5690" marR="5690" marT="56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</a:p>
                  </a:txBody>
                  <a:tcPr marL="5690" marR="5690" marT="56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12566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512" y="0"/>
            <a:ext cx="7670676" cy="926706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Лечение</a:t>
            </a:r>
            <a:r>
              <a:rPr lang="ru-RU" sz="2800" b="1" dirty="0"/>
              <a:t>, уход и поддержка </a:t>
            </a:r>
            <a:r>
              <a:rPr lang="ru-RU" sz="2800" b="1" dirty="0" smtClean="0"/>
              <a:t>ЛЖВ на базе службы СПИД</a:t>
            </a:r>
            <a:endParaRPr lang="ru-RU" sz="2800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611560" y="1484784"/>
            <a:ext cx="7920880" cy="4536504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sz="24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СП – 3 Центра </a:t>
            </a:r>
            <a:r>
              <a:rPr lang="ru-RU" sz="2400" b="1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СПИДа (</a:t>
            </a:r>
            <a:r>
              <a:rPr lang="ru-RU" sz="24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врачи, </a:t>
            </a:r>
            <a:r>
              <a:rPr lang="ru-RU" sz="24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мед. сестры, равные консультанты, сотрудник </a:t>
            </a:r>
            <a:r>
              <a:rPr lang="ru-RU" sz="24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лаборатории, административный штат)</a:t>
            </a:r>
            <a:endParaRPr lang="ru-RU" sz="24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РЦ </a:t>
            </a:r>
            <a:r>
              <a:rPr lang="ru-RU" sz="24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СПИД – северный регион (Центры </a:t>
            </a:r>
            <a:r>
              <a:rPr lang="ru-RU" sz="24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СПИД, ЦСМ</a:t>
            </a:r>
            <a:r>
              <a:rPr lang="ru-RU" sz="24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ГСИН</a:t>
            </a:r>
            <a:r>
              <a:rPr lang="ru-RU" sz="24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</a:p>
          <a:p>
            <a:r>
              <a:rPr lang="ru-RU" sz="24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ГЦПБС – г. Бишкек, </a:t>
            </a:r>
            <a:r>
              <a:rPr lang="ru-RU" sz="24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ГСИН</a:t>
            </a:r>
            <a:endParaRPr lang="ru-RU" sz="24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4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ООЦПБС – южный регион (Центры </a:t>
            </a:r>
            <a:r>
              <a:rPr lang="ru-RU" sz="24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СПИД, ЦСМ</a:t>
            </a:r>
            <a:r>
              <a:rPr lang="ru-RU" sz="24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ГСИН</a:t>
            </a:r>
            <a:r>
              <a:rPr lang="ru-RU" sz="24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Оплата</a:t>
            </a:r>
            <a:r>
              <a:rPr lang="ru-RU" sz="24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ориентированная на </a:t>
            </a:r>
            <a:r>
              <a:rPr lang="ru-RU" sz="24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результат</a:t>
            </a:r>
            <a:endParaRPr lang="ru-RU" sz="24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Базовая </a:t>
            </a:r>
            <a:r>
              <a:rPr lang="ru-RU" sz="24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надбавка (административный штат) </a:t>
            </a:r>
            <a:r>
              <a:rPr lang="ru-RU" sz="24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ru-RU" sz="24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снижается по годам 13-12-11 </a:t>
            </a:r>
            <a:r>
              <a:rPr lang="ru-RU" sz="24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% от ставки по ПП КР от 2015 </a:t>
            </a:r>
            <a:r>
              <a:rPr lang="ru-RU" sz="24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г.</a:t>
            </a:r>
            <a:endParaRPr lang="ru-RU" sz="24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Применена стратегия </a:t>
            </a:r>
            <a:r>
              <a:rPr lang="ru-RU" sz="24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 </a:t>
            </a:r>
            <a:r>
              <a:rPr lang="ru-RU" sz="2400" dirty="0" err="1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софинансированию</a:t>
            </a:r>
            <a:r>
              <a:rPr lang="ru-RU" sz="24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совместно с </a:t>
            </a:r>
            <a:r>
              <a:rPr lang="en-US" sz="24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ICAP</a:t>
            </a:r>
            <a:r>
              <a:rPr lang="ru-RU" sz="24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Мотивационные выплаты – всем детям (по результатам VI Национального Форума ЛЖВ) - 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второе полугодие 2018 г. – по </a:t>
            </a:r>
            <a:r>
              <a:rPr lang="ru-RU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750 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сомов в месяц, 2019 г. – 2020 г. по </a:t>
            </a:r>
            <a:r>
              <a:rPr lang="ru-RU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600 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сомов в месяц.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Мероприятия по контролю качества лабораторий (ВОК) – переговоры по финансированию от </a:t>
            </a:r>
            <a:r>
              <a:rPr lang="en-US" sz="24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CDC</a:t>
            </a:r>
            <a:r>
              <a:rPr lang="ru-RU" sz="24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(кроме С</a:t>
            </a:r>
            <a:r>
              <a:rPr lang="en-US" sz="24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D4</a:t>
            </a:r>
            <a:r>
              <a:rPr lang="ru-RU" sz="24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en-US" sz="24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b="1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>
              <a:lnSpc>
                <a:spcPct val="107000"/>
              </a:lnSpc>
              <a:spcAft>
                <a:spcPts val="800"/>
              </a:spcAft>
              <a:buNone/>
            </a:pP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12364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512" y="0"/>
            <a:ext cx="7886700" cy="1094250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Усиление </a:t>
            </a:r>
            <a:r>
              <a:rPr lang="ru-RU" sz="2800" b="1" dirty="0"/>
              <a:t>систем </a:t>
            </a:r>
            <a:r>
              <a:rPr lang="ru-RU" sz="2800" b="1" dirty="0" smtClean="0"/>
              <a:t>сообществ</a:t>
            </a:r>
            <a:r>
              <a:rPr lang="en-US" sz="2800" b="1" dirty="0" smtClean="0"/>
              <a:t> </a:t>
            </a:r>
            <a:r>
              <a:rPr lang="ru-RU" sz="2800" b="1" dirty="0" smtClean="0"/>
              <a:t>и </a:t>
            </a:r>
            <a:r>
              <a:rPr lang="ru-RU" sz="2800" dirty="0" smtClean="0">
                <a:solidFill>
                  <a:srgbClr val="333399"/>
                </a:solidFill>
              </a:rPr>
              <a:t>Преодоление </a:t>
            </a:r>
            <a:r>
              <a:rPr lang="ru-RU" sz="2800" dirty="0">
                <a:solidFill>
                  <a:srgbClr val="333399"/>
                </a:solidFill>
              </a:rPr>
              <a:t>правовых барьеров</a:t>
            </a:r>
            <a:endParaRPr lang="ru-RU" sz="2800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628650" y="1282890"/>
            <a:ext cx="7886700" cy="52134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200" b="1" dirty="0"/>
              <a:t>Для выполнения условий по одобрению «Встречного финансирования</a:t>
            </a:r>
            <a:r>
              <a:rPr lang="ru-RU" sz="2200" b="1" dirty="0" smtClean="0"/>
              <a:t>»:</a:t>
            </a:r>
          </a:p>
          <a:p>
            <a:pPr marL="0" indent="0">
              <a:buNone/>
            </a:pPr>
            <a:endParaRPr lang="ru-RU" sz="2400" b="1" dirty="0"/>
          </a:p>
          <a:p>
            <a:r>
              <a:rPr lang="ru-RU" sz="2000" dirty="0" smtClean="0"/>
              <a:t>2 Национальные сети (1-ВИЧ и 1-ТБ)</a:t>
            </a:r>
            <a:endParaRPr lang="ru-RU" sz="2000" dirty="0"/>
          </a:p>
          <a:p>
            <a:pPr>
              <a:buClr>
                <a:srgbClr val="333399"/>
              </a:buClr>
            </a:pPr>
            <a:r>
              <a:rPr lang="ru-RU" sz="2000" dirty="0">
                <a:solidFill>
                  <a:srgbClr val="000000"/>
                </a:solidFill>
              </a:rPr>
              <a:t>Проект «Уличные юристы</a:t>
            </a:r>
            <a:r>
              <a:rPr lang="ru-RU" sz="2000" dirty="0" smtClean="0">
                <a:solidFill>
                  <a:srgbClr val="000000"/>
                </a:solidFill>
              </a:rPr>
              <a:t>» - со 2-го квартала 2018 года (обсуждено на встрече </a:t>
            </a:r>
            <a:r>
              <a:rPr lang="ru-RU" sz="2000" dirty="0">
                <a:solidFill>
                  <a:srgbClr val="000000"/>
                </a:solidFill>
              </a:rPr>
              <a:t>с </a:t>
            </a:r>
            <a:r>
              <a:rPr lang="ru-RU" sz="2000" dirty="0" smtClean="0">
                <a:solidFill>
                  <a:srgbClr val="000000"/>
                </a:solidFill>
              </a:rPr>
              <a:t>СП)</a:t>
            </a:r>
          </a:p>
          <a:p>
            <a:pPr>
              <a:buClr>
                <a:srgbClr val="333399"/>
              </a:buClr>
            </a:pPr>
            <a:r>
              <a:rPr lang="ru-RU" sz="2000" dirty="0" smtClean="0">
                <a:solidFill>
                  <a:srgbClr val="000000"/>
                </a:solidFill>
              </a:rPr>
              <a:t>Тренинги/встречи по правам человека, </a:t>
            </a:r>
            <a:r>
              <a:rPr lang="ru-RU" sz="2000" dirty="0" err="1" smtClean="0">
                <a:solidFill>
                  <a:srgbClr val="000000"/>
                </a:solidFill>
              </a:rPr>
              <a:t>адвокации</a:t>
            </a:r>
            <a:r>
              <a:rPr lang="ru-RU" sz="2000" dirty="0" smtClean="0">
                <a:solidFill>
                  <a:srgbClr val="000000"/>
                </a:solidFill>
              </a:rPr>
              <a:t> и т.п.</a:t>
            </a:r>
          </a:p>
          <a:p>
            <a:pPr>
              <a:buClr>
                <a:srgbClr val="333399"/>
              </a:buClr>
            </a:pPr>
            <a:endParaRPr lang="ru-RU" sz="2400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5251017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/>
              <a:t>Соблюдение условия для подачи заявки на Встречное финансирование</a:t>
            </a:r>
            <a:endParaRPr lang="ru-RU" sz="2400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4361736"/>
              </p:ext>
            </p:extLst>
          </p:nvPr>
        </p:nvGraphicFramePr>
        <p:xfrm>
          <a:off x="1115616" y="1844824"/>
          <a:ext cx="7010401" cy="1130938"/>
        </p:xfrm>
        <a:graphic>
          <a:graphicData uri="http://schemas.openxmlformats.org/drawingml/2006/table">
            <a:tbl>
              <a:tblPr/>
              <a:tblGrid>
                <a:gridCol w="1210478"/>
                <a:gridCol w="1291627"/>
                <a:gridCol w="1127074"/>
                <a:gridCol w="1127074"/>
                <a:gridCol w="1127074"/>
                <a:gridCol w="1127074"/>
              </a:tblGrid>
              <a:tr h="18947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Сеть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21 121,41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40 369,59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31 627,59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31 627,59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103 624,76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</a:tr>
              <a:tr h="1962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Уличные юристы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21 714,64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72 532,96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111 897,93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101 473,93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285 904,82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</a:tr>
              <a:tr h="50751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др. активности (реализатор - ПРООН)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5 580,00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5 580,00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11 160,00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</a:tr>
              <a:tr h="18947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443 525,63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07BB86-6CC5-4DA7-9CFA-E69A29E74EB9}" type="slidenum">
              <a:rPr lang="en-US" smtClean="0">
                <a:solidFill>
                  <a:srgbClr val="333399"/>
                </a:solidFill>
              </a:rPr>
              <a:pPr>
                <a:defRPr/>
              </a:pPr>
              <a:t>13</a:t>
            </a:fld>
            <a:endParaRPr lang="en-US">
              <a:solidFill>
                <a:srgbClr val="333399"/>
              </a:solidFill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7610593"/>
              </p:ext>
            </p:extLst>
          </p:nvPr>
        </p:nvGraphicFramePr>
        <p:xfrm>
          <a:off x="1131640" y="3415648"/>
          <a:ext cx="2463800" cy="984885"/>
        </p:xfrm>
        <a:graphic>
          <a:graphicData uri="http://schemas.openxmlformats.org/drawingml/2006/table">
            <a:tbl>
              <a:tblPr/>
              <a:tblGrid>
                <a:gridCol w="1231900"/>
                <a:gridCol w="12319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2016-2017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2018 - 2020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500 586,37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ВИЧ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443 525,63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ТБ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70 374,50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513 900,13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86083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" y="116632"/>
            <a:ext cx="7772400" cy="797768"/>
          </a:xfrm>
        </p:spPr>
        <p:txBody>
          <a:bodyPr/>
          <a:lstStyle/>
          <a:p>
            <a:r>
              <a:rPr lang="ru-RU" sz="3200" dirty="0"/>
              <a:t>Ожидания:</a:t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124744"/>
            <a:ext cx="8291264" cy="5596731"/>
          </a:xfrm>
        </p:spPr>
        <p:txBody>
          <a:bodyPr/>
          <a:lstStyle/>
          <a:p>
            <a:r>
              <a:rPr lang="ru-RU" sz="1700" dirty="0" smtClean="0"/>
              <a:t>Одобрение заявки на первое полугодие 2018 года со стороны ГФ и продление Соглашения между ГФ и ПРООН на первое полугодие 2018 года</a:t>
            </a:r>
          </a:p>
          <a:p>
            <a:r>
              <a:rPr lang="ru-RU" sz="1700" dirty="0" smtClean="0"/>
              <a:t>Своевременная подача (после одобрения Комитетом по ВИЧ и ТБ и КСОЗ) пакета документов на последующие 2,5 года в ГФ, одобрение заявки</a:t>
            </a:r>
          </a:p>
          <a:p>
            <a:r>
              <a:rPr lang="ru-RU" sz="1700" dirty="0" smtClean="0"/>
              <a:t>Одобрение заявки на встречное финансирование</a:t>
            </a:r>
          </a:p>
          <a:p>
            <a:r>
              <a:rPr lang="ru-RU" sz="1700" dirty="0" smtClean="0"/>
              <a:t>Подача </a:t>
            </a:r>
            <a:r>
              <a:rPr lang="en-US" sz="1700" dirty="0" smtClean="0"/>
              <a:t>PAAR (</a:t>
            </a:r>
            <a:r>
              <a:rPr lang="ru-RU" sz="1700" dirty="0" smtClean="0"/>
              <a:t>запрос на финансирование </a:t>
            </a:r>
            <a:r>
              <a:rPr lang="ru-RU" sz="1700" dirty="0" err="1" smtClean="0"/>
              <a:t>сверхвыделенной</a:t>
            </a:r>
            <a:r>
              <a:rPr lang="ru-RU" sz="1700" dirty="0" smtClean="0"/>
              <a:t> суммы</a:t>
            </a:r>
            <a:r>
              <a:rPr lang="en-US" sz="1700" dirty="0" smtClean="0"/>
              <a:t>)</a:t>
            </a:r>
            <a:r>
              <a:rPr lang="ru-RU" sz="1700" dirty="0" smtClean="0"/>
              <a:t> и получение одобрения и финансирования, как можно раньше, в необходимом объеме</a:t>
            </a:r>
          </a:p>
          <a:p>
            <a:r>
              <a:rPr lang="ru-RU" sz="1700" dirty="0" smtClean="0"/>
              <a:t>Выработка и реализация действенной стратегии поощрения/мотивационных выплат для сотрудников гос. организаций</a:t>
            </a:r>
          </a:p>
          <a:p>
            <a:r>
              <a:rPr lang="ru-RU" sz="1700" dirty="0" smtClean="0"/>
              <a:t>Обсуждение вопроса о консолидация усилий всех партнеров, работающих в стране – на самом высоком донорском уровне</a:t>
            </a:r>
          </a:p>
          <a:p>
            <a:r>
              <a:rPr lang="ru-RU" sz="1700" dirty="0" smtClean="0"/>
              <a:t>Увеличение доли государственного финансирования на мероприятия по ВИЧ</a:t>
            </a:r>
          </a:p>
          <a:p>
            <a:r>
              <a:rPr lang="ru-RU" sz="1700" dirty="0" smtClean="0"/>
              <a:t>Работа по проведению закупок из государственного бюджета/средств ФОМС лекарств и ИМН необходимого качества, по низкой цене</a:t>
            </a:r>
          </a:p>
          <a:p>
            <a:r>
              <a:rPr lang="ru-RU" sz="1700" dirty="0" smtClean="0"/>
              <a:t>Работа по обеспечению функционирования механизма гос. соц. заказа</a:t>
            </a:r>
          </a:p>
          <a:p>
            <a:pPr marL="0" indent="0">
              <a:buNone/>
            </a:pPr>
            <a:r>
              <a:rPr lang="ru-RU" sz="1700" dirty="0" smtClean="0"/>
              <a:t>	</a:t>
            </a:r>
            <a:r>
              <a:rPr lang="ru-RU" sz="1700" b="1" dirty="0" smtClean="0"/>
              <a:t>…..</a:t>
            </a:r>
          </a:p>
          <a:p>
            <a:pPr marL="0" indent="0">
              <a:buNone/>
            </a:pPr>
            <a:endParaRPr lang="ru-RU" sz="18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07BB86-6CC5-4DA7-9CFA-E69A29E74EB9}" type="slidenum">
              <a:rPr lang="en-US" smtClean="0">
                <a:solidFill>
                  <a:srgbClr val="333399"/>
                </a:solidFill>
              </a:rPr>
              <a:pPr>
                <a:defRPr/>
              </a:pPr>
              <a:t>14</a:t>
            </a:fld>
            <a:endParaRPr 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52635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600200"/>
            <a:ext cx="8507288" cy="4525963"/>
          </a:xfrm>
        </p:spPr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dirty="0" smtClean="0"/>
              <a:t>Благодарю за внимание!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07BB86-6CC5-4DA7-9CFA-E69A29E74EB9}" type="slidenum">
              <a:rPr lang="en-US" smtClean="0">
                <a:solidFill>
                  <a:srgbClr val="333399"/>
                </a:solidFill>
              </a:rPr>
              <a:pPr>
                <a:defRPr/>
              </a:pPr>
              <a:t>15</a:t>
            </a:fld>
            <a:endParaRPr 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24324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95536" y="116632"/>
            <a:ext cx="7560840" cy="864096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/>
              <a:t>Процесс переработки документов на 2,5 года</a:t>
            </a:r>
            <a:endParaRPr lang="ru-RU" sz="3200" b="1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79512" y="1340768"/>
            <a:ext cx="8640960" cy="5328592"/>
          </a:xfrm>
        </p:spPr>
        <p:txBody>
          <a:bodyPr>
            <a:normAutofit fontScale="92500" lnSpcReduction="10000"/>
          </a:bodyPr>
          <a:lstStyle/>
          <a:p>
            <a:r>
              <a:rPr lang="ru-RU" sz="2200" dirty="0" smtClean="0">
                <a:solidFill>
                  <a:srgbClr val="0070C0"/>
                </a:solidFill>
              </a:rPr>
              <a:t>Рекомендация </a:t>
            </a:r>
            <a:r>
              <a:rPr lang="en-US" sz="2200" dirty="0" err="1" smtClean="0">
                <a:solidFill>
                  <a:srgbClr val="0070C0"/>
                </a:solidFill>
              </a:rPr>
              <a:t>preGAC</a:t>
            </a:r>
            <a:r>
              <a:rPr lang="ru-RU" sz="2200" dirty="0" smtClean="0">
                <a:solidFill>
                  <a:srgbClr val="0070C0"/>
                </a:solidFill>
              </a:rPr>
              <a:t> переработать заявку </a:t>
            </a:r>
            <a:r>
              <a:rPr lang="ru-RU" sz="2200" dirty="0" smtClean="0">
                <a:solidFill>
                  <a:srgbClr val="0070C0"/>
                </a:solidFill>
              </a:rPr>
              <a:t>на </a:t>
            </a:r>
            <a:r>
              <a:rPr lang="ru-RU" sz="2200" dirty="0" smtClean="0">
                <a:solidFill>
                  <a:srgbClr val="0070C0"/>
                </a:solidFill>
              </a:rPr>
              <a:t>первое полугодие 2018 года</a:t>
            </a:r>
          </a:p>
          <a:p>
            <a:r>
              <a:rPr lang="ru-RU" sz="2200" dirty="0" smtClean="0">
                <a:solidFill>
                  <a:srgbClr val="0070C0"/>
                </a:solidFill>
              </a:rPr>
              <a:t>Переработка заявки на первое полугодие 2018 года – в пределах 15 % от выделенной ГФ суммы (3,5 млн. </a:t>
            </a:r>
            <a:r>
              <a:rPr lang="en-US" sz="2200" dirty="0" smtClean="0">
                <a:solidFill>
                  <a:srgbClr val="0070C0"/>
                </a:solidFill>
              </a:rPr>
              <a:t>USD</a:t>
            </a:r>
            <a:r>
              <a:rPr lang="ru-RU" sz="2200" dirty="0" smtClean="0">
                <a:solidFill>
                  <a:srgbClr val="0070C0"/>
                </a:solidFill>
              </a:rPr>
              <a:t>)</a:t>
            </a:r>
          </a:p>
          <a:p>
            <a:r>
              <a:rPr lang="ru-RU" sz="2200" dirty="0" smtClean="0">
                <a:solidFill>
                  <a:srgbClr val="0070C0"/>
                </a:solidFill>
              </a:rPr>
              <a:t>Сокращение закупок в первом полугодии 2018 года и «перенос» их в бюджет на последующие 2,5 года (3 квартал 2018 года)</a:t>
            </a:r>
          </a:p>
          <a:p>
            <a:r>
              <a:rPr lang="ru-RU" sz="2200" dirty="0" smtClean="0">
                <a:solidFill>
                  <a:srgbClr val="0070C0"/>
                </a:solidFill>
              </a:rPr>
              <a:t>Приведение бюджета по программной деятельности на первое полугодие 2018 года к запланированным расходам</a:t>
            </a:r>
            <a:endParaRPr lang="en-US" sz="2200" dirty="0" smtClean="0">
              <a:solidFill>
                <a:srgbClr val="0070C0"/>
              </a:solidFill>
            </a:endParaRPr>
          </a:p>
          <a:p>
            <a:r>
              <a:rPr lang="ru-RU" sz="2200" dirty="0" smtClean="0"/>
              <a:t>Включение </a:t>
            </a:r>
            <a:r>
              <a:rPr lang="ru-RU" sz="2200" dirty="0"/>
              <a:t>закупок на период до конца 2020 </a:t>
            </a:r>
            <a:r>
              <a:rPr lang="ru-RU" sz="2200" dirty="0" smtClean="0"/>
              <a:t>года, исключение буфера </a:t>
            </a:r>
            <a:r>
              <a:rPr lang="ru-RU" sz="2200" dirty="0"/>
              <a:t>на 6 месяцев 2021 </a:t>
            </a:r>
            <a:r>
              <a:rPr lang="ru-RU" sz="2200" dirty="0" smtClean="0"/>
              <a:t>года (по итогам предыдущих обсуждений и одобрения Комитетом по ВИЧ и ТБ).  </a:t>
            </a:r>
          </a:p>
          <a:p>
            <a:r>
              <a:rPr lang="ru-RU" sz="2200" dirty="0" smtClean="0"/>
              <a:t>Максимально возможная, частичная передача закупок РЦ СПИД из средств государственного бюджета. </a:t>
            </a:r>
            <a:endParaRPr lang="ru-RU" sz="2200" dirty="0"/>
          </a:p>
          <a:p>
            <a:r>
              <a:rPr lang="ru-RU" sz="2200" dirty="0" smtClean="0"/>
              <a:t>Пересмотр программных подходов к работе </a:t>
            </a:r>
            <a:r>
              <a:rPr lang="ru-RU" sz="2200" dirty="0"/>
              <a:t>с </a:t>
            </a:r>
            <a:r>
              <a:rPr lang="ru-RU" sz="2200" dirty="0" smtClean="0"/>
              <a:t>ключевыми группами населения по </a:t>
            </a:r>
            <a:r>
              <a:rPr lang="ru-RU" sz="2200" dirty="0"/>
              <a:t>результатам </a:t>
            </a:r>
            <a:r>
              <a:rPr lang="ru-RU" sz="2200" dirty="0" err="1" smtClean="0"/>
              <a:t>странового</a:t>
            </a:r>
            <a:r>
              <a:rPr lang="ru-RU" sz="2200" dirty="0" smtClean="0"/>
              <a:t> диалога (в связи с крайним дефицитом финансовых средств).</a:t>
            </a:r>
          </a:p>
          <a:p>
            <a:pPr marL="0" indent="0">
              <a:buNone/>
            </a:pPr>
            <a:endParaRPr lang="ru-RU" sz="2200" dirty="0"/>
          </a:p>
          <a:p>
            <a:endParaRPr lang="ru-RU" sz="2400" dirty="0" smtClean="0"/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264282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7772400" cy="609600"/>
          </a:xfrm>
        </p:spPr>
        <p:txBody>
          <a:bodyPr>
            <a:normAutofit fontScale="90000"/>
          </a:bodyPr>
          <a:lstStyle/>
          <a:p>
            <a:r>
              <a:rPr lang="ru-RU" sz="3200" dirty="0">
                <a:solidFill>
                  <a:srgbClr val="333399"/>
                </a:solidFill>
              </a:rPr>
              <a:t>Процесс переработки документов на 2,5 года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412776"/>
            <a:ext cx="8712968" cy="5112568"/>
          </a:xfrm>
        </p:spPr>
        <p:txBody>
          <a:bodyPr>
            <a:normAutofit/>
          </a:bodyPr>
          <a:lstStyle/>
          <a:p>
            <a:pPr>
              <a:buClr>
                <a:srgbClr val="333399"/>
              </a:buClr>
            </a:pPr>
            <a:r>
              <a:rPr lang="ru-RU" sz="2200" dirty="0" smtClean="0">
                <a:solidFill>
                  <a:srgbClr val="0070C0"/>
                </a:solidFill>
              </a:rPr>
              <a:t>По </a:t>
            </a:r>
            <a:r>
              <a:rPr lang="ru-RU" sz="2200" dirty="0">
                <a:solidFill>
                  <a:srgbClr val="0070C0"/>
                </a:solidFill>
              </a:rPr>
              <a:t>схеме предоставления услуг </a:t>
            </a:r>
            <a:r>
              <a:rPr lang="ru-RU" sz="2200" dirty="0" smtClean="0">
                <a:solidFill>
                  <a:srgbClr val="0070C0"/>
                </a:solidFill>
              </a:rPr>
              <a:t>на базе НПО – попытка сбалансированно распределить бюджет по годам, по возможности увеличив количество организаций.</a:t>
            </a:r>
          </a:p>
          <a:p>
            <a:pPr>
              <a:buClr>
                <a:srgbClr val="333399"/>
              </a:buClr>
            </a:pPr>
            <a:r>
              <a:rPr lang="ru-RU" sz="2200" dirty="0" smtClean="0">
                <a:solidFill>
                  <a:srgbClr val="000000"/>
                </a:solidFill>
              </a:rPr>
              <a:t>Наибольшее сокращение на 2020 год с целью использовать экономию с предыдущих периодов, возможно репрограмминг в 2019 году.</a:t>
            </a:r>
            <a:endParaRPr lang="ru-RU" sz="2200" dirty="0">
              <a:solidFill>
                <a:srgbClr val="000000"/>
              </a:solidFill>
            </a:endParaRPr>
          </a:p>
          <a:p>
            <a:pPr>
              <a:buClr>
                <a:srgbClr val="333399"/>
              </a:buClr>
            </a:pPr>
            <a:r>
              <a:rPr lang="ru-RU" sz="2200" dirty="0" smtClean="0">
                <a:solidFill>
                  <a:srgbClr val="000000"/>
                </a:solidFill>
              </a:rPr>
              <a:t>Для </a:t>
            </a:r>
            <a:r>
              <a:rPr lang="ru-RU" sz="2200" dirty="0">
                <a:solidFill>
                  <a:srgbClr val="000000"/>
                </a:solidFill>
              </a:rPr>
              <a:t>определения СП из числа НПО – идея о проведении тендерного отбора сразу на 2,5 </a:t>
            </a:r>
            <a:r>
              <a:rPr lang="ru-RU" sz="2200" dirty="0" smtClean="0">
                <a:solidFill>
                  <a:srgbClr val="000000"/>
                </a:solidFill>
              </a:rPr>
              <a:t>года </a:t>
            </a:r>
            <a:r>
              <a:rPr lang="ru-RU" sz="2200" dirty="0" smtClean="0">
                <a:solidFill>
                  <a:srgbClr val="0070C0"/>
                </a:solidFill>
              </a:rPr>
              <a:t>(обсуждения в первом квартале 2018 года). </a:t>
            </a:r>
            <a:endParaRPr lang="ru-RU" sz="2200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90809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 smtClean="0"/>
              <a:t>Бюджет на первое полугодие и последующие 2,5 года</a:t>
            </a:r>
            <a:endParaRPr lang="ru-RU" sz="2800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5935236"/>
              </p:ext>
            </p:extLst>
          </p:nvPr>
        </p:nvGraphicFramePr>
        <p:xfrm>
          <a:off x="467544" y="1333426"/>
          <a:ext cx="8147248" cy="5066499"/>
        </p:xfrm>
        <a:graphic>
          <a:graphicData uri="http://schemas.openxmlformats.org/drawingml/2006/table">
            <a:tbl>
              <a:tblPr/>
              <a:tblGrid>
                <a:gridCol w="1068655"/>
                <a:gridCol w="963182"/>
                <a:gridCol w="1140296"/>
                <a:gridCol w="995023"/>
                <a:gridCol w="995023"/>
                <a:gridCol w="995023"/>
                <a:gridCol w="995023"/>
                <a:gridCol w="995023"/>
              </a:tblGrid>
              <a:tr h="69677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40" marR="5140" marT="51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Первый </a:t>
                      </a:r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вариант 6 мес.</a:t>
                      </a:r>
                    </a:p>
                  </a:txBody>
                  <a:tcPr marL="5140" marR="5140" marT="51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Обновленный </a:t>
                      </a:r>
                      <a:endParaRPr lang="ru-RU" sz="105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вариант 6 </a:t>
                      </a:r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мес.</a:t>
                      </a:r>
                    </a:p>
                  </a:txBody>
                  <a:tcPr marL="5140" marR="5140" marT="51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2-е полугодие 2018</a:t>
                      </a:r>
                    </a:p>
                  </a:txBody>
                  <a:tcPr marL="5140" marR="5140" marT="51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</a:t>
                      </a:r>
                    </a:p>
                  </a:txBody>
                  <a:tcPr marL="5140" marR="5140" marT="51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</a:p>
                  </a:txBody>
                  <a:tcPr marL="5140" marR="5140" marT="51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 года</a:t>
                      </a:r>
                    </a:p>
                  </a:txBody>
                  <a:tcPr marL="5140" marR="5140" marT="51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Итого на 3 года (2018 - 2020)</a:t>
                      </a:r>
                    </a:p>
                  </a:txBody>
                  <a:tcPr marL="5140" marR="5140" marT="51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</a:tr>
              <a:tr h="1560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закупки </a:t>
                      </a:r>
                    </a:p>
                  </a:txBody>
                  <a:tcPr marL="5140" marR="5140" marT="51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2 398 447,98</a:t>
                      </a:r>
                    </a:p>
                  </a:txBody>
                  <a:tcPr marL="5140" marR="5140" marT="51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381 172,60</a:t>
                      </a:r>
                    </a:p>
                  </a:txBody>
                  <a:tcPr marL="5140" marR="5140" marT="51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40" marR="5140" marT="51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40" marR="5140" marT="51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40" marR="5140" marT="51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4 501 212,28</a:t>
                      </a:r>
                    </a:p>
                  </a:txBody>
                  <a:tcPr marL="5140" marR="5140" marT="51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40" marR="5140" marT="51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</a:tr>
              <a:tr h="1560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программа:</a:t>
                      </a:r>
                    </a:p>
                  </a:txBody>
                  <a:tcPr marL="5140" marR="5140" marT="51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1 244 532,89</a:t>
                      </a:r>
                    </a:p>
                  </a:txBody>
                  <a:tcPr marL="5140" marR="5140" marT="51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973 019,35</a:t>
                      </a:r>
                    </a:p>
                  </a:txBody>
                  <a:tcPr marL="5140" marR="5140" marT="51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823 419,04</a:t>
                      </a:r>
                    </a:p>
                  </a:txBody>
                  <a:tcPr marL="5140" marR="5140" marT="51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1 441 838,60</a:t>
                      </a:r>
                    </a:p>
                  </a:txBody>
                  <a:tcPr marL="5140" marR="5140" marT="51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1 088 897,82</a:t>
                      </a:r>
                    </a:p>
                  </a:txBody>
                  <a:tcPr marL="5140" marR="5140" marT="51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3 354 155,46</a:t>
                      </a:r>
                    </a:p>
                  </a:txBody>
                  <a:tcPr marL="5140" marR="5140" marT="51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40" marR="5140" marT="51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</a:tr>
              <a:tr h="4793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РЦН, включая ГСИН</a:t>
                      </a:r>
                    </a:p>
                  </a:txBody>
                  <a:tcPr marL="5140" marR="5140" marT="51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296 614,19</a:t>
                      </a:r>
                    </a:p>
                  </a:txBody>
                  <a:tcPr marL="5140" marR="5140" marT="51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261 735,45</a:t>
                      </a:r>
                    </a:p>
                  </a:txBody>
                  <a:tcPr marL="5140" marR="5140" marT="51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164 883,72</a:t>
                      </a:r>
                    </a:p>
                  </a:txBody>
                  <a:tcPr marL="5140" marR="5140" marT="51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346 614,98</a:t>
                      </a:r>
                    </a:p>
                  </a:txBody>
                  <a:tcPr marL="5140" marR="5140" marT="51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191 667,35</a:t>
                      </a:r>
                    </a:p>
                  </a:txBody>
                  <a:tcPr marL="5140" marR="5140" marT="51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703 166,05</a:t>
                      </a:r>
                    </a:p>
                  </a:txBody>
                  <a:tcPr marL="5140" marR="5140" marT="51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40" marR="5140" marT="51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</a:tr>
              <a:tr h="1560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ЛУИН</a:t>
                      </a:r>
                    </a:p>
                  </a:txBody>
                  <a:tcPr marL="5140" marR="5140" marT="51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672 558,87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531 160,32</a:t>
                      </a:r>
                    </a:p>
                  </a:txBody>
                  <a:tcPr marL="5140" marR="5140" marT="51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452 282,25</a:t>
                      </a:r>
                    </a:p>
                  </a:txBody>
                  <a:tcPr marL="5140" marR="5140" marT="51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786 586,50</a:t>
                      </a:r>
                    </a:p>
                  </a:txBody>
                  <a:tcPr marL="5140" marR="5140" marT="51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670 719,00</a:t>
                      </a:r>
                    </a:p>
                  </a:txBody>
                  <a:tcPr marL="5140" marR="5140" marT="51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1 909 587,75</a:t>
                      </a:r>
                    </a:p>
                  </a:txBody>
                  <a:tcPr marL="5140" marR="5140" marT="51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40" marR="5140" marT="51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</a:tr>
              <a:tr h="1560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СР</a:t>
                      </a:r>
                    </a:p>
                  </a:txBody>
                  <a:tcPr marL="5140" marR="5140" marT="51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05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5140" marR="5140" marT="51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40" marR="5140" marT="51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40" marR="5140" marT="51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393 293,25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335 359,50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40" marR="5140" marT="51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40" marR="5140" marT="51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</a:tr>
              <a:tr h="1560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МСМ</a:t>
                      </a:r>
                    </a:p>
                  </a:txBody>
                  <a:tcPr marL="5140" marR="5140" marT="51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05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5140" marR="5140" marT="51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40" marR="5140" marT="51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40" marR="5140" marT="51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40" marR="5140" marT="51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40" marR="5140" marT="51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40" marR="5140" marT="51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40" marR="5140" marT="51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</a:tr>
              <a:tr h="16165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ЛЖВ НПО</a:t>
                      </a:r>
                    </a:p>
                  </a:txBody>
                  <a:tcPr marL="5140" marR="5140" marT="51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05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5140" marR="5140" marT="51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40" marR="5140" marT="51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40" marR="5140" marT="51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40" marR="5140" marT="51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40" marR="5140" marT="51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40" marR="5140" marT="51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40" marR="5140" marT="51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</a:tr>
              <a:tr h="4180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ЛЖВ Центры СПИД</a:t>
                      </a:r>
                    </a:p>
                  </a:txBody>
                  <a:tcPr marL="5140" marR="5140" marT="51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157 161,30</a:t>
                      </a:r>
                    </a:p>
                  </a:txBody>
                  <a:tcPr marL="5140" marR="5140" marT="51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118 266,71</a:t>
                      </a:r>
                    </a:p>
                  </a:txBody>
                  <a:tcPr marL="5140" marR="5140" marT="51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87 770,52</a:t>
                      </a:r>
                    </a:p>
                  </a:txBody>
                  <a:tcPr marL="5140" marR="5140" marT="51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159 531,60</a:t>
                      </a:r>
                    </a:p>
                  </a:txBody>
                  <a:tcPr marL="5140" marR="5140" marT="51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93 409,95</a:t>
                      </a:r>
                    </a:p>
                  </a:txBody>
                  <a:tcPr marL="5140" marR="5140" marT="51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340 712,08</a:t>
                      </a:r>
                    </a:p>
                  </a:txBody>
                  <a:tcPr marL="5140" marR="5140" marT="51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40" marR="5140" marT="51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</a:tr>
              <a:tr h="16165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40" marR="5140" marT="51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40" marR="5140" marT="51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40" marR="5140" marT="51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40" marR="5140" marT="51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40" marR="5140" marT="51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40" marR="5140" marT="51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40" marR="5140" marT="51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40" marR="5140" marT="51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</a:tr>
              <a:tr h="1560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Сеть</a:t>
                      </a:r>
                    </a:p>
                  </a:txBody>
                  <a:tcPr marL="5140" marR="5140" marT="51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22 071,06</a:t>
                      </a:r>
                    </a:p>
                  </a:txBody>
                  <a:tcPr marL="5140" marR="5140" marT="51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21 121,41</a:t>
                      </a:r>
                    </a:p>
                  </a:txBody>
                  <a:tcPr marL="5140" marR="5140" marT="51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40 369,59</a:t>
                      </a:r>
                    </a:p>
                  </a:txBody>
                  <a:tcPr marL="5140" marR="5140" marT="51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31 627,59</a:t>
                      </a:r>
                    </a:p>
                  </a:txBody>
                  <a:tcPr marL="5140" marR="5140" marT="51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31 627,59</a:t>
                      </a:r>
                    </a:p>
                  </a:txBody>
                  <a:tcPr marL="5140" marR="5140" marT="51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103 624,76</a:t>
                      </a:r>
                    </a:p>
                  </a:txBody>
                  <a:tcPr marL="5140" marR="5140" marT="51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40" marR="5140" marT="51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</a:tr>
              <a:tr h="16165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Уличные юристы</a:t>
                      </a:r>
                    </a:p>
                  </a:txBody>
                  <a:tcPr marL="5140" marR="5140" marT="51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60 292,15</a:t>
                      </a:r>
                    </a:p>
                  </a:txBody>
                  <a:tcPr marL="5140" marR="5140" marT="51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21 714,64</a:t>
                      </a:r>
                    </a:p>
                  </a:txBody>
                  <a:tcPr marL="5140" marR="5140" marT="51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72 532,96</a:t>
                      </a:r>
                    </a:p>
                  </a:txBody>
                  <a:tcPr marL="5140" marR="5140" marT="51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111 897,93</a:t>
                      </a:r>
                    </a:p>
                  </a:txBody>
                  <a:tcPr marL="5140" marR="5140" marT="51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101 473,93</a:t>
                      </a:r>
                    </a:p>
                  </a:txBody>
                  <a:tcPr marL="5140" marR="5140" marT="51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285 904,82</a:t>
                      </a:r>
                    </a:p>
                  </a:txBody>
                  <a:tcPr marL="5140" marR="5140" marT="51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40" marR="5140" marT="51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</a:tr>
              <a:tr h="4180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др. активности (реализатор - ПРООН)</a:t>
                      </a:r>
                    </a:p>
                  </a:txBody>
                  <a:tcPr marL="5140" marR="5140" marT="51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35 836,22</a:t>
                      </a:r>
                    </a:p>
                  </a:txBody>
                  <a:tcPr marL="5140" marR="5140" marT="51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19 020,70</a:t>
                      </a:r>
                    </a:p>
                  </a:txBody>
                  <a:tcPr marL="5140" marR="5140" marT="51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5 580,00</a:t>
                      </a:r>
                    </a:p>
                  </a:txBody>
                  <a:tcPr marL="5140" marR="5140" marT="51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5 580,00</a:t>
                      </a:r>
                    </a:p>
                  </a:txBody>
                  <a:tcPr marL="5140" marR="5140" marT="51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40" marR="5140" marT="51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11 160,00</a:t>
                      </a:r>
                    </a:p>
                  </a:txBody>
                  <a:tcPr marL="5140" marR="5140" marT="51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40" marR="5140" marT="51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</a:tr>
              <a:tr h="1560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управление МЗ КР</a:t>
                      </a:r>
                    </a:p>
                  </a:txBody>
                  <a:tcPr marL="5140" marR="5140" marT="51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47 600,29</a:t>
                      </a:r>
                    </a:p>
                  </a:txBody>
                  <a:tcPr marL="5140" marR="5140" marT="51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10 080,00</a:t>
                      </a:r>
                    </a:p>
                  </a:txBody>
                  <a:tcPr marL="5140" marR="5140" marT="51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40" marR="5140" marT="51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40" marR="5140" marT="51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40" marR="5140" marT="51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40" marR="5140" marT="51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40" marR="5140" marT="51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</a:tr>
              <a:tr h="1560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управление ПРООН</a:t>
                      </a:r>
                    </a:p>
                  </a:txBody>
                  <a:tcPr marL="5140" marR="5140" marT="51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269 151,02</a:t>
                      </a:r>
                    </a:p>
                  </a:txBody>
                  <a:tcPr marL="5140" marR="5140" marT="51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246 183,99</a:t>
                      </a:r>
                    </a:p>
                  </a:txBody>
                  <a:tcPr marL="5140" marR="5140" marT="51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40" marR="5140" marT="51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40" marR="5140" marT="51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40" marR="5140" marT="51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1 155 140,33</a:t>
                      </a:r>
                    </a:p>
                  </a:txBody>
                  <a:tcPr marL="5140" marR="5140" marT="51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40" marR="5140" marT="51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</a:tr>
              <a:tr h="1560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GMS</a:t>
                      </a:r>
                    </a:p>
                  </a:txBody>
                  <a:tcPr marL="5140" marR="5140" marT="51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277 181,25</a:t>
                      </a:r>
                    </a:p>
                  </a:txBody>
                  <a:tcPr marL="5140" marR="5140" marT="51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95 520,04</a:t>
                      </a:r>
                    </a:p>
                  </a:txBody>
                  <a:tcPr marL="5140" marR="5140" marT="51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40" marR="5140" marT="51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40" marR="5140" marT="51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40" marR="5140" marT="51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549 875,74</a:t>
                      </a:r>
                    </a:p>
                  </a:txBody>
                  <a:tcPr marL="5140" marR="5140" marT="51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40" marR="5140" marT="51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</a:tr>
              <a:tr h="17279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Итого</a:t>
                      </a:r>
                    </a:p>
                  </a:txBody>
                  <a:tcPr marL="5140" marR="5140" marT="51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4 236 913,43</a:t>
                      </a:r>
                    </a:p>
                  </a:txBody>
                  <a:tcPr marL="5140" marR="5140" marT="51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1 705 975,98</a:t>
                      </a:r>
                    </a:p>
                  </a:txBody>
                  <a:tcPr marL="5140" marR="5140" marT="51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40" marR="5140" marT="51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40" marR="5140" marT="51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40" marR="5140" marT="51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9 560 383,81</a:t>
                      </a:r>
                    </a:p>
                  </a:txBody>
                  <a:tcPr marL="5140" marR="5140" marT="51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11 266 359,79</a:t>
                      </a:r>
                    </a:p>
                  </a:txBody>
                  <a:tcPr marL="5140" marR="5140" marT="51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</a:tr>
              <a:tr h="27871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Выделенный грант</a:t>
                      </a:r>
                    </a:p>
                  </a:txBody>
                  <a:tcPr marL="5140" marR="5140" marT="51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40" marR="5140" marT="51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Соглашения с НПО</a:t>
                      </a:r>
                    </a:p>
                  </a:txBody>
                  <a:tcPr marL="5140" marR="5140" marT="51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НПО</a:t>
                      </a:r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40" marR="5140" marT="51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НПО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40" marR="5140" marT="51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НПО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40" marR="5140" marT="51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9 560 386,02</a:t>
                      </a:r>
                    </a:p>
                  </a:txBody>
                  <a:tcPr marL="5140" marR="5140" marT="51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11 266 362,00</a:t>
                      </a:r>
                    </a:p>
                  </a:txBody>
                  <a:tcPr marL="5140" marR="5140" marT="51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</a:tr>
              <a:tr h="178374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40" marR="5140" marT="51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40" marR="5140" marT="51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40" marR="5140" marT="51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40" marR="5140" marT="51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40" marR="5140" marT="51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40" marR="5140" marT="51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2,21</a:t>
                      </a:r>
                    </a:p>
                  </a:txBody>
                  <a:tcPr marL="5140" marR="5140" marT="51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2,21</a:t>
                      </a:r>
                    </a:p>
                  </a:txBody>
                  <a:tcPr marL="5140" marR="5140" marT="51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07BB86-6CC5-4DA7-9CFA-E69A29E74EB9}" type="slidenum">
              <a:rPr lang="en-US" smtClean="0">
                <a:solidFill>
                  <a:srgbClr val="333399"/>
                </a:solidFill>
              </a:rPr>
              <a:pPr>
                <a:defRPr/>
              </a:pPr>
              <a:t>4</a:t>
            </a:fld>
            <a:endParaRPr 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95208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07504" y="0"/>
            <a:ext cx="7772400" cy="1035968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rgbClr val="333399"/>
                </a:solidFill>
              </a:rPr>
              <a:t>Программы среди </a:t>
            </a:r>
            <a:r>
              <a:rPr lang="ru-RU" sz="2400" dirty="0">
                <a:solidFill>
                  <a:srgbClr val="333399"/>
                </a:solidFill>
              </a:rPr>
              <a:t>ЛУИН и их партнеров </a:t>
            </a:r>
            <a:r>
              <a:rPr lang="ru-RU" sz="2400" dirty="0" smtClean="0">
                <a:solidFill>
                  <a:srgbClr val="333399"/>
                </a:solidFill>
              </a:rPr>
              <a:t>на базе РЦН</a:t>
            </a:r>
            <a:endParaRPr lang="ru-RU" sz="2400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683568" y="1268760"/>
            <a:ext cx="7886700" cy="5213444"/>
          </a:xfrm>
        </p:spPr>
        <p:txBody>
          <a:bodyPr>
            <a:normAutofit/>
          </a:bodyPr>
          <a:lstStyle/>
          <a:p>
            <a:r>
              <a:rPr lang="ru-RU" sz="2200" dirty="0" smtClean="0"/>
              <a:t>Количество ПОШ </a:t>
            </a:r>
            <a:r>
              <a:rPr lang="ru-RU" sz="2200" dirty="0" smtClean="0">
                <a:solidFill>
                  <a:srgbClr val="000000"/>
                </a:solidFill>
              </a:rPr>
              <a:t>(</a:t>
            </a:r>
            <a:r>
              <a:rPr lang="ru-RU" sz="2200" dirty="0">
                <a:solidFill>
                  <a:srgbClr val="000000"/>
                </a:solidFill>
              </a:rPr>
              <a:t>гражданский сектор)</a:t>
            </a:r>
            <a:r>
              <a:rPr lang="ru-RU" sz="2200" dirty="0" smtClean="0"/>
              <a:t> – </a:t>
            </a:r>
            <a:r>
              <a:rPr lang="en-US" sz="2200" dirty="0" smtClean="0"/>
              <a:t>6</a:t>
            </a:r>
            <a:r>
              <a:rPr lang="ru-RU" sz="2200" dirty="0" smtClean="0"/>
              <a:t> (3 в г. Бишкек, </a:t>
            </a:r>
            <a:r>
              <a:rPr lang="ru-RU" sz="2200" dirty="0" err="1" smtClean="0"/>
              <a:t>Джаильский</a:t>
            </a:r>
            <a:r>
              <a:rPr lang="ru-RU" sz="2200" dirty="0" smtClean="0"/>
              <a:t> р-н, с. Буденовка, с. </a:t>
            </a:r>
            <a:r>
              <a:rPr lang="ru-RU" sz="2200" dirty="0" err="1" smtClean="0"/>
              <a:t>Сокулук</a:t>
            </a:r>
            <a:r>
              <a:rPr lang="ru-RU" sz="2200" dirty="0" smtClean="0"/>
              <a:t>)</a:t>
            </a:r>
          </a:p>
          <a:p>
            <a:pPr lvl="0">
              <a:buClr>
                <a:srgbClr val="333399"/>
              </a:buClr>
            </a:pPr>
            <a:r>
              <a:rPr lang="ru-RU" sz="2200" dirty="0" smtClean="0">
                <a:solidFill>
                  <a:srgbClr val="000000"/>
                </a:solidFill>
              </a:rPr>
              <a:t>Количество пунктов ПТМ (гражданский сектор):</a:t>
            </a:r>
          </a:p>
          <a:p>
            <a:pPr marL="0" lvl="0" indent="0">
              <a:buClr>
                <a:srgbClr val="333399"/>
              </a:buClr>
              <a:buNone/>
            </a:pPr>
            <a:r>
              <a:rPr lang="ru-RU" sz="2200" dirty="0">
                <a:solidFill>
                  <a:srgbClr val="000000"/>
                </a:solidFill>
              </a:rPr>
              <a:t>	</a:t>
            </a:r>
            <a:r>
              <a:rPr lang="ru-RU" sz="2200" dirty="0" smtClean="0">
                <a:solidFill>
                  <a:srgbClr val="000000"/>
                </a:solidFill>
              </a:rPr>
              <a:t>- 15 сайтов </a:t>
            </a:r>
            <a:r>
              <a:rPr lang="ru-RU" sz="2200" dirty="0">
                <a:solidFill>
                  <a:srgbClr val="000000"/>
                </a:solidFill>
              </a:rPr>
              <a:t>в гражданском секторе </a:t>
            </a:r>
            <a:r>
              <a:rPr lang="ru-RU" sz="2200" dirty="0" smtClean="0">
                <a:solidFill>
                  <a:srgbClr val="000000"/>
                </a:solidFill>
              </a:rPr>
              <a:t>(3</a:t>
            </a:r>
            <a:r>
              <a:rPr lang="en-US" sz="2200" dirty="0" smtClean="0">
                <a:solidFill>
                  <a:srgbClr val="000000"/>
                </a:solidFill>
              </a:rPr>
              <a:t> </a:t>
            </a:r>
            <a:r>
              <a:rPr lang="en-US" sz="2200" dirty="0">
                <a:solidFill>
                  <a:srgbClr val="000000"/>
                </a:solidFill>
              </a:rPr>
              <a:t>– </a:t>
            </a:r>
            <a:r>
              <a:rPr lang="ru-RU" sz="2200" dirty="0" smtClean="0">
                <a:solidFill>
                  <a:srgbClr val="000000"/>
                </a:solidFill>
              </a:rPr>
              <a:t>	ПРООН,10 </a:t>
            </a:r>
            <a:r>
              <a:rPr lang="ru-RU" sz="2200" dirty="0">
                <a:solidFill>
                  <a:srgbClr val="000000"/>
                </a:solidFill>
              </a:rPr>
              <a:t>– ПРООН\</a:t>
            </a:r>
            <a:r>
              <a:rPr lang="en-US" sz="2200" dirty="0">
                <a:solidFill>
                  <a:srgbClr val="000000"/>
                </a:solidFill>
              </a:rPr>
              <a:t>ICAP</a:t>
            </a:r>
            <a:r>
              <a:rPr lang="ru-RU" sz="2200" dirty="0">
                <a:solidFill>
                  <a:srgbClr val="000000"/>
                </a:solidFill>
              </a:rPr>
              <a:t>, 2-</a:t>
            </a:r>
            <a:r>
              <a:rPr lang="en-US" sz="2200" dirty="0">
                <a:solidFill>
                  <a:srgbClr val="000000"/>
                </a:solidFill>
              </a:rPr>
              <a:t>CDC</a:t>
            </a:r>
            <a:r>
              <a:rPr lang="ru-RU" sz="2200" dirty="0">
                <a:solidFill>
                  <a:srgbClr val="000000"/>
                </a:solidFill>
              </a:rPr>
              <a:t>)</a:t>
            </a:r>
          </a:p>
          <a:p>
            <a:pPr marL="0" lvl="0" indent="0">
              <a:buClr>
                <a:srgbClr val="333399"/>
              </a:buClr>
              <a:buNone/>
            </a:pPr>
            <a:r>
              <a:rPr lang="ru-RU" sz="2200" dirty="0" smtClean="0">
                <a:solidFill>
                  <a:prstClr val="black"/>
                </a:solidFill>
              </a:rPr>
              <a:t>	- сокращено дополнительно 4 сайта (Каинда</a:t>
            </a:r>
            <a:r>
              <a:rPr lang="ru-RU" sz="2200" dirty="0">
                <a:solidFill>
                  <a:prstClr val="black"/>
                </a:solidFill>
              </a:rPr>
              <a:t>, </a:t>
            </a:r>
            <a:r>
              <a:rPr lang="ru-RU" sz="2200" dirty="0" smtClean="0">
                <a:solidFill>
                  <a:prstClr val="black"/>
                </a:solidFill>
              </a:rPr>
              <a:t>	ЦСМ-6 и 8 </a:t>
            </a:r>
            <a:r>
              <a:rPr lang="ru-RU" sz="2200" dirty="0">
                <a:solidFill>
                  <a:prstClr val="black"/>
                </a:solidFill>
              </a:rPr>
              <a:t>и </a:t>
            </a:r>
            <a:r>
              <a:rPr lang="ru-RU" sz="2200" dirty="0" err="1" smtClean="0">
                <a:solidFill>
                  <a:prstClr val="black"/>
                </a:solidFill>
              </a:rPr>
              <a:t>Ошский</a:t>
            </a:r>
            <a:r>
              <a:rPr lang="ru-RU" sz="2200" dirty="0" smtClean="0">
                <a:solidFill>
                  <a:prstClr val="black"/>
                </a:solidFill>
              </a:rPr>
              <a:t> центр СПИДа)</a:t>
            </a:r>
          </a:p>
          <a:p>
            <a:pPr marL="0" lvl="0" indent="0">
              <a:buClr>
                <a:srgbClr val="333399"/>
              </a:buClr>
              <a:buNone/>
            </a:pPr>
            <a:r>
              <a:rPr lang="ru-RU" sz="2200" dirty="0" smtClean="0">
                <a:solidFill>
                  <a:prstClr val="black"/>
                </a:solidFill>
              </a:rPr>
              <a:t> </a:t>
            </a:r>
          </a:p>
          <a:p>
            <a:pPr lvl="0">
              <a:buClr>
                <a:srgbClr val="333399"/>
              </a:buClr>
            </a:pPr>
            <a:r>
              <a:rPr lang="ru-RU" sz="2200" dirty="0">
                <a:solidFill>
                  <a:srgbClr val="000000"/>
                </a:solidFill>
              </a:rPr>
              <a:t>Количество </a:t>
            </a:r>
            <a:r>
              <a:rPr lang="ru-RU" sz="2200" dirty="0" smtClean="0">
                <a:solidFill>
                  <a:srgbClr val="000000"/>
                </a:solidFill>
              </a:rPr>
              <a:t>ПОШ (пенитенциарный </a:t>
            </a:r>
            <a:r>
              <a:rPr lang="ru-RU" sz="2200" dirty="0">
                <a:solidFill>
                  <a:srgbClr val="000000"/>
                </a:solidFill>
              </a:rPr>
              <a:t>сектор) – </a:t>
            </a:r>
            <a:r>
              <a:rPr lang="ru-RU" sz="2200" dirty="0" smtClean="0">
                <a:solidFill>
                  <a:srgbClr val="000000"/>
                </a:solidFill>
              </a:rPr>
              <a:t>13</a:t>
            </a:r>
            <a:endParaRPr lang="ru-RU" sz="2200" dirty="0">
              <a:solidFill>
                <a:srgbClr val="000000"/>
              </a:solidFill>
            </a:endParaRPr>
          </a:p>
          <a:p>
            <a:pPr lvl="0">
              <a:buClr>
                <a:srgbClr val="333399"/>
              </a:buClr>
            </a:pPr>
            <a:r>
              <a:rPr lang="ru-RU" sz="2200" dirty="0" smtClean="0">
                <a:solidFill>
                  <a:srgbClr val="000000"/>
                </a:solidFill>
              </a:rPr>
              <a:t>Количество пунктов ПТМ (пенитенциарный сектор):</a:t>
            </a:r>
          </a:p>
          <a:p>
            <a:pPr marL="0" lvl="0" indent="0">
              <a:buClr>
                <a:srgbClr val="333399"/>
              </a:buClr>
              <a:buNone/>
            </a:pPr>
            <a:r>
              <a:rPr lang="ru-RU" sz="2200" dirty="0">
                <a:solidFill>
                  <a:srgbClr val="000000"/>
                </a:solidFill>
              </a:rPr>
              <a:t>	</a:t>
            </a:r>
            <a:r>
              <a:rPr lang="ru-RU" sz="2200" dirty="0" smtClean="0">
                <a:solidFill>
                  <a:srgbClr val="000000"/>
                </a:solidFill>
              </a:rPr>
              <a:t>- </a:t>
            </a:r>
            <a:r>
              <a:rPr lang="ru-RU" sz="2200" dirty="0">
                <a:solidFill>
                  <a:prstClr val="black"/>
                </a:solidFill>
              </a:rPr>
              <a:t>9 сайтов в ГСИН (2 CDC – ИК-2,31; 7 </a:t>
            </a:r>
            <a:r>
              <a:rPr lang="ru-RU" sz="2200" dirty="0" smtClean="0">
                <a:solidFill>
                  <a:prstClr val="black"/>
                </a:solidFill>
              </a:rPr>
              <a:t>- ПРООН)</a:t>
            </a:r>
          </a:p>
          <a:p>
            <a:pPr marL="0" lvl="0" indent="0">
              <a:buClr>
                <a:srgbClr val="333399"/>
              </a:buClr>
              <a:buNone/>
            </a:pPr>
            <a:r>
              <a:rPr lang="ru-RU" sz="2200" dirty="0">
                <a:solidFill>
                  <a:prstClr val="black"/>
                </a:solidFill>
              </a:rPr>
              <a:t>	</a:t>
            </a:r>
            <a:endParaRPr lang="en-US" sz="2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9795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04664"/>
            <a:ext cx="7772400" cy="609600"/>
          </a:xfrm>
        </p:spPr>
        <p:txBody>
          <a:bodyPr>
            <a:noAutofit/>
          </a:bodyPr>
          <a:lstStyle/>
          <a:p>
            <a:r>
              <a:rPr lang="ru-RU" sz="2400" dirty="0" smtClean="0"/>
              <a:t>Программы </a:t>
            </a:r>
            <a:r>
              <a:rPr lang="ru-RU" sz="2400" dirty="0"/>
              <a:t>профилактики ВИЧ среди </a:t>
            </a:r>
            <a:r>
              <a:rPr lang="ru-RU" sz="2400" dirty="0" smtClean="0"/>
              <a:t>всех КГН: ЛУИН, СР, МСМ и ТГ, ЛЖВ на базе НПО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600200"/>
            <a:ext cx="8352928" cy="4925144"/>
          </a:xfrm>
        </p:spPr>
        <p:txBody>
          <a:bodyPr>
            <a:normAutofit/>
          </a:bodyPr>
          <a:lstStyle/>
          <a:p>
            <a:pPr lvl="0"/>
            <a:r>
              <a:rPr lang="ru-RU" sz="2400" dirty="0">
                <a:solidFill>
                  <a:prstClr val="black"/>
                </a:solidFill>
              </a:rPr>
              <a:t>Количество </a:t>
            </a:r>
            <a:r>
              <a:rPr lang="ru-RU" sz="2400" dirty="0" smtClean="0">
                <a:solidFill>
                  <a:prstClr val="black"/>
                </a:solidFill>
              </a:rPr>
              <a:t>проектов:</a:t>
            </a:r>
          </a:p>
          <a:p>
            <a:pPr marL="0" lvl="0" indent="0">
              <a:buNone/>
            </a:pPr>
            <a:r>
              <a:rPr lang="ru-RU" sz="2400" dirty="0">
                <a:solidFill>
                  <a:prstClr val="black"/>
                </a:solidFill>
              </a:rPr>
              <a:t>	</a:t>
            </a:r>
            <a:r>
              <a:rPr lang="ru-RU" sz="2400" dirty="0" smtClean="0">
                <a:solidFill>
                  <a:prstClr val="black"/>
                </a:solidFill>
              </a:rPr>
              <a:t>20 - во 2-м полугодии 2018, </a:t>
            </a:r>
          </a:p>
          <a:p>
            <a:pPr marL="0" lvl="0" indent="0">
              <a:buNone/>
            </a:pPr>
            <a:r>
              <a:rPr lang="ru-RU" sz="2400" dirty="0">
                <a:solidFill>
                  <a:prstClr val="black"/>
                </a:solidFill>
              </a:rPr>
              <a:t>	</a:t>
            </a:r>
            <a:r>
              <a:rPr lang="ru-RU" sz="2400" dirty="0" smtClean="0">
                <a:solidFill>
                  <a:prstClr val="black"/>
                </a:solidFill>
              </a:rPr>
              <a:t>15 – в 2019 </a:t>
            </a:r>
          </a:p>
          <a:p>
            <a:pPr marL="0" lvl="0" indent="0">
              <a:buNone/>
            </a:pPr>
            <a:r>
              <a:rPr lang="ru-RU" sz="2400" dirty="0" smtClean="0">
                <a:solidFill>
                  <a:prstClr val="black"/>
                </a:solidFill>
              </a:rPr>
              <a:t>	10 – в 2020 году</a:t>
            </a:r>
          </a:p>
          <a:p>
            <a:pPr lvl="0">
              <a:buClr>
                <a:srgbClr val="333399"/>
              </a:buClr>
            </a:pPr>
            <a:r>
              <a:rPr lang="ru-RU" sz="2400" dirty="0" err="1">
                <a:solidFill>
                  <a:srgbClr val="000000"/>
                </a:solidFill>
              </a:rPr>
              <a:t>Забюджетировано</a:t>
            </a:r>
            <a:r>
              <a:rPr lang="ru-RU" sz="2400" dirty="0">
                <a:solidFill>
                  <a:srgbClr val="000000"/>
                </a:solidFill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</a:rPr>
              <a:t>соответсвующее</a:t>
            </a:r>
            <a:r>
              <a:rPr lang="ru-RU" sz="2400" dirty="0" smtClean="0">
                <a:solidFill>
                  <a:srgbClr val="000000"/>
                </a:solidFill>
              </a:rPr>
              <a:t> количество админ</a:t>
            </a:r>
            <a:r>
              <a:rPr lang="ru-RU" sz="2400" dirty="0">
                <a:solidFill>
                  <a:srgbClr val="000000"/>
                </a:solidFill>
              </a:rPr>
              <a:t>. команд </a:t>
            </a:r>
            <a:r>
              <a:rPr lang="ru-RU" sz="2400" dirty="0" smtClean="0">
                <a:solidFill>
                  <a:srgbClr val="000000"/>
                </a:solidFill>
              </a:rPr>
              <a:t>НПО.</a:t>
            </a:r>
            <a:endParaRPr lang="ru-RU" sz="2400" dirty="0">
              <a:solidFill>
                <a:srgbClr val="000000"/>
              </a:solidFill>
            </a:endParaRPr>
          </a:p>
          <a:p>
            <a:pPr lvl="0">
              <a:buClr>
                <a:srgbClr val="333399"/>
              </a:buClr>
            </a:pPr>
            <a:r>
              <a:rPr lang="ru-RU" sz="2400" dirty="0" err="1">
                <a:solidFill>
                  <a:srgbClr val="000000"/>
                </a:solidFill>
              </a:rPr>
              <a:t>Аутрич</a:t>
            </a:r>
            <a:r>
              <a:rPr lang="ru-RU" sz="2400" dirty="0">
                <a:solidFill>
                  <a:srgbClr val="000000"/>
                </a:solidFill>
              </a:rPr>
              <a:t>-работники, социальные работники и равные консультанты – исходя из охвата.</a:t>
            </a:r>
          </a:p>
          <a:p>
            <a:pPr lvl="0"/>
            <a:r>
              <a:rPr lang="ru-RU" sz="2400" dirty="0" smtClean="0">
                <a:solidFill>
                  <a:prstClr val="black"/>
                </a:solidFill>
              </a:rPr>
              <a:t>География охвата, подходы и модели – </a:t>
            </a:r>
            <a:r>
              <a:rPr lang="ru-RU" sz="2400" dirty="0" err="1" smtClean="0">
                <a:solidFill>
                  <a:prstClr val="black"/>
                </a:solidFill>
              </a:rPr>
              <a:t>страновое</a:t>
            </a:r>
            <a:r>
              <a:rPr lang="ru-RU" sz="2400" dirty="0" smtClean="0">
                <a:solidFill>
                  <a:prstClr val="black"/>
                </a:solidFill>
              </a:rPr>
              <a:t> обсуждение в первом квартале 2018 года</a:t>
            </a:r>
            <a:endParaRPr lang="ru-RU" sz="2400" dirty="0">
              <a:solidFill>
                <a:prstClr val="black"/>
              </a:solidFill>
            </a:endParaRPr>
          </a:p>
          <a:p>
            <a:pPr marL="457200" lvl="1" indent="0">
              <a:buNone/>
            </a:pPr>
            <a:endParaRPr lang="ru-RU" sz="24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4986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/>
              <a:t>Работа </a:t>
            </a:r>
            <a:r>
              <a:rPr lang="ru-RU" sz="3200" dirty="0"/>
              <a:t>с КГН на базе НПО</a:t>
            </a: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7592705"/>
              </p:ext>
            </p:extLst>
          </p:nvPr>
        </p:nvGraphicFramePr>
        <p:xfrm>
          <a:off x="323528" y="1415008"/>
          <a:ext cx="8352927" cy="5048300"/>
        </p:xfrm>
        <a:graphic>
          <a:graphicData uri="http://schemas.openxmlformats.org/drawingml/2006/table">
            <a:tbl>
              <a:tblPr/>
              <a:tblGrid>
                <a:gridCol w="1720104"/>
                <a:gridCol w="1720103"/>
                <a:gridCol w="1720103"/>
                <a:gridCol w="1159767"/>
                <a:gridCol w="1159767"/>
                <a:gridCol w="873083"/>
              </a:tblGrid>
              <a:tr h="557788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Админ расходы НПО</a:t>
                      </a:r>
                    </a:p>
                  </a:txBody>
                  <a:tcPr marL="8202" marR="8202" marT="82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2" marR="8202" marT="82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2" marR="8202" marT="82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2" marR="8202" marT="82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2" marR="8202" marT="82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2" marR="8202" marT="82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</a:tr>
              <a:tr h="43130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Item description</a:t>
                      </a:r>
                    </a:p>
                  </a:txBody>
                  <a:tcPr marL="8202" marR="8202" marT="82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LOE</a:t>
                      </a:r>
                    </a:p>
                  </a:txBody>
                  <a:tcPr marL="8202" marR="8202" marT="82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2018: Gross Salary/unit cost in </a:t>
                      </a:r>
                      <a:r>
                        <a:rPr lang="en-US" sz="12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USD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Quantity for July_Dec 2018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Quantity for 2019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Quantity for 2020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420789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Personnel salaries: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Manager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02" marR="8202" marT="82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50%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$350,00-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350,00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r>
                        <a:rPr lang="en-US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$300,00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789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Personnel salaries: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Accountant</a:t>
                      </a:r>
                    </a:p>
                    <a:p>
                      <a:pPr algn="l" fontAlgn="t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02" marR="8202" marT="82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50%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789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Personnel salaries: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Database Specialist (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по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КГН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02" marR="8202" marT="82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50%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00,00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1183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Personnel salaries: Coordinator on KP/M&amp;E Specialist</a:t>
                      </a:r>
                    </a:p>
                  </a:txBody>
                  <a:tcPr marL="8202" marR="8202" marT="82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50%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$250,00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789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Personnel salaries: Specialist on HP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02" marR="8202" marT="82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50%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200,00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394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Office rent and utilities</a:t>
                      </a:r>
                    </a:p>
                  </a:txBody>
                  <a:tcPr marL="8202" marR="8202" marT="82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$400,00</a:t>
                      </a:r>
                    </a:p>
                  </a:txBody>
                  <a:tcPr marL="8202" marR="8202" marT="82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394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Transportation costs</a:t>
                      </a:r>
                    </a:p>
                  </a:txBody>
                  <a:tcPr marL="8202" marR="8202" marT="82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$120,00</a:t>
                      </a:r>
                    </a:p>
                  </a:txBody>
                  <a:tcPr marL="8202" marR="8202" marT="82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789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Communication cost and internet</a:t>
                      </a:r>
                    </a:p>
                  </a:txBody>
                  <a:tcPr marL="8202" marR="8202" marT="82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$40,00</a:t>
                      </a:r>
                    </a:p>
                  </a:txBody>
                  <a:tcPr marL="8202" marR="8202" marT="82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789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Stationery and other office supplies, 1C maintenance</a:t>
                      </a:r>
                    </a:p>
                  </a:txBody>
                  <a:tcPr marL="8202" marR="8202" marT="82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$100,00</a:t>
                      </a:r>
                    </a:p>
                  </a:txBody>
                  <a:tcPr marL="8202" marR="8202" marT="82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394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Bank charges</a:t>
                      </a:r>
                    </a:p>
                  </a:txBody>
                  <a:tcPr marL="8202" marR="8202" marT="82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$40,00</a:t>
                      </a:r>
                    </a:p>
                  </a:txBody>
                  <a:tcPr marL="8202" marR="8202" marT="82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07BB86-6CC5-4DA7-9CFA-E69A29E74EB9}" type="slidenum">
              <a:rPr lang="en-US" smtClean="0">
                <a:solidFill>
                  <a:srgbClr val="333399"/>
                </a:solidFill>
              </a:rPr>
              <a:pPr>
                <a:defRPr/>
              </a:pPr>
              <a:t>7</a:t>
            </a:fld>
            <a:endParaRPr 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4014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err="1" smtClean="0"/>
              <a:t>Аутрич</a:t>
            </a:r>
            <a:r>
              <a:rPr lang="ru-RU" sz="3200" dirty="0" smtClean="0"/>
              <a:t>-работа с ЛУИН</a:t>
            </a:r>
            <a:endParaRPr lang="ru-RU" sz="32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07BB86-6CC5-4DA7-9CFA-E69A29E74EB9}" type="slidenum">
              <a:rPr lang="en-US" smtClean="0">
                <a:solidFill>
                  <a:srgbClr val="333399"/>
                </a:solidFill>
              </a:rPr>
              <a:pPr>
                <a:defRPr/>
              </a:pPr>
              <a:t>8</a:t>
            </a:fld>
            <a:endParaRPr lang="en-US">
              <a:solidFill>
                <a:srgbClr val="333399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4761388"/>
              </p:ext>
            </p:extLst>
          </p:nvPr>
        </p:nvGraphicFramePr>
        <p:xfrm>
          <a:off x="467546" y="1412772"/>
          <a:ext cx="8352926" cy="4923068"/>
        </p:xfrm>
        <a:graphic>
          <a:graphicData uri="http://schemas.openxmlformats.org/drawingml/2006/table">
            <a:tbl>
              <a:tblPr/>
              <a:tblGrid>
                <a:gridCol w="1311112"/>
                <a:gridCol w="1114762"/>
                <a:gridCol w="1114762"/>
                <a:gridCol w="751620"/>
                <a:gridCol w="751620"/>
                <a:gridCol w="565825"/>
                <a:gridCol w="565825"/>
                <a:gridCol w="684059"/>
                <a:gridCol w="557237"/>
                <a:gridCol w="576064"/>
                <a:gridCol w="360040"/>
              </a:tblGrid>
              <a:tr h="15021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Наименование </a:t>
                      </a:r>
                    </a:p>
                  </a:txBody>
                  <a:tcPr marL="5404" marR="5404" marT="5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Цель на конец 2018</a:t>
                      </a:r>
                    </a:p>
                  </a:txBody>
                  <a:tcPr marL="5404" marR="5404" marT="5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04" marR="5404" marT="5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BC2E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Цель на конец 2019</a:t>
                      </a:r>
                    </a:p>
                  </a:txBody>
                  <a:tcPr marL="5404" marR="5404" marT="5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04" marR="5404" marT="5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Охват на конец 2020 </a:t>
                      </a:r>
                    </a:p>
                  </a:txBody>
                  <a:tcPr marL="5404" marR="5404" marT="5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04" marR="5404" marT="5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Нагрузка по основной заявке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81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04" marR="5404" marT="5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381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ЛУИН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РЦН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НПО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РЦН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НПО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РЦН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НПО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7520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Охват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16250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9750 - НПО, 6500 - РЦН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17500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10500 - НПО, 7000 - РЦН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18750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11250 - НПО, 7500 - РЦН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60 % - НПО, 40% - РЦН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РЦН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НПО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984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аутрич по основной заявке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162,5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141,3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381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потребность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на 100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161,54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381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дефицит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181,45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381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по заявке соц/равный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6280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равный/соц. работник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15 % от необходимого количества аутрич работников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$159,43</a:t>
                      </a:r>
                    </a:p>
                  </a:txBody>
                  <a:tcPr marL="5404" marR="5404" marT="5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$150,00</a:t>
                      </a:r>
                    </a:p>
                  </a:txBody>
                  <a:tcPr marL="5404" marR="5404" marT="5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381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дефицит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04" marR="5404" marT="5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04" marR="5404" marT="5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759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Количество протестированных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14625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15750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16875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381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Э тест 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381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ИФА 1 (первый тест)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381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ПТМ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4" marR="5404" marT="540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4" marR="5404" marT="540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4" marR="5404" marT="540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59381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Охват ПТМ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1750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2125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4" marR="5404" marT="5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4" marR="5404" marT="5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4" marR="5404" marT="5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8759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по основной заявке равный/соц. работник</a:t>
                      </a:r>
                    </a:p>
                  </a:txBody>
                  <a:tcPr marL="5404" marR="5404" marT="540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4" marR="5404" marT="5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4" marR="5404" marT="5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4" marR="5404" marT="5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9381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потребность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4" marR="5404" marT="5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4" marR="5404" marT="5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4" marR="5404" marT="5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9381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разница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4" marR="5404" marT="5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4" marR="5404" marT="5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04" marR="5404" marT="5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26998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err="1" smtClean="0"/>
              <a:t>Аутрич</a:t>
            </a:r>
            <a:r>
              <a:rPr lang="ru-RU" sz="3200" dirty="0" smtClean="0"/>
              <a:t>-работа с СР и МСМ, ТГ</a:t>
            </a:r>
            <a:endParaRPr lang="ru-RU" sz="32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07BB86-6CC5-4DA7-9CFA-E69A29E74EB9}" type="slidenum">
              <a:rPr lang="en-US" smtClean="0">
                <a:solidFill>
                  <a:srgbClr val="333399"/>
                </a:solidFill>
              </a:rPr>
              <a:pPr>
                <a:defRPr/>
              </a:pPr>
              <a:t>9</a:t>
            </a:fld>
            <a:endParaRPr lang="en-US">
              <a:solidFill>
                <a:srgbClr val="333399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0657977"/>
              </p:ext>
            </p:extLst>
          </p:nvPr>
        </p:nvGraphicFramePr>
        <p:xfrm>
          <a:off x="611560" y="1332594"/>
          <a:ext cx="7805410" cy="5144406"/>
        </p:xfrm>
        <a:graphic>
          <a:graphicData uri="http://schemas.openxmlformats.org/drawingml/2006/table">
            <a:tbl>
              <a:tblPr/>
              <a:tblGrid>
                <a:gridCol w="1311106"/>
                <a:gridCol w="1114757"/>
                <a:gridCol w="1114757"/>
                <a:gridCol w="751616"/>
                <a:gridCol w="751616"/>
                <a:gridCol w="565824"/>
                <a:gridCol w="565824"/>
                <a:gridCol w="684056"/>
                <a:gridCol w="472927"/>
                <a:gridCol w="472927"/>
              </a:tblGrid>
              <a:tr h="151428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СР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428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Охват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4970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5325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5680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859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Количество протестированных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4473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4790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5110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428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Э тест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428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ИФА 1 (первый тест)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428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по основной заявке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на 150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191,15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428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потребность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204,81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428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разница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218,46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428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по заявке соц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8574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равный/соц. работник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15 % от необходимого количества </a:t>
                      </a:r>
                      <a:r>
                        <a:rPr lang="ru-RU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аутрич</a:t>
                      </a: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работников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428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МСМ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428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Охват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6414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9260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10940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859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Количество протестированных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6000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8330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9840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428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Э тест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428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ИФА 1 (первый тест)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428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по основной заявке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136,47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428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потребность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на 100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197,02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428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разница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232,77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428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по заявке соц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8574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равный/соц. работник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15 % от необходимого количества аутрич работников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428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разница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86" marR="5486" marT="5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86" marR="5486" marT="548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86" marR="5486" marT="548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7856741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33CC"/>
      </a:hlink>
      <a:folHlink>
        <a:srgbClr val="99CC00"/>
      </a:folHlink>
    </a:clrScheme>
    <a:fontScheme name="Default Design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3CC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5340</TotalTime>
  <Words>1445</Words>
  <Application>Microsoft Office PowerPoint</Application>
  <PresentationFormat>Экран (4:3)</PresentationFormat>
  <Paragraphs>794</Paragraphs>
  <Slides>15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2" baseType="lpstr">
      <vt:lpstr>Arial</vt:lpstr>
      <vt:lpstr>Calibri</vt:lpstr>
      <vt:lpstr>Times New Roman</vt:lpstr>
      <vt:lpstr>Trebuchet MS</vt:lpstr>
      <vt:lpstr>Verdana</vt:lpstr>
      <vt:lpstr>Wingdings</vt:lpstr>
      <vt:lpstr>Default Design</vt:lpstr>
      <vt:lpstr>План по Компоненту ВИЧ Проекта ПРООН/ГФ на 2,5 года (июль 2018 – декабрь 2020)  в Кыргызской Республике </vt:lpstr>
      <vt:lpstr>Процесс переработки документов на 2,5 года</vt:lpstr>
      <vt:lpstr>Процесс переработки документов на 2,5 года</vt:lpstr>
      <vt:lpstr>Бюджет на первое полугодие и последующие 2,5 года</vt:lpstr>
      <vt:lpstr>Программы среди ЛУИН и их партнеров на базе РЦН</vt:lpstr>
      <vt:lpstr>Программы профилактики ВИЧ среди всех КГН: ЛУИН, СР, МСМ и ТГ, ЛЖВ на базе НПО </vt:lpstr>
      <vt:lpstr>Работа с КГН на базе НПО</vt:lpstr>
      <vt:lpstr>Аутрич-работа с ЛУИН</vt:lpstr>
      <vt:lpstr>Аутрич-работа с СР и МСМ, ТГ</vt:lpstr>
      <vt:lpstr>Работа НПО с ЛЖВ</vt:lpstr>
      <vt:lpstr>Лечение, уход и поддержка ЛЖВ на базе службы СПИД</vt:lpstr>
      <vt:lpstr>Усиление систем сообществ и Преодоление правовых барьеров</vt:lpstr>
      <vt:lpstr>Соблюдение условия для подачи заявки на Встречное финансирование</vt:lpstr>
      <vt:lpstr>Ожидания: 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Опыт реализации функции мониторинга и оценки в</dc:title>
  <dc:creator>Meerim Bolotbaeva</dc:creator>
  <cp:lastModifiedBy>Oksana Katkalova</cp:lastModifiedBy>
  <cp:revision>471</cp:revision>
  <cp:lastPrinted>2017-10-06T03:52:09Z</cp:lastPrinted>
  <dcterms:created xsi:type="dcterms:W3CDTF">2013-03-01T07:57:48Z</dcterms:created>
  <dcterms:modified xsi:type="dcterms:W3CDTF">2017-12-15T09:13:37Z</dcterms:modified>
</cp:coreProperties>
</file>