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74" r:id="rId2"/>
    <p:sldId id="375" r:id="rId3"/>
    <p:sldId id="376" r:id="rId4"/>
    <p:sldId id="437" r:id="rId5"/>
    <p:sldId id="377" r:id="rId6"/>
    <p:sldId id="379" r:id="rId7"/>
    <p:sldId id="423" r:id="rId8"/>
    <p:sldId id="436" r:id="rId9"/>
    <p:sldId id="425" r:id="rId10"/>
    <p:sldId id="426" r:id="rId11"/>
    <p:sldId id="384" r:id="rId12"/>
    <p:sldId id="386" r:id="rId13"/>
    <p:sldId id="438" r:id="rId14"/>
    <p:sldId id="417" r:id="rId15"/>
    <p:sldId id="413" r:id="rId16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716" autoAdjust="0"/>
  </p:normalViewPr>
  <p:slideViewPr>
    <p:cSldViewPr>
      <p:cViewPr varScale="1">
        <p:scale>
          <a:sx n="109" d="100"/>
          <a:sy n="109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AE58CB13-B353-473A-A15A-A472E63D08CA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08B27A66-B382-426D-AD5A-65D240E4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1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15.12.2017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50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20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56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6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28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04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481020" cy="27363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333399"/>
                </a:solidFill>
              </a:rPr>
              <a:t>План по Компоненту </a:t>
            </a:r>
            <a:r>
              <a:rPr lang="ru-RU" dirty="0">
                <a:solidFill>
                  <a:srgbClr val="333399"/>
                </a:solidFill>
              </a:rPr>
              <a:t>ВИЧ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 smtClean="0">
                <a:solidFill>
                  <a:srgbClr val="333399"/>
                </a:solidFill>
              </a:rPr>
              <a:t>Проекта ПРООН/ГФ на 2,5 года (июль 2018 – декабрь 2020) </a:t>
            </a:r>
            <a:br>
              <a:rPr lang="ru-RU" dirty="0" smtClean="0">
                <a:solidFill>
                  <a:srgbClr val="333399"/>
                </a:solidFill>
              </a:rPr>
            </a:br>
            <a:r>
              <a:rPr lang="ru-RU" dirty="0" smtClean="0">
                <a:solidFill>
                  <a:srgbClr val="333399"/>
                </a:solidFill>
              </a:rPr>
              <a:t>в Кыргызской Республике</a:t>
            </a:r>
            <a:br>
              <a:rPr lang="ru-RU" dirty="0" smtClean="0">
                <a:solidFill>
                  <a:srgbClr val="333399"/>
                </a:solidFill>
              </a:rPr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653136"/>
            <a:ext cx="6858000" cy="165657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2800" dirty="0" smtClean="0"/>
              <a:t>15 </a:t>
            </a:r>
            <a:r>
              <a:rPr lang="ru-RU" sz="2800" dirty="0" smtClean="0"/>
              <a:t>декабря </a:t>
            </a:r>
            <a:r>
              <a:rPr lang="ru-RU" sz="2800" dirty="0"/>
              <a:t>2017 г.</a:t>
            </a:r>
          </a:p>
          <a:p>
            <a:pPr algn="ctr"/>
            <a:r>
              <a:rPr lang="ru-RU" sz="2800" dirty="0"/>
              <a:t> </a:t>
            </a:r>
            <a:r>
              <a:rPr lang="ru-RU" sz="2800" dirty="0" smtClean="0"/>
              <a:t>г. Бишкек</a:t>
            </a:r>
          </a:p>
          <a:p>
            <a:pPr algn="ctr"/>
            <a:r>
              <a:rPr lang="ru-RU" sz="2800" dirty="0" smtClean="0"/>
              <a:t>Заседание Сектора по подготовке заявок, мобилизации ресурсов и гармонизации Комитета по ВИЧ и ТБ при КСОЗ</a:t>
            </a:r>
          </a:p>
          <a:p>
            <a:pPr lvl="0" algn="ctr">
              <a:buClr>
                <a:srgbClr val="333399"/>
              </a:buClr>
            </a:pPr>
            <a:r>
              <a:rPr lang="ru-RU" sz="2800" dirty="0" smtClean="0"/>
              <a:t>Заседание </a:t>
            </a:r>
            <a:r>
              <a:rPr lang="ru-RU" sz="2700" dirty="0">
                <a:solidFill>
                  <a:srgbClr val="000000"/>
                </a:solidFill>
              </a:rPr>
              <a:t>Комитета по ВИЧ и ТБ при </a:t>
            </a:r>
            <a:r>
              <a:rPr lang="ru-RU" sz="2700" dirty="0" smtClean="0">
                <a:solidFill>
                  <a:srgbClr val="000000"/>
                </a:solidFill>
              </a:rPr>
              <a:t>КСОЗ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Оксана </a:t>
            </a:r>
            <a:r>
              <a:rPr lang="ru-RU" sz="2800" dirty="0" err="1" smtClean="0"/>
              <a:t>Катькалова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6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Работа НПО с ЛЖВ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3333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357545"/>
              </p:ext>
            </p:extLst>
          </p:nvPr>
        </p:nvGraphicFramePr>
        <p:xfrm>
          <a:off x="683568" y="3068958"/>
          <a:ext cx="8003231" cy="1872209"/>
        </p:xfrm>
        <a:graphic>
          <a:graphicData uri="http://schemas.openxmlformats.org/drawingml/2006/table">
            <a:tbl>
              <a:tblPr/>
              <a:tblGrid>
                <a:gridCol w="1344335"/>
                <a:gridCol w="1143010"/>
                <a:gridCol w="1143010"/>
                <a:gridCol w="770665"/>
                <a:gridCol w="770665"/>
                <a:gridCol w="580164"/>
                <a:gridCol w="580164"/>
                <a:gridCol w="701392"/>
                <a:gridCol w="484913"/>
                <a:gridCol w="484913"/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ЛЖВ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 услугами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60 % от доступных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АРТ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4373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3061,1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5873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4111,1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7587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АРТ за счет ГФ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493332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955962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основной заявке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98,745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на 100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132,62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171,32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690" marR="5690" marT="56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5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7670676" cy="9267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Лечение</a:t>
            </a:r>
            <a:r>
              <a:rPr lang="ru-RU" sz="2800" b="1" dirty="0"/>
              <a:t>, уход и поддержка </a:t>
            </a:r>
            <a:r>
              <a:rPr lang="ru-RU" sz="2800" b="1" dirty="0" smtClean="0"/>
              <a:t>ЛЖВ на базе службы СПИД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536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 – 3 Центра </a:t>
            </a:r>
            <a:r>
              <a:rPr lang="ru-RU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СПИДа (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врачи,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мед. сестры, равные консультанты, сотрудник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лаборатории, административный штат)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РЦ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СПИД – северный регион (Центры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СПИД, ЦСМ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ГСИН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ГЦПБС – г. Бишкек,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ГСИН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ООЦПБС – южный регион (Центры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СПИД, ЦСМ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ГСИН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Оплата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ориентированная на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Базовая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надбавка (административный штат)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снижается по годам 13-12-11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от ставки по ПП КР от 2015 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Применена стратегия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софинансированию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ICAP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Мотивационные выплаты – всем детям (по результатам VI Национального Форума ЛЖВ) -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второе полугодие 2018 г. – по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750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сомов в месяц, 2019 г. – 2020 г. по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сомов в месяц.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по контролю качества лабораторий (ВОК) – переговоры по финансированию от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CDC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(кроме С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D4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3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7886700" cy="109425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Усиление </a:t>
            </a:r>
            <a:r>
              <a:rPr lang="ru-RU" sz="2800" b="1" dirty="0"/>
              <a:t>систем </a:t>
            </a:r>
            <a:r>
              <a:rPr lang="ru-RU" sz="2800" b="1" dirty="0" smtClean="0"/>
              <a:t>сообществ</a:t>
            </a:r>
            <a:r>
              <a:rPr lang="en-US" sz="2800" b="1" dirty="0" smtClean="0"/>
              <a:t> </a:t>
            </a:r>
            <a:r>
              <a:rPr lang="ru-RU" sz="2800" b="1" dirty="0" smtClean="0"/>
              <a:t>и </a:t>
            </a:r>
            <a:r>
              <a:rPr lang="ru-RU" sz="2800" dirty="0" smtClean="0">
                <a:solidFill>
                  <a:srgbClr val="333399"/>
                </a:solidFill>
              </a:rPr>
              <a:t>Преодоление </a:t>
            </a:r>
            <a:r>
              <a:rPr lang="ru-RU" sz="2800" dirty="0">
                <a:solidFill>
                  <a:srgbClr val="333399"/>
                </a:solidFill>
              </a:rPr>
              <a:t>правовых барьеров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282890"/>
            <a:ext cx="7886700" cy="5213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Для выполнения условий по одобрению «Встречного финансирования</a:t>
            </a:r>
            <a:r>
              <a:rPr lang="ru-RU" sz="2200" b="1" dirty="0" smtClean="0"/>
              <a:t>»:</a:t>
            </a:r>
          </a:p>
          <a:p>
            <a:pPr marL="0" indent="0">
              <a:buNone/>
            </a:pPr>
            <a:endParaRPr lang="ru-RU" sz="2400" b="1" dirty="0"/>
          </a:p>
          <a:p>
            <a:r>
              <a:rPr lang="ru-RU" sz="2000" dirty="0" smtClean="0"/>
              <a:t>2 Национальные сети (1-ВИЧ и 1-ТБ)</a:t>
            </a:r>
            <a:endParaRPr lang="ru-RU" sz="2000" dirty="0"/>
          </a:p>
          <a:p>
            <a:pPr>
              <a:buClr>
                <a:srgbClr val="333399"/>
              </a:buClr>
            </a:pPr>
            <a:r>
              <a:rPr lang="ru-RU" sz="2000" dirty="0">
                <a:solidFill>
                  <a:srgbClr val="000000"/>
                </a:solidFill>
              </a:rPr>
              <a:t>Проект «Уличные юристы</a:t>
            </a:r>
            <a:r>
              <a:rPr lang="ru-RU" sz="2000" dirty="0" smtClean="0">
                <a:solidFill>
                  <a:srgbClr val="000000"/>
                </a:solidFill>
              </a:rPr>
              <a:t>» - со 2-го квартала 2018 года (обсуждено на встрече </a:t>
            </a:r>
            <a:r>
              <a:rPr lang="ru-RU" sz="2000" dirty="0">
                <a:solidFill>
                  <a:srgbClr val="000000"/>
                </a:solidFill>
              </a:rPr>
              <a:t>с </a:t>
            </a:r>
            <a:r>
              <a:rPr lang="ru-RU" sz="2000" dirty="0" smtClean="0">
                <a:solidFill>
                  <a:srgbClr val="000000"/>
                </a:solidFill>
              </a:rPr>
              <a:t>СП)</a:t>
            </a:r>
          </a:p>
          <a:p>
            <a:pPr>
              <a:buClr>
                <a:srgbClr val="333399"/>
              </a:buClr>
            </a:pPr>
            <a:r>
              <a:rPr lang="ru-RU" sz="2000" dirty="0" smtClean="0">
                <a:solidFill>
                  <a:srgbClr val="000000"/>
                </a:solidFill>
              </a:rPr>
              <a:t>Тренинги/встречи по правам человека, </a:t>
            </a:r>
            <a:r>
              <a:rPr lang="ru-RU" sz="2000" dirty="0" err="1" smtClean="0">
                <a:solidFill>
                  <a:srgbClr val="000000"/>
                </a:solidFill>
              </a:rPr>
              <a:t>адвокации</a:t>
            </a:r>
            <a:r>
              <a:rPr lang="ru-RU" sz="2000" dirty="0" smtClean="0">
                <a:solidFill>
                  <a:srgbClr val="000000"/>
                </a:solidFill>
              </a:rPr>
              <a:t> и т.п.</a:t>
            </a:r>
          </a:p>
          <a:p>
            <a:pPr>
              <a:buClr>
                <a:srgbClr val="333399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510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Соблюдение условия для подачи заявки на Встречное финансирование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61736"/>
              </p:ext>
            </p:extLst>
          </p:nvPr>
        </p:nvGraphicFramePr>
        <p:xfrm>
          <a:off x="1115616" y="1844824"/>
          <a:ext cx="7010401" cy="1130938"/>
        </p:xfrm>
        <a:graphic>
          <a:graphicData uri="http://schemas.openxmlformats.org/drawingml/2006/table">
            <a:tbl>
              <a:tblPr/>
              <a:tblGrid>
                <a:gridCol w="1210478"/>
                <a:gridCol w="1291627"/>
                <a:gridCol w="1127074"/>
                <a:gridCol w="1127074"/>
                <a:gridCol w="1127074"/>
                <a:gridCol w="1127074"/>
              </a:tblGrid>
              <a:tr h="189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Сеть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21 121,41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40 369,59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31 627,59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31 627,59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103 624,76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96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Уличные юристы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21 714,64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72 532,96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111 897,93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101 473,93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285 904,82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507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др. активности (реализатор - ПРООН)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5 580,00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5 580,00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11 160,00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89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443 525,63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333399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10593"/>
              </p:ext>
            </p:extLst>
          </p:nvPr>
        </p:nvGraphicFramePr>
        <p:xfrm>
          <a:off x="1131640" y="3415648"/>
          <a:ext cx="2463800" cy="984885"/>
        </p:xfrm>
        <a:graphic>
          <a:graphicData uri="http://schemas.openxmlformats.org/drawingml/2006/table">
            <a:tbl>
              <a:tblPr/>
              <a:tblGrid>
                <a:gridCol w="12319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2018 - 2020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500 586,37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443 525,63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70 374,50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513 900,13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0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7772400" cy="797768"/>
          </a:xfrm>
        </p:spPr>
        <p:txBody>
          <a:bodyPr/>
          <a:lstStyle/>
          <a:p>
            <a:r>
              <a:rPr lang="ru-RU" sz="3200" dirty="0"/>
              <a:t>Ожидания: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596731"/>
          </a:xfrm>
        </p:spPr>
        <p:txBody>
          <a:bodyPr/>
          <a:lstStyle/>
          <a:p>
            <a:r>
              <a:rPr lang="ru-RU" sz="1700" dirty="0" smtClean="0"/>
              <a:t>Одобрение заявки на первое полугодие 2018 года со стороны ГФ и продление Соглашения между ГФ и ПРООН на первое полугодие 2018 года</a:t>
            </a:r>
          </a:p>
          <a:p>
            <a:r>
              <a:rPr lang="ru-RU" sz="1700" dirty="0" smtClean="0"/>
              <a:t>Своевременная подача (после одобрения Комитетом по ВИЧ и ТБ и КСОЗ) пакета документов на последующие 2,5 года в ГФ, одобрение заявки</a:t>
            </a:r>
          </a:p>
          <a:p>
            <a:r>
              <a:rPr lang="ru-RU" sz="1700" dirty="0" smtClean="0"/>
              <a:t>Одобрение заявки на встречное финансирование</a:t>
            </a:r>
          </a:p>
          <a:p>
            <a:r>
              <a:rPr lang="ru-RU" sz="1700" dirty="0" smtClean="0"/>
              <a:t>Подача </a:t>
            </a:r>
            <a:r>
              <a:rPr lang="en-US" sz="1700" dirty="0" smtClean="0"/>
              <a:t>PAAR (</a:t>
            </a:r>
            <a:r>
              <a:rPr lang="ru-RU" sz="1700" dirty="0" smtClean="0"/>
              <a:t>запрос на финансирование </a:t>
            </a:r>
            <a:r>
              <a:rPr lang="ru-RU" sz="1700" dirty="0" err="1" smtClean="0"/>
              <a:t>сверхвыделенной</a:t>
            </a:r>
            <a:r>
              <a:rPr lang="ru-RU" sz="1700" dirty="0" smtClean="0"/>
              <a:t> суммы</a:t>
            </a:r>
            <a:r>
              <a:rPr lang="en-US" sz="1700" dirty="0" smtClean="0"/>
              <a:t>)</a:t>
            </a:r>
            <a:r>
              <a:rPr lang="ru-RU" sz="1700" dirty="0" smtClean="0"/>
              <a:t> и получение одобрения и финансирования, как можно раньше, в необходимом объеме</a:t>
            </a:r>
          </a:p>
          <a:p>
            <a:r>
              <a:rPr lang="ru-RU" sz="1700" dirty="0" smtClean="0"/>
              <a:t>Выработка и реализация действенной стратегии поощрения/мотивационных выплат для сотрудников гос. организаций</a:t>
            </a:r>
          </a:p>
          <a:p>
            <a:r>
              <a:rPr lang="ru-RU" sz="1700" dirty="0" smtClean="0"/>
              <a:t>Обсуждение вопроса о консолидация усилий всех партнеров, работающих в стране – на самом высоком донорском уровне</a:t>
            </a:r>
          </a:p>
          <a:p>
            <a:r>
              <a:rPr lang="ru-RU" sz="1700" dirty="0" smtClean="0"/>
              <a:t>Увеличение доли государственного финансирования на мероприятия по ВИЧ</a:t>
            </a:r>
          </a:p>
          <a:p>
            <a:r>
              <a:rPr lang="ru-RU" sz="1700" dirty="0" smtClean="0"/>
              <a:t>Работа по проведению закупок из государственного бюджета/средств ФОМС лекарств и ИМН необходимого качества, по низкой цене</a:t>
            </a:r>
          </a:p>
          <a:p>
            <a:r>
              <a:rPr lang="ru-RU" sz="1700" dirty="0" smtClean="0"/>
              <a:t>Работа по обеспечению функционирования механизма гос. соц. заказа</a:t>
            </a:r>
          </a:p>
          <a:p>
            <a:pPr marL="0" indent="0">
              <a:buNone/>
            </a:pPr>
            <a:r>
              <a:rPr lang="ru-RU" sz="1700" dirty="0" smtClean="0"/>
              <a:t>	</a:t>
            </a:r>
            <a:r>
              <a:rPr lang="ru-RU" sz="1700" b="1" dirty="0" smtClean="0"/>
              <a:t>…..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3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756084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Процесс переработки документов на 2,5 года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Рекомендация </a:t>
            </a:r>
            <a:r>
              <a:rPr lang="en-US" sz="2200" dirty="0" err="1" smtClean="0">
                <a:solidFill>
                  <a:srgbClr val="0070C0"/>
                </a:solidFill>
              </a:rPr>
              <a:t>preGAC</a:t>
            </a:r>
            <a:r>
              <a:rPr lang="ru-RU" sz="2200" dirty="0" smtClean="0">
                <a:solidFill>
                  <a:srgbClr val="0070C0"/>
                </a:solidFill>
              </a:rPr>
              <a:t> переработать заявку </a:t>
            </a:r>
            <a:r>
              <a:rPr lang="ru-RU" sz="2200" dirty="0" smtClean="0">
                <a:solidFill>
                  <a:srgbClr val="0070C0"/>
                </a:solidFill>
              </a:rPr>
              <a:t>на </a:t>
            </a:r>
            <a:r>
              <a:rPr lang="ru-RU" sz="2200" dirty="0" smtClean="0">
                <a:solidFill>
                  <a:srgbClr val="0070C0"/>
                </a:solidFill>
              </a:rPr>
              <a:t>первое полугодие 2018 года</a:t>
            </a:r>
          </a:p>
          <a:p>
            <a:r>
              <a:rPr lang="ru-RU" sz="2200" dirty="0" smtClean="0">
                <a:solidFill>
                  <a:srgbClr val="0070C0"/>
                </a:solidFill>
              </a:rPr>
              <a:t>Переработка заявки на первое полугодие 2018 года – в пределах 15 % от выделенной ГФ суммы (3,5 млн. </a:t>
            </a:r>
            <a:r>
              <a:rPr lang="en-US" sz="2200" dirty="0" smtClean="0">
                <a:solidFill>
                  <a:srgbClr val="0070C0"/>
                </a:solidFill>
              </a:rPr>
              <a:t>USD</a:t>
            </a:r>
            <a:r>
              <a:rPr lang="ru-RU" sz="22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200" dirty="0" smtClean="0">
                <a:solidFill>
                  <a:srgbClr val="0070C0"/>
                </a:solidFill>
              </a:rPr>
              <a:t>Сокращение закупок в первом полугодии 2018 года и «перенос» их в бюджет на последующие 2,5 года (3 квартал 2018 года)</a:t>
            </a:r>
          </a:p>
          <a:p>
            <a:r>
              <a:rPr lang="ru-RU" sz="2200" dirty="0" smtClean="0">
                <a:solidFill>
                  <a:srgbClr val="0070C0"/>
                </a:solidFill>
              </a:rPr>
              <a:t>Приведение бюджета по программной деятельности на первое полугодие 2018 года к запланированным расходам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ru-RU" sz="2200" dirty="0" smtClean="0"/>
              <a:t>Включение </a:t>
            </a:r>
            <a:r>
              <a:rPr lang="ru-RU" sz="2200" dirty="0"/>
              <a:t>закупок на период до конца 2020 </a:t>
            </a:r>
            <a:r>
              <a:rPr lang="ru-RU" sz="2200" dirty="0" smtClean="0"/>
              <a:t>года, исключение буфера </a:t>
            </a:r>
            <a:r>
              <a:rPr lang="ru-RU" sz="2200" dirty="0"/>
              <a:t>на 6 месяцев 2021 </a:t>
            </a:r>
            <a:r>
              <a:rPr lang="ru-RU" sz="2200" dirty="0" smtClean="0"/>
              <a:t>года (по итогам предыдущих обсуждений и одобрения Комитетом по ВИЧ и ТБ).  </a:t>
            </a:r>
          </a:p>
          <a:p>
            <a:r>
              <a:rPr lang="ru-RU" sz="2200" dirty="0" smtClean="0"/>
              <a:t>Максимально возможная, частичная передача закупок РЦ СПИД из средств государственного бюджета. </a:t>
            </a:r>
            <a:endParaRPr lang="ru-RU" sz="2200" dirty="0"/>
          </a:p>
          <a:p>
            <a:r>
              <a:rPr lang="ru-RU" sz="2200" dirty="0" smtClean="0"/>
              <a:t>Пересмотр программных подходов к работе </a:t>
            </a:r>
            <a:r>
              <a:rPr lang="ru-RU" sz="2200" dirty="0"/>
              <a:t>с </a:t>
            </a:r>
            <a:r>
              <a:rPr lang="ru-RU" sz="2200" dirty="0" smtClean="0"/>
              <a:t>ключевыми группами населения по </a:t>
            </a:r>
            <a:r>
              <a:rPr lang="ru-RU" sz="2200" dirty="0"/>
              <a:t>результатам </a:t>
            </a:r>
            <a:r>
              <a:rPr lang="ru-RU" sz="2200" dirty="0" err="1" smtClean="0"/>
              <a:t>странового</a:t>
            </a:r>
            <a:r>
              <a:rPr lang="ru-RU" sz="2200" dirty="0" smtClean="0"/>
              <a:t> диалога (в связи с крайним дефицитом финансовых средств).</a:t>
            </a:r>
          </a:p>
          <a:p>
            <a:pPr marL="0" indent="0">
              <a:buNone/>
            </a:pPr>
            <a:endParaRPr lang="ru-RU" sz="22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42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333399"/>
                </a:solidFill>
              </a:rPr>
              <a:t>Процесс переработки документов на 2,5 года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>
              <a:buClr>
                <a:srgbClr val="333399"/>
              </a:buClr>
            </a:pPr>
            <a:r>
              <a:rPr lang="ru-RU" sz="2200" dirty="0" smtClean="0">
                <a:solidFill>
                  <a:srgbClr val="0070C0"/>
                </a:solidFill>
              </a:rPr>
              <a:t>По </a:t>
            </a:r>
            <a:r>
              <a:rPr lang="ru-RU" sz="2200" dirty="0">
                <a:solidFill>
                  <a:srgbClr val="0070C0"/>
                </a:solidFill>
              </a:rPr>
              <a:t>схеме предоставления услуг </a:t>
            </a:r>
            <a:r>
              <a:rPr lang="ru-RU" sz="2200" dirty="0" smtClean="0">
                <a:solidFill>
                  <a:srgbClr val="0070C0"/>
                </a:solidFill>
              </a:rPr>
              <a:t>на базе НПО – попытка сбалансированно распределить бюджет по годам, по возможности увеличив количество организаций.</a:t>
            </a:r>
          </a:p>
          <a:p>
            <a:pPr>
              <a:buClr>
                <a:srgbClr val="333399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Наибольшее сокращение на 2020 год с целью использовать экономию с предыдущих периодов, возможно репрограмминг в 2019 году.</a:t>
            </a:r>
            <a:endParaRPr lang="ru-RU" sz="2200" dirty="0">
              <a:solidFill>
                <a:srgbClr val="000000"/>
              </a:solidFill>
            </a:endParaRPr>
          </a:p>
          <a:p>
            <a:pPr>
              <a:buClr>
                <a:srgbClr val="333399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Для </a:t>
            </a:r>
            <a:r>
              <a:rPr lang="ru-RU" sz="2200" dirty="0">
                <a:solidFill>
                  <a:srgbClr val="000000"/>
                </a:solidFill>
              </a:rPr>
              <a:t>определения СП из числа НПО – идея о проведении тендерного отбора сразу на 2,5 </a:t>
            </a:r>
            <a:r>
              <a:rPr lang="ru-RU" sz="2200" dirty="0" smtClean="0">
                <a:solidFill>
                  <a:srgbClr val="000000"/>
                </a:solidFill>
              </a:rPr>
              <a:t>года </a:t>
            </a:r>
            <a:r>
              <a:rPr lang="ru-RU" sz="2200" dirty="0" smtClean="0">
                <a:solidFill>
                  <a:srgbClr val="0070C0"/>
                </a:solidFill>
              </a:rPr>
              <a:t>(обсуждения в первом квартале 2018 года). </a:t>
            </a:r>
            <a:endParaRPr lang="ru-RU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8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Бюджет на первое полугодие и последующие 2,5 года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935236"/>
              </p:ext>
            </p:extLst>
          </p:nvPr>
        </p:nvGraphicFramePr>
        <p:xfrm>
          <a:off x="467544" y="1333426"/>
          <a:ext cx="8147248" cy="5066499"/>
        </p:xfrm>
        <a:graphic>
          <a:graphicData uri="http://schemas.openxmlformats.org/drawingml/2006/table">
            <a:tbl>
              <a:tblPr/>
              <a:tblGrid>
                <a:gridCol w="1068655"/>
                <a:gridCol w="963182"/>
                <a:gridCol w="1140296"/>
                <a:gridCol w="995023"/>
                <a:gridCol w="995023"/>
                <a:gridCol w="995023"/>
                <a:gridCol w="995023"/>
                <a:gridCol w="995023"/>
              </a:tblGrid>
              <a:tr h="6967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Первый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вариант 6 мес.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Обновленный </a:t>
                      </a: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вариант 6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мес.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2-е полугодие 2018</a:t>
                      </a:r>
                    </a:p>
                  </a:txBody>
                  <a:tcPr marL="5140" marR="5140" marT="51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года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на 3 года (2018 - 2020)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закупки 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2 398 447,98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381 172,60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4 501 212,28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программа: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1 244 532,89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973 019,35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823 419,04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1 441 838,60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1 088 897,82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3 354 155,46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479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РЦН, включая ГСИН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296 614,19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261 735,45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164 883,72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346 614,98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191 667,35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703 166,05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ЛУИН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672 558,87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531 160,32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452 282,25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786 586,50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670 719,00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1 909 587,75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393 293,25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335 359,50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МСМ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161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ЛЖВ НПО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</a:tr>
              <a:tr h="418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ЛЖВ Центры СПИД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157 161,30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118 266,71</a:t>
                      </a:r>
                    </a:p>
                  </a:txBody>
                  <a:tcPr marL="5140" marR="5140" marT="51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87 770,52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159 531,60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93 409,95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340 712,08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61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Сеть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22 071,06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21 121,41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40 369,59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31 627,59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31 627,59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103 624,76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61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Уличные юристы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60 292,15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21 714,64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72 532,96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111 897,93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101 473,93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285 904,82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418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др. активности (реализатор - ПРООН)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35 836,22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19 020,70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5 580,00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5 580,00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11 160,00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МЗ КР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47 600,29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10 080,00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ПРООН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269 151,02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246 183,99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1 155 140,33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56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GMS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277 181,25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95 520,04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549 875,74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72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4 236 913,43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1 705 975,98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9 560 383,81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11 266 359,79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278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Выделенный грант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Соглашения с НПО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НПО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НПО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НПО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9 560 386,02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11 266 362,00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178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</a:t>
                      </a:r>
                    </a:p>
                  </a:txBody>
                  <a:tcPr marL="5140" marR="5140" marT="51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4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2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7772400" cy="10359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333399"/>
                </a:solidFill>
              </a:rPr>
              <a:t>Программы среди </a:t>
            </a:r>
            <a:r>
              <a:rPr lang="ru-RU" sz="2400" dirty="0">
                <a:solidFill>
                  <a:srgbClr val="333399"/>
                </a:solidFill>
              </a:rPr>
              <a:t>ЛУИН и их партнеров </a:t>
            </a:r>
            <a:r>
              <a:rPr lang="ru-RU" sz="2400" dirty="0" smtClean="0">
                <a:solidFill>
                  <a:srgbClr val="333399"/>
                </a:solidFill>
              </a:rPr>
              <a:t>на базе РЦН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268760"/>
            <a:ext cx="7886700" cy="521344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Количество ПОШ </a:t>
            </a:r>
            <a:r>
              <a:rPr lang="ru-RU" sz="2200" dirty="0" smtClean="0">
                <a:solidFill>
                  <a:srgbClr val="000000"/>
                </a:solidFill>
              </a:rPr>
              <a:t>(</a:t>
            </a:r>
            <a:r>
              <a:rPr lang="ru-RU" sz="2200" dirty="0">
                <a:solidFill>
                  <a:srgbClr val="000000"/>
                </a:solidFill>
              </a:rPr>
              <a:t>гражданский сектор)</a:t>
            </a:r>
            <a:r>
              <a:rPr lang="ru-RU" sz="2200" dirty="0" smtClean="0"/>
              <a:t> – </a:t>
            </a:r>
            <a:r>
              <a:rPr lang="en-US" sz="2200" dirty="0" smtClean="0"/>
              <a:t>6</a:t>
            </a:r>
            <a:r>
              <a:rPr lang="ru-RU" sz="2200" dirty="0" smtClean="0"/>
              <a:t> (3 в г. Бишкек, </a:t>
            </a:r>
            <a:r>
              <a:rPr lang="ru-RU" sz="2200" dirty="0" err="1" smtClean="0"/>
              <a:t>Джаильский</a:t>
            </a:r>
            <a:r>
              <a:rPr lang="ru-RU" sz="2200" dirty="0" smtClean="0"/>
              <a:t> р-н, с. Буденовка, с. </a:t>
            </a:r>
            <a:r>
              <a:rPr lang="ru-RU" sz="2200" dirty="0" err="1" smtClean="0"/>
              <a:t>Сокулук</a:t>
            </a:r>
            <a:r>
              <a:rPr lang="ru-RU" sz="2200" dirty="0" smtClean="0"/>
              <a:t>)</a:t>
            </a:r>
          </a:p>
          <a:p>
            <a:pPr lvl="0">
              <a:buClr>
                <a:srgbClr val="333399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Количество пунктов ПТМ (гражданский сектор):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ru-RU" sz="2200" dirty="0">
                <a:solidFill>
                  <a:srgbClr val="000000"/>
                </a:solidFill>
              </a:rPr>
              <a:t>	</a:t>
            </a:r>
            <a:r>
              <a:rPr lang="ru-RU" sz="2200" dirty="0" smtClean="0">
                <a:solidFill>
                  <a:srgbClr val="000000"/>
                </a:solidFill>
              </a:rPr>
              <a:t>- 15 сайтов </a:t>
            </a:r>
            <a:r>
              <a:rPr lang="ru-RU" sz="2200" dirty="0">
                <a:solidFill>
                  <a:srgbClr val="000000"/>
                </a:solidFill>
              </a:rPr>
              <a:t>в гражданском секторе </a:t>
            </a:r>
            <a:r>
              <a:rPr lang="ru-RU" sz="2200" dirty="0" smtClean="0">
                <a:solidFill>
                  <a:srgbClr val="000000"/>
                </a:solidFill>
              </a:rPr>
              <a:t>(3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– </a:t>
            </a:r>
            <a:r>
              <a:rPr lang="ru-RU" sz="2200" dirty="0" smtClean="0">
                <a:solidFill>
                  <a:srgbClr val="000000"/>
                </a:solidFill>
              </a:rPr>
              <a:t>	ПРООН,10 </a:t>
            </a:r>
            <a:r>
              <a:rPr lang="ru-RU" sz="2200" dirty="0">
                <a:solidFill>
                  <a:srgbClr val="000000"/>
                </a:solidFill>
              </a:rPr>
              <a:t>– ПРООН\</a:t>
            </a:r>
            <a:r>
              <a:rPr lang="en-US" sz="2200" dirty="0">
                <a:solidFill>
                  <a:srgbClr val="000000"/>
                </a:solidFill>
              </a:rPr>
              <a:t>ICAP</a:t>
            </a:r>
            <a:r>
              <a:rPr lang="ru-RU" sz="2200" dirty="0">
                <a:solidFill>
                  <a:srgbClr val="000000"/>
                </a:solidFill>
              </a:rPr>
              <a:t>, 2-</a:t>
            </a:r>
            <a:r>
              <a:rPr lang="en-US" sz="2200" dirty="0">
                <a:solidFill>
                  <a:srgbClr val="000000"/>
                </a:solidFill>
              </a:rPr>
              <a:t>CDC</a:t>
            </a:r>
            <a:r>
              <a:rPr lang="ru-RU" sz="2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	- сокращено дополнительно 4 сайта (Каинда</a:t>
            </a:r>
            <a:r>
              <a:rPr lang="ru-RU" sz="2200" dirty="0">
                <a:solidFill>
                  <a:prstClr val="black"/>
                </a:solidFill>
              </a:rPr>
              <a:t>, </a:t>
            </a:r>
            <a:r>
              <a:rPr lang="ru-RU" sz="2200" dirty="0" smtClean="0">
                <a:solidFill>
                  <a:prstClr val="black"/>
                </a:solidFill>
              </a:rPr>
              <a:t>	ЦСМ-6 и 8 </a:t>
            </a:r>
            <a:r>
              <a:rPr lang="ru-RU" sz="2200" dirty="0">
                <a:solidFill>
                  <a:prstClr val="black"/>
                </a:solidFill>
              </a:rPr>
              <a:t>и </a:t>
            </a:r>
            <a:r>
              <a:rPr lang="ru-RU" sz="2200" dirty="0" err="1" smtClean="0">
                <a:solidFill>
                  <a:prstClr val="black"/>
                </a:solidFill>
              </a:rPr>
              <a:t>Ошский</a:t>
            </a:r>
            <a:r>
              <a:rPr lang="ru-RU" sz="2200" dirty="0" smtClean="0">
                <a:solidFill>
                  <a:prstClr val="black"/>
                </a:solidFill>
              </a:rPr>
              <a:t> центр СПИДа)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</a:t>
            </a:r>
          </a:p>
          <a:p>
            <a:pPr lvl="0">
              <a:buClr>
                <a:srgbClr val="333399"/>
              </a:buClr>
            </a:pPr>
            <a:r>
              <a:rPr lang="ru-RU" sz="2200" dirty="0">
                <a:solidFill>
                  <a:srgbClr val="000000"/>
                </a:solidFill>
              </a:rPr>
              <a:t>Количество </a:t>
            </a:r>
            <a:r>
              <a:rPr lang="ru-RU" sz="2200" dirty="0" smtClean="0">
                <a:solidFill>
                  <a:srgbClr val="000000"/>
                </a:solidFill>
              </a:rPr>
              <a:t>ПОШ (пенитенциарный </a:t>
            </a:r>
            <a:r>
              <a:rPr lang="ru-RU" sz="2200" dirty="0">
                <a:solidFill>
                  <a:srgbClr val="000000"/>
                </a:solidFill>
              </a:rPr>
              <a:t>сектор) – </a:t>
            </a:r>
            <a:r>
              <a:rPr lang="ru-RU" sz="2200" dirty="0" smtClean="0">
                <a:solidFill>
                  <a:srgbClr val="000000"/>
                </a:solidFill>
              </a:rPr>
              <a:t>13</a:t>
            </a:r>
            <a:endParaRPr lang="ru-RU" sz="2200" dirty="0">
              <a:solidFill>
                <a:srgbClr val="000000"/>
              </a:solidFill>
            </a:endParaRPr>
          </a:p>
          <a:p>
            <a:pPr lvl="0">
              <a:buClr>
                <a:srgbClr val="333399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Количество пунктов ПТМ (пенитенциарный сектор):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ru-RU" sz="2200" dirty="0">
                <a:solidFill>
                  <a:srgbClr val="000000"/>
                </a:solidFill>
              </a:rPr>
              <a:t>	</a:t>
            </a:r>
            <a:r>
              <a:rPr lang="ru-RU" sz="2200" dirty="0" smtClean="0">
                <a:solidFill>
                  <a:srgbClr val="000000"/>
                </a:solidFill>
              </a:rPr>
              <a:t>- </a:t>
            </a:r>
            <a:r>
              <a:rPr lang="ru-RU" sz="2200" dirty="0">
                <a:solidFill>
                  <a:prstClr val="black"/>
                </a:solidFill>
              </a:rPr>
              <a:t>9 сайтов в ГСИН (2 CDC – ИК-2,31; 7 </a:t>
            </a:r>
            <a:r>
              <a:rPr lang="ru-RU" sz="2200" dirty="0" smtClean="0">
                <a:solidFill>
                  <a:prstClr val="black"/>
                </a:solidFill>
              </a:rPr>
              <a:t>- ПРООН)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	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772400" cy="609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Программы </a:t>
            </a:r>
            <a:r>
              <a:rPr lang="ru-RU" sz="2400" dirty="0"/>
              <a:t>профилактики ВИЧ среди </a:t>
            </a:r>
            <a:r>
              <a:rPr lang="ru-RU" sz="2400" dirty="0" smtClean="0"/>
              <a:t>всех КГН: ЛУИН, СР, МСМ и ТГ, ЛЖВ на базе НПО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Количество </a:t>
            </a:r>
            <a:r>
              <a:rPr lang="ru-RU" sz="2400" dirty="0" smtClean="0">
                <a:solidFill>
                  <a:prstClr val="black"/>
                </a:solidFill>
              </a:rPr>
              <a:t>проектов: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	</a:t>
            </a:r>
            <a:r>
              <a:rPr lang="ru-RU" sz="2400" dirty="0" smtClean="0">
                <a:solidFill>
                  <a:prstClr val="black"/>
                </a:solidFill>
              </a:rPr>
              <a:t>20 - во 2-м полугодии 2018,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	</a:t>
            </a:r>
            <a:r>
              <a:rPr lang="ru-RU" sz="2400" dirty="0" smtClean="0">
                <a:solidFill>
                  <a:prstClr val="black"/>
                </a:solidFill>
              </a:rPr>
              <a:t>15 – в 2019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	10 – в 2020 году</a:t>
            </a:r>
          </a:p>
          <a:p>
            <a:pPr lvl="0">
              <a:buClr>
                <a:srgbClr val="333399"/>
              </a:buClr>
            </a:pPr>
            <a:r>
              <a:rPr lang="ru-RU" sz="2400" dirty="0" err="1">
                <a:solidFill>
                  <a:srgbClr val="000000"/>
                </a:solidFill>
              </a:rPr>
              <a:t>Забюджетировано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</a:rPr>
              <a:t>соответсвующее</a:t>
            </a:r>
            <a:r>
              <a:rPr lang="ru-RU" sz="2400" dirty="0" smtClean="0">
                <a:solidFill>
                  <a:srgbClr val="000000"/>
                </a:solidFill>
              </a:rPr>
              <a:t> количество админ</a:t>
            </a:r>
            <a:r>
              <a:rPr lang="ru-RU" sz="2400" dirty="0">
                <a:solidFill>
                  <a:srgbClr val="000000"/>
                </a:solidFill>
              </a:rPr>
              <a:t>. команд </a:t>
            </a:r>
            <a:r>
              <a:rPr lang="ru-RU" sz="2400" dirty="0" smtClean="0">
                <a:solidFill>
                  <a:srgbClr val="000000"/>
                </a:solidFill>
              </a:rPr>
              <a:t>НПО.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333399"/>
              </a:buClr>
            </a:pPr>
            <a:r>
              <a:rPr lang="ru-RU" sz="2400" dirty="0" err="1">
                <a:solidFill>
                  <a:srgbClr val="000000"/>
                </a:solidFill>
              </a:rPr>
              <a:t>Аутрич</a:t>
            </a:r>
            <a:r>
              <a:rPr lang="ru-RU" sz="2400" dirty="0">
                <a:solidFill>
                  <a:srgbClr val="000000"/>
                </a:solidFill>
              </a:rPr>
              <a:t>-работники, социальные работники и равные консультанты – исходя из охвата.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География охвата, подходы и модели – </a:t>
            </a:r>
            <a:r>
              <a:rPr lang="ru-RU" sz="2400" dirty="0" err="1" smtClean="0">
                <a:solidFill>
                  <a:prstClr val="black"/>
                </a:solidFill>
              </a:rPr>
              <a:t>страновое</a:t>
            </a:r>
            <a:r>
              <a:rPr lang="ru-RU" sz="2400" dirty="0" smtClean="0">
                <a:solidFill>
                  <a:prstClr val="black"/>
                </a:solidFill>
              </a:rPr>
              <a:t> обсуждение в первом квартале 2018 года</a:t>
            </a:r>
            <a:endParaRPr lang="ru-RU" sz="24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Работа </a:t>
            </a:r>
            <a:r>
              <a:rPr lang="ru-RU" sz="3200" dirty="0"/>
              <a:t>с КГН на базе НПО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592705"/>
              </p:ext>
            </p:extLst>
          </p:nvPr>
        </p:nvGraphicFramePr>
        <p:xfrm>
          <a:off x="323528" y="1415008"/>
          <a:ext cx="8352927" cy="5048300"/>
        </p:xfrm>
        <a:graphic>
          <a:graphicData uri="http://schemas.openxmlformats.org/drawingml/2006/table">
            <a:tbl>
              <a:tblPr/>
              <a:tblGrid>
                <a:gridCol w="1720104"/>
                <a:gridCol w="1720103"/>
                <a:gridCol w="1720103"/>
                <a:gridCol w="1159767"/>
                <a:gridCol w="1159767"/>
                <a:gridCol w="873083"/>
              </a:tblGrid>
              <a:tr h="557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Админ расходы НПО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2" marR="8202" marT="82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431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 description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LOE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2018: Gross Salary/unit cost in </a:t>
                      </a:r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for July_Dec 2018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for 2019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for 2020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salaries: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$350,00-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350,00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salaries: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Accountant</a:t>
                      </a:r>
                    </a:p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salaries: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Specialist 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КГН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8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salaries: Coordinator on KP/M&amp;E Specialist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$250,00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salaries: Specialist on HP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rent and utilities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$400,00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 costs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$120,00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cost and internet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Stationery and other office supplies, 1C maintenance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charges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</a:t>
                      </a:r>
                    </a:p>
                  </a:txBody>
                  <a:tcPr marL="8202" marR="8202" marT="82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Аутрич</a:t>
            </a:r>
            <a:r>
              <a:rPr lang="ru-RU" sz="3200" dirty="0" smtClean="0"/>
              <a:t>-работа с ЛУИН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8</a:t>
            </a:fld>
            <a:endParaRPr lang="en-US">
              <a:solidFill>
                <a:srgbClr val="3333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61388"/>
              </p:ext>
            </p:extLst>
          </p:nvPr>
        </p:nvGraphicFramePr>
        <p:xfrm>
          <a:off x="467546" y="1412772"/>
          <a:ext cx="8352926" cy="4923068"/>
        </p:xfrm>
        <a:graphic>
          <a:graphicData uri="http://schemas.openxmlformats.org/drawingml/2006/table">
            <a:tbl>
              <a:tblPr/>
              <a:tblGrid>
                <a:gridCol w="1311112"/>
                <a:gridCol w="1114762"/>
                <a:gridCol w="1114762"/>
                <a:gridCol w="751620"/>
                <a:gridCol w="751620"/>
                <a:gridCol w="565825"/>
                <a:gridCol w="565825"/>
                <a:gridCol w="684059"/>
                <a:gridCol w="557237"/>
                <a:gridCol w="576064"/>
                <a:gridCol w="360040"/>
              </a:tblGrid>
              <a:tr h="150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Цель на конец 2018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Цель на конец 2019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на конец 2020 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Нагрузка по основной заявке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ЛУИН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9750 - НПО, 6500 - 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10500 - НПО, 7000 - 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11250 - НПО, 7500 - 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60 % - НПО, 40% - 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РЦН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НПО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аутрич по основной заявке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на 100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161,54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дефицит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181,45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заявке соц/равный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равный/соц. работник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 от необходимого количества аутрич работников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$159,43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дефицит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протестированных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16875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 тест 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ИФА 1 (первый тест)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ПТМ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 ПТМ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основной заявке равный/соц. работник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9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Аутрич</a:t>
            </a:r>
            <a:r>
              <a:rPr lang="ru-RU" sz="3200" dirty="0" smtClean="0"/>
              <a:t>-работа с СР и МСМ, ТГ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9</a:t>
            </a:fld>
            <a:endParaRPr lang="en-US">
              <a:solidFill>
                <a:srgbClr val="3333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657977"/>
              </p:ext>
            </p:extLst>
          </p:nvPr>
        </p:nvGraphicFramePr>
        <p:xfrm>
          <a:off x="611560" y="1332594"/>
          <a:ext cx="7805410" cy="5144406"/>
        </p:xfrm>
        <a:graphic>
          <a:graphicData uri="http://schemas.openxmlformats.org/drawingml/2006/table">
            <a:tbl>
              <a:tblPr/>
              <a:tblGrid>
                <a:gridCol w="1311106"/>
                <a:gridCol w="1114757"/>
                <a:gridCol w="1114757"/>
                <a:gridCol w="751616"/>
                <a:gridCol w="751616"/>
                <a:gridCol w="565824"/>
                <a:gridCol w="565824"/>
                <a:gridCol w="684056"/>
                <a:gridCol w="472927"/>
                <a:gridCol w="472927"/>
              </a:tblGrid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протестированных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4473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 тест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ИФА 1 (первый тест)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основной заявке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на 150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204,81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заявке соц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равный/соц. работник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 от необходимого количества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аутрич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работников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МСМ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Охват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6414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протестированных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 тест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ИФА 1 (первый тест)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основной заявке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на 100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197,02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232,77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заявке соц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равный/соц. работник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15 % от необходимого количества аутрич работников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6" marR="5486" marT="5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6" marR="5486" marT="54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6" marR="5486" marT="54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56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5340</TotalTime>
  <Words>1445</Words>
  <Application>Microsoft Office PowerPoint</Application>
  <PresentationFormat>Экран (4:3)</PresentationFormat>
  <Paragraphs>794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Verdana</vt:lpstr>
      <vt:lpstr>Wingdings</vt:lpstr>
      <vt:lpstr>Default Design</vt:lpstr>
      <vt:lpstr>План по Компоненту ВИЧ Проекта ПРООН/ГФ на 2,5 года (июль 2018 – декабрь 2020)  в Кыргызской Республике </vt:lpstr>
      <vt:lpstr>Процесс переработки документов на 2,5 года</vt:lpstr>
      <vt:lpstr>Процесс переработки документов на 2,5 года</vt:lpstr>
      <vt:lpstr>Бюджет на первое полугодие и последующие 2,5 года</vt:lpstr>
      <vt:lpstr>Программы среди ЛУИН и их партнеров на базе РЦН</vt:lpstr>
      <vt:lpstr>Программы профилактики ВИЧ среди всех КГН: ЛУИН, СР, МСМ и ТГ, ЛЖВ на базе НПО </vt:lpstr>
      <vt:lpstr>Работа с КГН на базе НПО</vt:lpstr>
      <vt:lpstr>Аутрич-работа с ЛУИН</vt:lpstr>
      <vt:lpstr>Аутрич-работа с СР и МСМ, ТГ</vt:lpstr>
      <vt:lpstr>Работа НПО с ЛЖВ</vt:lpstr>
      <vt:lpstr>Лечение, уход и поддержка ЛЖВ на базе службы СПИД</vt:lpstr>
      <vt:lpstr>Усиление систем сообществ и Преодоление правовых барьеров</vt:lpstr>
      <vt:lpstr>Соблюдение условия для подачи заявки на Встречное финансирование</vt:lpstr>
      <vt:lpstr>Ожидания: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Meerim Bolotbaeva</dc:creator>
  <cp:lastModifiedBy>Oksana Katkalova</cp:lastModifiedBy>
  <cp:revision>471</cp:revision>
  <cp:lastPrinted>2017-10-06T03:52:09Z</cp:lastPrinted>
  <dcterms:created xsi:type="dcterms:W3CDTF">2013-03-01T07:57:48Z</dcterms:created>
  <dcterms:modified xsi:type="dcterms:W3CDTF">2017-12-15T09:13:37Z</dcterms:modified>
</cp:coreProperties>
</file>