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CC3C5-60A5-49DB-B177-C66937312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635405-D7EA-4FDF-A856-8E6768914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6519C-81BF-4847-98D0-34E21CA7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88D57C-5C2C-4BDB-B9E4-54929DBB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5197C-0DFC-4C84-BB46-249A99FB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43745-706F-4D32-9A7F-228182E6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F7A48A-4F32-4A41-B8CA-C17BDA1DD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992330-59EC-4697-9CDB-6BC7D57C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977A6-6FCA-489E-848F-63E53525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9258CB-E09E-4A32-BBFB-06DC2DEC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8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4DFD85-88F7-425F-A154-56195E3A8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B252DD-58CA-4070-BEF6-D4CC6CA34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B43E94-6D96-46AA-B1CB-68E6DFFC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7FAA43-FC46-4AF4-93DB-16079603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10F533-6567-44A2-93C1-2F99C3FE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0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50EE0-BEBB-49AF-B350-B581DFA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2F685-BFEA-42AD-860F-54489109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758C1-EE50-4FC6-9BBD-14A2EDE6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EDE160-45B7-41D3-8FBE-C80368F8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DBB131-9F06-4A59-A0B8-32CA665F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9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7CF7E-ED9E-48A8-992A-0350D69E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B01DD2-DBC3-4590-B725-7DA4EC5C4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B193C-C4D1-4C57-A3D5-04FC8F4AD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14EF4-8A93-4FC2-92D0-ADF5593D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2BDB85-180F-4D42-90B0-406AC00F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8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D6415-F187-42EA-89A2-CDBF09E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78E34A-4F40-48F1-B7C2-C71ED56FF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FC9F1D-E2B1-4AB1-9F16-4AA672F8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3DBC24-C006-4556-884C-5CA6C6B7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7D6DB6-805C-41AE-82BA-F1E9F936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AF6401-559A-41EF-9546-BE5DF60E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6A85D-7375-4BDA-8917-070C4492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A27294-9028-40EA-A2BF-9FE6BA493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E09C1B-8B51-4C26-8783-7B9E7C9C6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0D415F-89C6-43FA-970A-0443AE412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F79367-A546-466C-9296-2F8FC697A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F1FBD7-09BC-422E-86FD-4B8B1A36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71E33B-270E-434B-8505-BF584233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1846AA-0463-4227-ACB2-A9337A93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5B424-E18F-47F0-A440-C3ED0030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89ABAE-3C72-4A98-9451-DB0C1E78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D37448-EA85-40C5-9FE4-B2E6E3B5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2C2316-1E1D-4900-BECD-26D3CE34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52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11684D-8DB4-4CC3-98CF-88367E67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649D6F-F400-4C51-9A20-693FC9D2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04AF9C-846D-495E-8FE6-E0649304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9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B87E2-5BC5-40BC-8DED-A48AF8AF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B485BE-1046-4BA6-8E7C-58C5A3835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F63A20-2FB0-4767-BDF1-D22057B84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2F389F-7170-40F8-8B8B-990A70D4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785CBD-40CE-4D0F-9BC5-C1182EEE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C7CDDC-EEC4-4BDF-B11A-CE29794C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33C7C-8BDF-4B41-AD3D-B9704C44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E7BDEE-2CD4-4097-9422-1D8FEE45E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D0F8CF-EC66-4627-B146-C928919C0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06D1F-B8F2-44F9-81F3-522A7531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B02009-7CE8-49F4-ADF7-1AA57B43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7C7E8-3826-4EF6-B084-564280DC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9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4E5AB-EE55-4003-AA50-8BA9BDCD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2800CF-84FF-4D4C-B182-2942BF795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CE40B-BD90-401E-B17D-732495AB9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8A9F-BF86-40FF-B072-9C07566FF415}" type="datetimeFigureOut">
              <a:rPr lang="ru-RU" smtClean="0"/>
              <a:pPr/>
              <a:t>вт 28.12.21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D48789-59C3-4659-A0EF-847F1F0D6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DD8E5-20AD-425C-B193-2C752A6F3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6B54-769B-4BD6-9ABA-366C527D47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8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25A6F-BE2E-4E4B-9C4B-8F294A748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1599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Информация об исполнении обязательств страны перед ГФ по государственному со-финансированию программ ТБ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841C96-E24C-4239-B6B4-067C9810E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6576"/>
            <a:ext cx="9144000" cy="128122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</a:t>
            </a:r>
            <a:r>
              <a:rPr lang="ru-RU" dirty="0" err="1"/>
              <a:t>Дуйшекеева</a:t>
            </a:r>
            <a:r>
              <a:rPr lang="ru-RU" dirty="0"/>
              <a:t> А.С. - главный  бухгалтер НЦФ</a:t>
            </a:r>
          </a:p>
          <a:p>
            <a:r>
              <a:rPr lang="ru-RU" dirty="0"/>
              <a:t>17.12.2021 г.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B769D19-EAD5-4EA3-9F3C-E66A4DC3A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264" y="548857"/>
            <a:ext cx="2952328" cy="100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6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48721-B7D3-4E57-B5C3-87893904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 Республиканский бюджет за 2020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3ABA9-1671-4DD5-91FB-22662B8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2020 г. на ТБ службу из Республиканского бюджета выделено - </a:t>
            </a:r>
          </a:p>
          <a:p>
            <a:pPr marL="0" indent="0">
              <a:buNone/>
            </a:pPr>
            <a:r>
              <a:rPr lang="ru-RU" b="1" dirty="0"/>
              <a:t>61</a:t>
            </a:r>
            <a:r>
              <a:rPr lang="en-US" b="1" dirty="0"/>
              <a:t>7</a:t>
            </a:r>
            <a:r>
              <a:rPr lang="ru-RU" b="1" dirty="0"/>
              <a:t> </a:t>
            </a:r>
            <a:r>
              <a:rPr lang="en-US" b="1" dirty="0"/>
              <a:t>191</a:t>
            </a:r>
            <a:r>
              <a:rPr lang="ru-RU" b="1" dirty="0"/>
              <a:t> </a:t>
            </a:r>
            <a:r>
              <a:rPr lang="en-US" b="1" dirty="0"/>
              <a:t>668</a:t>
            </a:r>
            <a:r>
              <a:rPr lang="ru-RU" b="1" dirty="0"/>
              <a:t>  сом</a:t>
            </a:r>
          </a:p>
          <a:p>
            <a:pPr marL="0" indent="0">
              <a:buNone/>
            </a:pPr>
            <a:r>
              <a:rPr lang="ru-RU" dirty="0"/>
              <a:t>Из них :</a:t>
            </a:r>
          </a:p>
          <a:p>
            <a:pPr marL="0" indent="0"/>
            <a:r>
              <a:rPr lang="ru-RU" dirty="0"/>
              <a:t> на закупку ПТП 1 ряда – 32 177 100 сом – </a:t>
            </a:r>
            <a:r>
              <a:rPr lang="ru-RU" b="1" dirty="0"/>
              <a:t>5,2%</a:t>
            </a:r>
          </a:p>
          <a:p>
            <a:pPr marL="0" indent="0"/>
            <a:r>
              <a:rPr lang="ru-RU" dirty="0"/>
              <a:t> на другие медикаменты – 80 275 495 сом – </a:t>
            </a:r>
            <a:r>
              <a:rPr lang="ru-RU" b="1" dirty="0"/>
              <a:t>13,0%</a:t>
            </a:r>
          </a:p>
          <a:p>
            <a:pPr marL="0" indent="0"/>
            <a:r>
              <a:rPr lang="ru-RU" dirty="0"/>
              <a:t> заработная плата – 310 552 817 сом – </a:t>
            </a:r>
            <a:r>
              <a:rPr lang="ru-RU" b="1" dirty="0"/>
              <a:t>50,3%</a:t>
            </a:r>
          </a:p>
          <a:p>
            <a:pPr marL="0" indent="0"/>
            <a:r>
              <a:rPr lang="ru-RU" dirty="0"/>
              <a:t> </a:t>
            </a:r>
            <a:r>
              <a:rPr lang="ru-RU" dirty="0" err="1"/>
              <a:t>соц.фонд</a:t>
            </a:r>
            <a:r>
              <a:rPr lang="ru-RU" dirty="0"/>
              <a:t> – 51 812 482 – </a:t>
            </a:r>
            <a:r>
              <a:rPr lang="ru-RU" b="1" dirty="0"/>
              <a:t>8,3%</a:t>
            </a:r>
          </a:p>
          <a:p>
            <a:pPr marL="0" indent="0"/>
            <a:r>
              <a:rPr lang="ru-RU" dirty="0"/>
              <a:t> мониторинговые визиты – 1 700 000 сом – </a:t>
            </a:r>
            <a:r>
              <a:rPr lang="ru-RU" b="1" dirty="0"/>
              <a:t>0,4%</a:t>
            </a:r>
          </a:p>
          <a:p>
            <a:pPr marL="0" indent="0"/>
            <a:r>
              <a:rPr lang="ru-RU" dirty="0"/>
              <a:t> прочие статьи – 140 673 774 – </a:t>
            </a:r>
            <a:r>
              <a:rPr lang="ru-RU" b="1" dirty="0"/>
              <a:t>22.8%</a:t>
            </a:r>
          </a:p>
          <a:p>
            <a:pPr marL="0" indent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68FBD39-9150-428E-9548-D9E8812A1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026" cy="57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48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83196-7A2A-4064-B379-FAFA02A2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Поступления через ПРООН в 2020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A460F-7558-41D3-9EBF-3E57F03E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Бактерицидная УФ установка – 593 944,5 сом</a:t>
            </a:r>
          </a:p>
          <a:p>
            <a:r>
              <a:rPr lang="ru-RU" dirty="0"/>
              <a:t>Реактивы – 277 716 044,91 сом</a:t>
            </a:r>
          </a:p>
          <a:p>
            <a:r>
              <a:rPr lang="ru-RU" dirty="0"/>
              <a:t>Медикаменты – 36 947 109,04 сом</a:t>
            </a:r>
          </a:p>
          <a:p>
            <a:r>
              <a:rPr lang="ru-RU" dirty="0"/>
              <a:t>Заработная плата – 3 953 032 сом</a:t>
            </a:r>
          </a:p>
          <a:p>
            <a:r>
              <a:rPr lang="ru-RU" dirty="0"/>
              <a:t>Взносы в социальный фонд – 670 352 сом </a:t>
            </a:r>
          </a:p>
          <a:p>
            <a:r>
              <a:rPr lang="ru-RU" dirty="0"/>
              <a:t>Приобретение предметов и материалов для текущих хозяйственных целей – 118 185 сом</a:t>
            </a:r>
          </a:p>
          <a:p>
            <a:pPr marL="0" indent="0">
              <a:buNone/>
            </a:pPr>
            <a:r>
              <a:rPr lang="ru-RU" dirty="0"/>
              <a:t>Всего – </a:t>
            </a:r>
            <a:r>
              <a:rPr lang="ru-RU" b="1" dirty="0"/>
              <a:t>319 998 667,45 сом, что составляет 11,3 % от выделенного республиканского бюджета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75D9DA4-57C2-4B15-8299-C28893F94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026" cy="57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1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48721-B7D3-4E57-B5C3-87893904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 Республиканский бюджет за 9 мес. 2021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3ABA9-1671-4DD5-91FB-22662B833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2021 г. на ТБ службу  из Республиканского бюджета выделено - </a:t>
            </a:r>
          </a:p>
          <a:p>
            <a:pPr marL="0" indent="0">
              <a:buNone/>
            </a:pPr>
            <a:r>
              <a:rPr lang="ru-RU" b="1" dirty="0"/>
              <a:t>673 765 200 сом</a:t>
            </a:r>
          </a:p>
          <a:p>
            <a:pPr marL="0" indent="0">
              <a:buNone/>
            </a:pPr>
            <a:r>
              <a:rPr lang="ru-RU" dirty="0"/>
              <a:t>Из них :</a:t>
            </a:r>
          </a:p>
          <a:p>
            <a:pPr marL="0" indent="0"/>
            <a:r>
              <a:rPr lang="ru-RU" dirty="0"/>
              <a:t> на закупку ПТП предусмотрено – 32 000 000 сом – </a:t>
            </a:r>
            <a:r>
              <a:rPr lang="ru-RU" b="1" dirty="0"/>
              <a:t>4,7%</a:t>
            </a:r>
          </a:p>
          <a:p>
            <a:pPr marL="0" indent="0"/>
            <a:r>
              <a:rPr lang="ru-RU" dirty="0"/>
              <a:t> мониторинговые визиты – 1 700 000 сом – </a:t>
            </a:r>
            <a:r>
              <a:rPr lang="ru-RU" b="1" dirty="0"/>
              <a:t>0,25%</a:t>
            </a:r>
          </a:p>
          <a:p>
            <a:pPr marL="0" indent="0"/>
            <a:r>
              <a:rPr lang="ru-RU" dirty="0"/>
              <a:t> Остальная сумма на прочие статьи – 640 065 200 сом – </a:t>
            </a:r>
            <a:r>
              <a:rPr lang="ru-RU" b="1" dirty="0"/>
              <a:t>95,0</a:t>
            </a:r>
            <a:r>
              <a:rPr lang="ru-RU" b="1" dirty="0" smtClean="0"/>
              <a:t>%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141643-7AB2-47CB-AF52-0945E6E9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026" cy="57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48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83196-7A2A-4064-B379-FAFA02A2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Поступления через ПРООН в 2021 г (за 9 мес.)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A460F-7558-41D3-9EBF-3E57F03E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Учебная программа – 28 730 сом</a:t>
            </a:r>
          </a:p>
          <a:p>
            <a:r>
              <a:rPr lang="ru-RU" dirty="0"/>
              <a:t>Реактивы – 79 552 210,67 сом </a:t>
            </a:r>
          </a:p>
          <a:p>
            <a:r>
              <a:rPr lang="ru-RU" dirty="0"/>
              <a:t>Медикаменты – 15328868,64  сом</a:t>
            </a:r>
          </a:p>
          <a:p>
            <a:r>
              <a:rPr lang="ru-RU" dirty="0"/>
              <a:t>Заработная плата – 3 795 555 сом</a:t>
            </a:r>
          </a:p>
          <a:p>
            <a:r>
              <a:rPr lang="ru-RU" dirty="0"/>
              <a:t>Взносы в социальный фонд – 640 632 сом</a:t>
            </a:r>
          </a:p>
          <a:p>
            <a:r>
              <a:rPr lang="ru-RU" dirty="0"/>
              <a:t>Приобретение предметов и материалов для текущих хозяйственных целей – 19 403 сом</a:t>
            </a:r>
          </a:p>
          <a:p>
            <a:r>
              <a:rPr lang="ru-RU" dirty="0"/>
              <a:t>Мотивационные выплаты – 5 890 260  сом</a:t>
            </a:r>
          </a:p>
          <a:p>
            <a:r>
              <a:rPr lang="ru-RU" dirty="0"/>
              <a:t>Всего: </a:t>
            </a:r>
            <a:r>
              <a:rPr lang="ru-RU" b="1" dirty="0"/>
              <a:t>105 255 659,31  сом, что составляет 15,6% от выделенного республиканского бюджета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735A04D-D34A-420C-AEA3-F66559EFB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3026" cy="57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31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B77B4A-7A0D-4332-92A5-E8B3BC08D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6" y="18388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98293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332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Информация об исполнении обязательств страны перед ГФ по государственному со-финансированию программ ТБ </vt:lpstr>
      <vt:lpstr> Республиканский бюджет за 2020 г.</vt:lpstr>
      <vt:lpstr>Поступления через ПРООН в 2020 г.</vt:lpstr>
      <vt:lpstr> Республиканский бюджет за 9 мес. 2021 г.</vt:lpstr>
      <vt:lpstr>Поступления через ПРООН в 2021 г (за 9 мес.)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Asus-rog</cp:lastModifiedBy>
  <cp:revision>13</cp:revision>
  <cp:lastPrinted>2021-12-17T06:18:00Z</cp:lastPrinted>
  <dcterms:created xsi:type="dcterms:W3CDTF">2021-12-16T08:44:42Z</dcterms:created>
  <dcterms:modified xsi:type="dcterms:W3CDTF">2021-12-28T09:29:32Z</dcterms:modified>
</cp:coreProperties>
</file>