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1" r:id="rId5"/>
    <p:sldId id="258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ECC3C5-60A5-49DB-B177-C66937312E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1635405-D7EA-4FDF-A856-8E67689142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46519C-81BF-4847-98D0-34E21CA7E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8A9F-BF86-40FF-B072-9C07566FF415}" type="datetimeFigureOut">
              <a:rPr lang="ru-RU" smtClean="0"/>
              <a:pPr/>
              <a:t>вт 28.12.21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88D57C-5C2C-4BDB-B9E4-54929DBBA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15197C-0DFC-4C84-BB46-249A99FB3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6B54-769B-4BD6-9ABA-366C527D47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288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643745-706F-4D32-9A7F-228182E6E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0F7A48A-4F32-4A41-B8CA-C17BDA1DDA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9992330-59EC-4697-9CDB-6BC7D57CF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8A9F-BF86-40FF-B072-9C07566FF415}" type="datetimeFigureOut">
              <a:rPr lang="ru-RU" smtClean="0"/>
              <a:pPr/>
              <a:t>вт 28.12.21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8977A6-6FCA-489E-848F-63E535252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9258CB-E09E-4A32-BBFB-06DC2DECA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6B54-769B-4BD6-9ABA-366C527D47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385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E4DFD85-88F7-425F-A154-56195E3A83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5B252DD-58CA-4070-BEF6-D4CC6CA349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B43E94-6D96-46AA-B1CB-68E6DFFC0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8A9F-BF86-40FF-B072-9C07566FF415}" type="datetimeFigureOut">
              <a:rPr lang="ru-RU" smtClean="0"/>
              <a:pPr/>
              <a:t>вт 28.12.21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7FAA43-FC46-4AF4-93DB-16079603A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10F533-6567-44A2-93C1-2F99C3FE6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6B54-769B-4BD6-9ABA-366C527D47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301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250EE0-BEBB-49AF-B350-B581DFAA5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52F685-BFEA-42AD-860F-54489109A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C758C1-EE50-4FC6-9BBD-14A2EDE61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8A9F-BF86-40FF-B072-9C07566FF415}" type="datetimeFigureOut">
              <a:rPr lang="ru-RU" smtClean="0"/>
              <a:pPr/>
              <a:t>вт 28.12.21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EDE160-45B7-41D3-8FBE-C80368F8A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5DBB131-9F06-4A59-A0B8-32CA665F0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6B54-769B-4BD6-9ABA-366C527D47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891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77CF7E-ED9E-48A8-992A-0350D69EB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3B01DD2-DBC3-4590-B725-7DA4EC5C43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BB193C-C4D1-4C57-A3D5-04FC8F4AD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8A9F-BF86-40FF-B072-9C07566FF415}" type="datetimeFigureOut">
              <a:rPr lang="ru-RU" smtClean="0"/>
              <a:pPr/>
              <a:t>вт 28.12.21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14EF4-8A93-4FC2-92D0-ADF5593D3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2BDB85-180F-4D42-90B0-406AC00F3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6B54-769B-4BD6-9ABA-366C527D47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784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9D6415-F187-42EA-89A2-CDBF09E57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78E34A-4F40-48F1-B7C2-C71ED56FFB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BFC9F1D-E2B1-4AB1-9F16-4AA672F8AD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3DBC24-C006-4556-884C-5CA6C6B7A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8A9F-BF86-40FF-B072-9C07566FF415}" type="datetimeFigureOut">
              <a:rPr lang="ru-RU" smtClean="0"/>
              <a:pPr/>
              <a:t>вт 28.12.21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67D6DB6-805C-41AE-82BA-F1E9F936C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FAF6401-559A-41EF-9546-BE5DF60E1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6B54-769B-4BD6-9ABA-366C527D47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6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F6A85D-7375-4BDA-8917-070C44920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A27294-9028-40EA-A2BF-9FE6BA493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1E09C1B-8B51-4C26-8783-7B9E7C9C61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00D415F-89C6-43FA-970A-0443AE412C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DF79367-A546-466C-9296-2F8FC697AF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5F1FBD7-09BC-422E-86FD-4B8B1A368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8A9F-BF86-40FF-B072-9C07566FF415}" type="datetimeFigureOut">
              <a:rPr lang="ru-RU" smtClean="0"/>
              <a:pPr/>
              <a:t>вт 28.12.21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C71E33B-270E-434B-8505-BF5842333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C1846AA-0463-4227-ACB2-A9337A93F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6B54-769B-4BD6-9ABA-366C527D47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511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F5B424-E18F-47F0-A440-C3ED00304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E89ABAE-3C72-4A98-9451-DB0C1E78F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8A9F-BF86-40FF-B072-9C07566FF415}" type="datetimeFigureOut">
              <a:rPr lang="ru-RU" smtClean="0"/>
              <a:pPr/>
              <a:t>вт 28.12.21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9D37448-EA85-40C5-9FE4-B2E6E3B52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42C2316-1E1D-4900-BECD-26D3CE342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6B54-769B-4BD6-9ABA-366C527D47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524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D11684D-8DB4-4CC3-98CF-88367E67A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8A9F-BF86-40FF-B072-9C07566FF415}" type="datetimeFigureOut">
              <a:rPr lang="ru-RU" smtClean="0"/>
              <a:pPr/>
              <a:t>вт 28.12.21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8649D6F-F400-4C51-9A20-693FC9D2B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C04AF9C-846D-495E-8FE6-E06493048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6B54-769B-4BD6-9ABA-366C527D47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291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1B87E2-5BC5-40BC-8DED-A48AF8AF0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B485BE-1046-4BA6-8E7C-58C5A3835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F63A20-2FB0-4767-BDF1-D22057B84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C2F389F-7170-40F8-8B8B-990A70D4B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8A9F-BF86-40FF-B072-9C07566FF415}" type="datetimeFigureOut">
              <a:rPr lang="ru-RU" smtClean="0"/>
              <a:pPr/>
              <a:t>вт 28.12.21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F785CBD-40CE-4D0F-9BC5-C1182EEE2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0C7CDDC-EEC4-4BDF-B11A-CE29794C8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6B54-769B-4BD6-9ABA-366C527D47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31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633C7C-8BDF-4B41-AD3D-B9704C442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2E7BDEE-2CD4-4097-9422-1D8FEE45EA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FD0F8CF-EC66-4627-B146-C928919C07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406D1F-B8F2-44F9-81F3-522A75311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8A9F-BF86-40FF-B072-9C07566FF415}" type="datetimeFigureOut">
              <a:rPr lang="ru-RU" smtClean="0"/>
              <a:pPr/>
              <a:t>вт 28.12.21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5B02009-7CE8-49F4-ADF7-1AA57B43A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FF7C7E8-3826-4EF6-B084-564280DCC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76B54-769B-4BD6-9ABA-366C527D47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396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54E5AB-EE55-4003-AA50-8BA9BDCD7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C2800CF-84FF-4D4C-B182-2942BF795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6CE40B-BD90-401E-B17D-732495AB9D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C8A9F-BF86-40FF-B072-9C07566FF415}" type="datetimeFigureOut">
              <a:rPr lang="ru-RU" smtClean="0"/>
              <a:pPr/>
              <a:t>вт 28.12.21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D48789-59C3-4659-A0EF-847F1F0D60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65DD8E5-20AD-425C-B193-2C752A6F38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76B54-769B-4BD6-9ABA-366C527D47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480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525A6F-BE2E-4E4B-9C4B-8F294A748D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71599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Информация об исполнении обязательств страны перед ГФ по государственному со-финансированию программ ТБ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841C96-E24C-4239-B6B4-067C9810E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76576"/>
            <a:ext cx="9144000" cy="1281223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  <a:p>
            <a:endParaRPr lang="ru-RU" dirty="0"/>
          </a:p>
          <a:p>
            <a:r>
              <a:rPr lang="ru-RU" dirty="0"/>
              <a:t>                                       </a:t>
            </a:r>
            <a:r>
              <a:rPr lang="ru-RU" dirty="0" err="1"/>
              <a:t>Дуйшекеева</a:t>
            </a:r>
            <a:r>
              <a:rPr lang="ru-RU" dirty="0"/>
              <a:t> А.С. - главный  бухгалтер НЦФ</a:t>
            </a:r>
          </a:p>
          <a:p>
            <a:r>
              <a:rPr lang="ru-RU" dirty="0"/>
              <a:t>17.12.2021 г.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B769D19-EAD5-4EA3-9F3C-E66A4DC3A4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264" y="548857"/>
            <a:ext cx="2952328" cy="1008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464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348721-B7D3-4E57-B5C3-878939044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 Республиканский бюджет за 2020 г.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83ABA9-1671-4DD5-91FB-22662B833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62248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В 2020 г. на ТБ службу из Республиканского бюджета выделено - </a:t>
            </a:r>
          </a:p>
          <a:p>
            <a:pPr marL="0" indent="0">
              <a:buNone/>
            </a:pPr>
            <a:r>
              <a:rPr lang="ru-RU" b="1" dirty="0"/>
              <a:t>61</a:t>
            </a:r>
            <a:r>
              <a:rPr lang="en-US" b="1" dirty="0"/>
              <a:t>7</a:t>
            </a:r>
            <a:r>
              <a:rPr lang="ru-RU" b="1" dirty="0"/>
              <a:t> </a:t>
            </a:r>
            <a:r>
              <a:rPr lang="en-US" b="1" dirty="0"/>
              <a:t>191</a:t>
            </a:r>
            <a:r>
              <a:rPr lang="ru-RU" b="1" dirty="0"/>
              <a:t> </a:t>
            </a:r>
            <a:r>
              <a:rPr lang="en-US" b="1" dirty="0"/>
              <a:t>668</a:t>
            </a:r>
            <a:r>
              <a:rPr lang="ru-RU" b="1" dirty="0"/>
              <a:t>  сом</a:t>
            </a:r>
          </a:p>
          <a:p>
            <a:pPr marL="0" indent="0">
              <a:buNone/>
            </a:pPr>
            <a:r>
              <a:rPr lang="ru-RU" dirty="0"/>
              <a:t>Из них :</a:t>
            </a:r>
          </a:p>
          <a:p>
            <a:pPr marL="0" indent="0"/>
            <a:r>
              <a:rPr lang="ru-RU" dirty="0"/>
              <a:t> на закупку ПТП 1 ряда – 32 177 100 сом – </a:t>
            </a:r>
            <a:r>
              <a:rPr lang="ru-RU" b="1" dirty="0"/>
              <a:t>5,2%</a:t>
            </a:r>
          </a:p>
          <a:p>
            <a:pPr marL="0" indent="0"/>
            <a:r>
              <a:rPr lang="ru-RU" dirty="0"/>
              <a:t> на другие медикаменты – 80 275 495 сом – </a:t>
            </a:r>
            <a:r>
              <a:rPr lang="ru-RU" b="1" dirty="0"/>
              <a:t>13,0%</a:t>
            </a:r>
          </a:p>
          <a:p>
            <a:pPr marL="0" indent="0"/>
            <a:r>
              <a:rPr lang="ru-RU" dirty="0"/>
              <a:t> заработная плата – 310 552 817 сом – </a:t>
            </a:r>
            <a:r>
              <a:rPr lang="ru-RU" b="1" dirty="0"/>
              <a:t>50,3%</a:t>
            </a:r>
          </a:p>
          <a:p>
            <a:pPr marL="0" indent="0"/>
            <a:r>
              <a:rPr lang="ru-RU" dirty="0"/>
              <a:t> </a:t>
            </a:r>
            <a:r>
              <a:rPr lang="ru-RU" dirty="0" err="1"/>
              <a:t>соц.фонд</a:t>
            </a:r>
            <a:r>
              <a:rPr lang="ru-RU" dirty="0"/>
              <a:t> – 51 812 482 – </a:t>
            </a:r>
            <a:r>
              <a:rPr lang="ru-RU" b="1" dirty="0"/>
              <a:t>8,3%</a:t>
            </a:r>
          </a:p>
          <a:p>
            <a:pPr marL="0" indent="0"/>
            <a:r>
              <a:rPr lang="ru-RU" dirty="0"/>
              <a:t> мониторинговые визиты – 1 700 000 сом – </a:t>
            </a:r>
            <a:r>
              <a:rPr lang="ru-RU" b="1" dirty="0"/>
              <a:t>0,4%</a:t>
            </a:r>
          </a:p>
          <a:p>
            <a:pPr marL="0" indent="0"/>
            <a:r>
              <a:rPr lang="ru-RU" dirty="0"/>
              <a:t> прочие статьи – 140 673 774 – </a:t>
            </a:r>
            <a:r>
              <a:rPr lang="ru-RU" b="1" dirty="0"/>
              <a:t>22.8%</a:t>
            </a:r>
          </a:p>
          <a:p>
            <a:pPr marL="0" indent="0"/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B68FBD39-9150-428E-9548-D9E8812A1D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83026" cy="57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2489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483196-7A2A-4064-B379-FAFA02A2C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Поступления через ПРООН в 2020 г.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9A460F-7558-41D3-9EBF-3E57F03E6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Бактерицидная УФ установка – 593 944,5 сом</a:t>
            </a:r>
          </a:p>
          <a:p>
            <a:r>
              <a:rPr lang="ru-RU" dirty="0"/>
              <a:t>Реактивы – 277 716 044,91 сом</a:t>
            </a:r>
          </a:p>
          <a:p>
            <a:r>
              <a:rPr lang="ru-RU" dirty="0"/>
              <a:t>Медикаменты – 36 947 109,04 сом</a:t>
            </a:r>
          </a:p>
          <a:p>
            <a:r>
              <a:rPr lang="ru-RU" dirty="0"/>
              <a:t>Заработная плата – 3 953 032 сом</a:t>
            </a:r>
          </a:p>
          <a:p>
            <a:r>
              <a:rPr lang="ru-RU" dirty="0"/>
              <a:t>Взносы в социальный фонд – 670 352 сом </a:t>
            </a:r>
          </a:p>
          <a:p>
            <a:r>
              <a:rPr lang="ru-RU" dirty="0"/>
              <a:t>Приобретение предметов и материалов для текущих хозяйственных целей – 118 185 сом</a:t>
            </a:r>
          </a:p>
          <a:p>
            <a:pPr marL="0" indent="0">
              <a:buNone/>
            </a:pPr>
            <a:r>
              <a:rPr lang="ru-RU" dirty="0"/>
              <a:t>Всего – </a:t>
            </a:r>
            <a:r>
              <a:rPr lang="ru-RU" b="1" dirty="0"/>
              <a:t>319 998 667,45 сом, что составляет 11,3 % от выделенного республиканского бюджета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75D9DA4-57C2-4B15-8299-C28893F94D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83026" cy="57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111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348721-B7D3-4E57-B5C3-878939044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 Республиканский бюджет за 9 мес. 2021 г.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83ABA9-1671-4DD5-91FB-22662B833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622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В 2021 г. на ТБ службу  из Республиканского бюджета выделено - </a:t>
            </a:r>
          </a:p>
          <a:p>
            <a:pPr marL="0" indent="0">
              <a:buNone/>
            </a:pPr>
            <a:r>
              <a:rPr lang="ru-RU" b="1" dirty="0"/>
              <a:t>673 765 200 сом</a:t>
            </a:r>
          </a:p>
          <a:p>
            <a:pPr marL="0" indent="0">
              <a:buNone/>
            </a:pPr>
            <a:r>
              <a:rPr lang="ru-RU" dirty="0"/>
              <a:t>Из них :</a:t>
            </a:r>
          </a:p>
          <a:p>
            <a:pPr marL="0" indent="0"/>
            <a:r>
              <a:rPr lang="ru-RU" dirty="0"/>
              <a:t> на закупку ПТП предусмотрено – 32 000 000 сом – </a:t>
            </a:r>
            <a:r>
              <a:rPr lang="ru-RU" b="1" dirty="0"/>
              <a:t>4,7%</a:t>
            </a:r>
          </a:p>
          <a:p>
            <a:pPr marL="0" indent="0"/>
            <a:r>
              <a:rPr lang="ru-RU" dirty="0"/>
              <a:t> мониторинговые визиты – 1 700 000 сом – </a:t>
            </a:r>
            <a:r>
              <a:rPr lang="ru-RU" b="1" dirty="0"/>
              <a:t>0,25%</a:t>
            </a:r>
          </a:p>
          <a:p>
            <a:pPr marL="0" indent="0"/>
            <a:r>
              <a:rPr lang="ru-RU" dirty="0"/>
              <a:t> Остальная сумма на прочие статьи – 640 065 200 сом – </a:t>
            </a:r>
            <a:r>
              <a:rPr lang="ru-RU" b="1" dirty="0"/>
              <a:t>95,0</a:t>
            </a:r>
            <a:r>
              <a:rPr lang="ru-RU" b="1" dirty="0" smtClean="0"/>
              <a:t>%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F141643-7AB2-47CB-AF52-0945E6E94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83026" cy="57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2489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483196-7A2A-4064-B379-FAFA02A2C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Поступления через ПРООН в 2021 г (за 9 мес.)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9A460F-7558-41D3-9EBF-3E57F03E6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Учебная программа – 28 730 сом</a:t>
            </a:r>
          </a:p>
          <a:p>
            <a:r>
              <a:rPr lang="ru-RU" dirty="0"/>
              <a:t>Реактивы – 79 552 210,67 сом </a:t>
            </a:r>
          </a:p>
          <a:p>
            <a:r>
              <a:rPr lang="ru-RU" dirty="0"/>
              <a:t>Медикаменты – 15328868,64  сом</a:t>
            </a:r>
          </a:p>
          <a:p>
            <a:r>
              <a:rPr lang="ru-RU" dirty="0"/>
              <a:t>Заработная плата – 3 795 555 сом</a:t>
            </a:r>
          </a:p>
          <a:p>
            <a:r>
              <a:rPr lang="ru-RU" dirty="0"/>
              <a:t>Взносы в социальный фонд – 640 632 сом</a:t>
            </a:r>
          </a:p>
          <a:p>
            <a:r>
              <a:rPr lang="ru-RU" dirty="0"/>
              <a:t>Приобретение предметов и материалов для текущих хозяйственных целей – 19 403 сом</a:t>
            </a:r>
          </a:p>
          <a:p>
            <a:r>
              <a:rPr lang="ru-RU" dirty="0"/>
              <a:t>Мотивационные выплаты – 5 890 260  сом</a:t>
            </a:r>
          </a:p>
          <a:p>
            <a:r>
              <a:rPr lang="ru-RU" dirty="0"/>
              <a:t>Всего: </a:t>
            </a:r>
            <a:r>
              <a:rPr lang="ru-RU" b="1" dirty="0"/>
              <a:t>105 255 659,31  сом, что составляет 15,6% от выделенного республиканского бюджета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735A04D-D34A-420C-AEA3-F66559EFB3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83026" cy="57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1316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3B77B4A-7A0D-4332-92A5-E8B3BC08D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966" y="1838877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>
                <a:solidFill>
                  <a:srgbClr val="FF0000"/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40982935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332</Words>
  <Application>Microsoft Office PowerPoint</Application>
  <PresentationFormat>Широкоэкранный</PresentationFormat>
  <Paragraphs>40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Информация об исполнении обязательств страны перед ГФ по государственному со-финансированию программ ТБ </vt:lpstr>
      <vt:lpstr> Республиканский бюджет за 2020 г.</vt:lpstr>
      <vt:lpstr>Поступления через ПРООН в 2020 г.</vt:lpstr>
      <vt:lpstr> Республиканский бюджет за 9 мес. 2021 г.</vt:lpstr>
      <vt:lpstr>Поступления через ПРООН в 2021 г (за 9 мес.)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Asus-rog</cp:lastModifiedBy>
  <cp:revision>13</cp:revision>
  <cp:lastPrinted>2021-12-17T06:18:00Z</cp:lastPrinted>
  <dcterms:created xsi:type="dcterms:W3CDTF">2021-12-16T08:44:42Z</dcterms:created>
  <dcterms:modified xsi:type="dcterms:W3CDTF">2021-12-28T09:29:32Z</dcterms:modified>
</cp:coreProperties>
</file>