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3" r:id="rId7"/>
    <p:sldId id="275" r:id="rId8"/>
    <p:sldId id="276" r:id="rId9"/>
    <p:sldId id="277" r:id="rId10"/>
    <p:sldId id="270" r:id="rId11"/>
    <p:sldId id="278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394" autoAdjust="0"/>
  </p:normalViewPr>
  <p:slideViewPr>
    <p:cSldViewPr>
      <p:cViewPr>
        <p:scale>
          <a:sx n="98" d="100"/>
          <a:sy n="98" d="100"/>
        </p:scale>
        <p:origin x="-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4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FC825-0AAC-4583-A290-6ACA1A3BFF10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62F7-B45F-4A40-9919-6906466A1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24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162F7-B45F-4A40-9919-6906466A139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19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Информация по реализации </a:t>
            </a:r>
            <a:r>
              <a:rPr lang="ky-KG" b="1" dirty="0"/>
              <a:t>гранта Глобального Фонда на поддержку мероприятий, направленных на ответные меры по </a:t>
            </a:r>
            <a:r>
              <a:rPr lang="en-US" b="1" dirty="0"/>
              <a:t>COVID</a:t>
            </a:r>
            <a:r>
              <a:rPr lang="ru-RU" b="1" dirty="0"/>
              <a:t>-19  (</a:t>
            </a:r>
            <a:r>
              <a:rPr lang="en-US" b="1" dirty="0"/>
              <a:t>C</a:t>
            </a:r>
            <a:r>
              <a:rPr lang="ru-RU" b="1" dirty="0"/>
              <a:t>19</a:t>
            </a:r>
            <a:r>
              <a:rPr lang="en-US" b="1" dirty="0"/>
              <a:t>RM</a:t>
            </a:r>
            <a:r>
              <a:rPr lang="ru-RU" dirty="0"/>
              <a:t>)</a:t>
            </a:r>
            <a:br>
              <a:rPr lang="ru-RU" dirty="0"/>
            </a:br>
            <a:r>
              <a:rPr lang="ru-RU" b="1" dirty="0"/>
              <a:t>на 17.12.21 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Суваналиева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Ш. – эксперт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		координации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рамках C19RM </a:t>
            </a:r>
          </a:p>
        </p:txBody>
      </p:sp>
    </p:spTree>
    <p:extLst>
      <p:ext uri="{BB962C8B-B14F-4D97-AF65-F5344CB8AC3E}">
        <p14:creationId xmlns:p14="http://schemas.microsoft.com/office/powerpoint/2010/main" val="263315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Calibri"/>
              </a:rPr>
              <a:t>Программные активности</a:t>
            </a:r>
            <a:r>
              <a:rPr lang="ru-RU" sz="4800" dirty="0">
                <a:latin typeface="Times New Roman"/>
                <a:ea typeface="Calibri"/>
              </a:rPr>
              <a:t/>
            </a:r>
            <a:br>
              <a:rPr lang="ru-RU" sz="4800" dirty="0"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+mj-lt"/>
              </a:rPr>
              <a:t>Тренинги (синдром сгорания для медицинских работников, взаимодействие государственных ОЗ и НПО, ЭТ, сотрудников НПО, гендерное насилие и его профилактика) – включены в соглашения с РЦ СПИД, НПО, остальные будут реализованы </a:t>
            </a:r>
            <a:r>
              <a:rPr lang="ru-RU" dirty="0" smtClean="0">
                <a:latin typeface="+mj-lt"/>
              </a:rPr>
              <a:t>ПРООН/ГФ</a:t>
            </a:r>
            <a:endParaRPr lang="ru-RU" dirty="0">
              <a:latin typeface="+mj-lt"/>
            </a:endParaRPr>
          </a:p>
          <a:p>
            <a:pPr lvl="0"/>
            <a:r>
              <a:rPr lang="ru-RU" dirty="0">
                <a:latin typeface="+mj-lt"/>
              </a:rPr>
              <a:t>Психологическая помощь ЛЖВ и медицинским сотрудникам, оказывающим помощь ЛЖВ, работающим в «красных зонах» - включены в соглашение с РЦ СПИД </a:t>
            </a:r>
          </a:p>
          <a:p>
            <a:pPr lvl="0"/>
            <a:r>
              <a:rPr lang="ru-RU" dirty="0">
                <a:latin typeface="+mj-lt"/>
              </a:rPr>
              <a:t>Мероприятия по внедрению ЭТ в организациях здравоохранения (поддержка 2 экспертов и мероприятий) – включены в соглашение с РЦ СПИД</a:t>
            </a:r>
          </a:p>
          <a:p>
            <a:pPr lvl="0"/>
            <a:r>
              <a:rPr lang="ru-RU" dirty="0">
                <a:latin typeface="+mj-lt"/>
              </a:rPr>
              <a:t>Увеличение транспортных расходов и средств на связь для сервисных НПО – включены в соглашения с НПО</a:t>
            </a:r>
          </a:p>
          <a:p>
            <a:pPr lvl="0"/>
            <a:r>
              <a:rPr lang="ru-RU" dirty="0">
                <a:latin typeface="+mj-lt"/>
              </a:rPr>
              <a:t>Консультанты для работы с ЛЖВ и КГ в заключении -  включено в соглашение с АССВ</a:t>
            </a:r>
          </a:p>
          <a:p>
            <a:pPr lvl="0"/>
            <a:r>
              <a:rPr lang="ru-RU" dirty="0">
                <a:latin typeface="+mj-lt"/>
              </a:rPr>
              <a:t>Он-</a:t>
            </a:r>
            <a:r>
              <a:rPr lang="ru-RU" dirty="0" err="1">
                <a:latin typeface="+mj-lt"/>
              </a:rPr>
              <a:t>лайн</a:t>
            </a:r>
            <a:r>
              <a:rPr lang="ru-RU" dirty="0">
                <a:latin typeface="+mj-lt"/>
              </a:rPr>
              <a:t> консультанты в НПО – включены в соглашения с НПО</a:t>
            </a:r>
          </a:p>
          <a:p>
            <a:pPr lvl="0"/>
            <a:r>
              <a:rPr lang="ru-RU" dirty="0">
                <a:latin typeface="+mj-lt"/>
              </a:rPr>
              <a:t>Поддержка 2 центров для КГ (ЛЖВ и ЛУИН) на базе организаций, имеющих со-финансирование – объявлен </a:t>
            </a:r>
            <a:r>
              <a:rPr lang="ru-RU" dirty="0" smtClean="0">
                <a:latin typeface="+mj-lt"/>
              </a:rPr>
              <a:t>тендер</a:t>
            </a:r>
            <a:endParaRPr lang="ru-RU" dirty="0">
              <a:latin typeface="+mj-lt"/>
            </a:endParaRPr>
          </a:p>
          <a:p>
            <a:pPr lvl="0"/>
            <a:r>
              <a:rPr lang="ru-RU" dirty="0">
                <a:latin typeface="+mj-lt"/>
              </a:rPr>
              <a:t>Средства для осуществление </a:t>
            </a:r>
            <a:r>
              <a:rPr lang="ru-RU" dirty="0" err="1">
                <a:latin typeface="+mj-lt"/>
              </a:rPr>
              <a:t>МиО</a:t>
            </a:r>
            <a:r>
              <a:rPr lang="ru-RU" dirty="0">
                <a:latin typeface="+mj-lt"/>
              </a:rPr>
              <a:t> визитов НЦФ – включены в соглашение с </a:t>
            </a:r>
            <a:r>
              <a:rPr lang="ru-RU" dirty="0" smtClean="0">
                <a:latin typeface="+mj-lt"/>
              </a:rPr>
              <a:t>НЦФ</a:t>
            </a:r>
          </a:p>
          <a:p>
            <a:pPr lvl="0"/>
            <a:endParaRPr lang="ru-RU" dirty="0" smtClean="0">
              <a:latin typeface="+mj-lt"/>
            </a:endParaRPr>
          </a:p>
          <a:p>
            <a:pPr lvl="0"/>
            <a:endParaRPr lang="ru-RU" dirty="0" smtClean="0">
              <a:latin typeface="+mj-lt"/>
            </a:endParaRPr>
          </a:p>
          <a:p>
            <a:pPr lvl="0"/>
            <a:endParaRPr lang="ru-RU" dirty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31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dirty="0" smtClean="0">
                <a:latin typeface="+mj-lt"/>
              </a:rPr>
              <a:t>	По </a:t>
            </a:r>
            <a:r>
              <a:rPr lang="ru-RU" sz="3800" b="1" dirty="0">
                <a:latin typeface="+mj-lt"/>
              </a:rPr>
              <a:t>программной </a:t>
            </a:r>
            <a:r>
              <a:rPr lang="ru-RU" sz="3800" b="1" dirty="0" smtClean="0">
                <a:latin typeface="+mj-lt"/>
              </a:rPr>
              <a:t>части </a:t>
            </a:r>
            <a:r>
              <a:rPr lang="ru-RU" sz="3800" b="1" dirty="0">
                <a:latin typeface="+mj-lt"/>
              </a:rPr>
              <a:t>проведены следующие  тренинги</a:t>
            </a:r>
            <a:r>
              <a:rPr lang="ru-RU" sz="3800" dirty="0">
                <a:latin typeface="+mj-lt"/>
              </a:rPr>
              <a:t>:</a:t>
            </a:r>
          </a:p>
          <a:p>
            <a:pPr lvl="0"/>
            <a:r>
              <a:rPr lang="ru-RU" dirty="0" smtClean="0">
                <a:latin typeface="+mj-lt"/>
              </a:rPr>
              <a:t>С целью повышения потенциала сотрудников  </a:t>
            </a:r>
            <a:r>
              <a:rPr lang="ru-RU" dirty="0" err="1" smtClean="0">
                <a:latin typeface="+mj-lt"/>
              </a:rPr>
              <a:t>Суб</a:t>
            </a:r>
            <a:r>
              <a:rPr lang="ru-RU" dirty="0" smtClean="0">
                <a:latin typeface="+mj-lt"/>
              </a:rPr>
              <a:t>-получателей проекта ПРООН/ГФ в части консультирования и мотивирования клиентов по вопросам приверженности к антиретровирусной терапии (АРТ) и сексуальному  репродуктивному здоровью (СРЗ), проект ПРООН/ГФ совместно с ЮНФПА и ОО Кыргыз Индиго организовал и провел тренинги для сотрудников </a:t>
            </a:r>
            <a:r>
              <a:rPr lang="ru-RU" dirty="0" err="1" smtClean="0">
                <a:latin typeface="+mj-lt"/>
              </a:rPr>
              <a:t>Суб</a:t>
            </a:r>
            <a:r>
              <a:rPr lang="ru-RU" dirty="0" smtClean="0">
                <a:latin typeface="+mj-lt"/>
              </a:rPr>
              <a:t>-получателей проекта ПРООН\ГФ и организаций - партнёров по повышению потенциала ВИЧ-консультантов по вопросам приверженности к АРВ-терапии, мотивационного консультирования, СРЗП и ВИЧ в городах Бишкек и Ош. 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 Так в г. Бишкек было проведено 2 тренинга:  20-22 октября и 27-29 октября    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 </a:t>
            </a:r>
            <a:r>
              <a:rPr lang="ru-RU" dirty="0" smtClean="0">
                <a:latin typeface="+mj-lt"/>
              </a:rPr>
              <a:t>2021 г., всего  приняли  участие 42  человека. 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  В г. Оше проведен 1 тренинг с 3 по 5 ноября т.г. с участием  19 человек.</a:t>
            </a:r>
          </a:p>
          <a:p>
            <a:pPr lvl="0"/>
            <a:endParaRPr lang="ru-RU" dirty="0" smtClean="0">
              <a:latin typeface="+mj-lt"/>
            </a:endParaRPr>
          </a:p>
          <a:p>
            <a:pPr lvl="0"/>
            <a:r>
              <a:rPr lang="ru-RU" dirty="0" smtClean="0">
                <a:latin typeface="+mj-lt"/>
              </a:rPr>
              <a:t>Для увеличения охвата и качества услуг среди ЛЖВ в контексте COVID-19 проведены тренинги по эффективному взаимодействию медицинских работников и сотрудников НПО. </a:t>
            </a:r>
          </a:p>
          <a:p>
            <a:pPr marL="0" lvl="0" indent="0">
              <a:buNone/>
            </a:pPr>
            <a:r>
              <a:rPr lang="ru-RU" dirty="0" smtClean="0">
                <a:latin typeface="+mj-lt"/>
              </a:rPr>
              <a:t>       1 тренинг в г. Бишкек 13-14 декабря 2021 г. и 1 тренинг в г. Оше 16-17      </a:t>
            </a:r>
          </a:p>
          <a:p>
            <a:pPr marL="0" lvl="0" indent="0">
              <a:buNone/>
            </a:pPr>
            <a:r>
              <a:rPr lang="ru-RU" dirty="0" smtClean="0">
                <a:latin typeface="+mj-lt"/>
              </a:rPr>
              <a:t>       </a:t>
            </a:r>
            <a:r>
              <a:rPr lang="ru-RU" dirty="0" smtClean="0">
                <a:latin typeface="+mj-lt"/>
              </a:rPr>
              <a:t>декабря по 25 участников на каждом тренинге.</a:t>
            </a:r>
          </a:p>
          <a:p>
            <a:pPr lvl="0"/>
            <a:r>
              <a:rPr lang="ru-RU" dirty="0" smtClean="0">
                <a:latin typeface="+mj-lt"/>
              </a:rPr>
              <a:t>Тренинг «Организация процесса консультирования женщин из ключевых групп, </a:t>
            </a:r>
            <a:r>
              <a:rPr lang="ru-RU" dirty="0" err="1" smtClean="0">
                <a:latin typeface="+mj-lt"/>
              </a:rPr>
              <a:t>пострадавщих</a:t>
            </a:r>
            <a:r>
              <a:rPr lang="ru-RU" dirty="0" smtClean="0">
                <a:latin typeface="+mj-lt"/>
              </a:rPr>
              <a:t> от насилия или находящихся в зоне риска насилия и употребляющих </a:t>
            </a:r>
            <a:r>
              <a:rPr lang="ru-RU" dirty="0" err="1" smtClean="0">
                <a:latin typeface="+mj-lt"/>
              </a:rPr>
              <a:t>психоактивные</a:t>
            </a:r>
            <a:r>
              <a:rPr lang="ru-RU" dirty="0" smtClean="0">
                <a:latin typeface="+mj-lt"/>
              </a:rPr>
              <a:t> вещества на базе неправительственных организаций» проведен 14-16 декабря 2021 г. в Чуйской области с участием 25 чел.</a:t>
            </a: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590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5400" i="1" dirty="0" smtClean="0"/>
          </a:p>
          <a:p>
            <a:pPr marL="0" indent="0">
              <a:buNone/>
            </a:pPr>
            <a:r>
              <a:rPr lang="ru-RU" sz="5400" i="1" dirty="0"/>
              <a:t> </a:t>
            </a:r>
            <a:r>
              <a:rPr lang="ru-RU" sz="5400" i="1" dirty="0" smtClean="0"/>
              <a:t>  Благодарю за </a:t>
            </a:r>
            <a:r>
              <a:rPr lang="ru-RU" sz="5400" i="1" dirty="0" smtClean="0"/>
              <a:t>								внимание 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val="320099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Глобальным  Фондом в рамках проекта C19RM выделено 6 609 697 дол. США для борьбы с COVID-19 в Кыргызской Республике.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закупки  в рамках гранта составляют 5 900 00 дол. США.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программную деятельность выделено 709697 дол. США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гранта – декабрь 2023 г., однако реализация в соответствии с назначением средств должна быть максимально быстрой и   50% всех средств  должны быть освоены в  2021 г. Организацией, реализующей данный грант является ПРООН/ГФ.  </a:t>
            </a:r>
          </a:p>
        </p:txBody>
      </p:sp>
    </p:spTree>
    <p:extLst>
      <p:ext uri="{BB962C8B-B14F-4D97-AF65-F5344CB8AC3E}">
        <p14:creationId xmlns:p14="http://schemas.microsoft.com/office/powerpoint/2010/main" val="4995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60640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данной заявки запланирована поставка медицинского оборудования для больниц, организаций ПМСП,  лабораторное оборудование и препараты для диагностики  COVID (ПЦР) и экспресс-тесты, изделия медицинского назначения, средства индивидуальной защиты, оборудование для определения чувствительности к антибиотикам для РКИБ, дезинфицирующие средства, а также программная часть, которая включает проведение тренингов,  обучающих семинаров для работников медицинских учреждений и гражданского сектора, поддержка экспертов.</a:t>
            </a:r>
          </a:p>
        </p:txBody>
      </p:sp>
    </p:spTree>
    <p:extLst>
      <p:ext uri="{BB962C8B-B14F-4D97-AF65-F5344CB8AC3E}">
        <p14:creationId xmlns:p14="http://schemas.microsoft.com/office/powerpoint/2010/main" val="18995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/>
          </a:bodyPr>
          <a:lstStyle/>
          <a:p>
            <a:pPr marL="0" indent="361950" algn="just">
              <a:buNone/>
            </a:pPr>
            <a:r>
              <a:rPr lang="ru-RU" dirty="0">
                <a:latin typeface="+mj-lt"/>
              </a:rPr>
              <a:t>С августа месяца </a:t>
            </a:r>
            <a:r>
              <a:rPr lang="ru-RU" dirty="0" err="1">
                <a:latin typeface="+mj-lt"/>
              </a:rPr>
              <a:t>т.г</a:t>
            </a:r>
            <a:r>
              <a:rPr lang="ru-RU" dirty="0">
                <a:latin typeface="+mj-lt"/>
              </a:rPr>
              <a:t>. проводятся мероприятия по освоению финансовых средств: обсуждение заявки с получателями, предоставление </a:t>
            </a:r>
            <a:r>
              <a:rPr lang="ru-RU" dirty="0" smtClean="0">
                <a:latin typeface="+mj-lt"/>
              </a:rPr>
              <a:t>их в </a:t>
            </a:r>
            <a:r>
              <a:rPr lang="ru-RU" dirty="0">
                <a:latin typeface="+mj-lt"/>
              </a:rPr>
              <a:t>ПРООН/ГФ с техническими спецификациями, запущены процессы закупок по многим наименованиям, закуплены и предоставлены диагностические реагенты и картриджи с </a:t>
            </a:r>
            <a:r>
              <a:rPr lang="ru-RU" dirty="0">
                <a:latin typeface="+mj-lt"/>
              </a:rPr>
              <a:t>расходными </a:t>
            </a:r>
            <a:r>
              <a:rPr lang="ru-RU" dirty="0" smtClean="0">
                <a:latin typeface="+mj-lt"/>
              </a:rPr>
              <a:t>материалами получателям </a:t>
            </a:r>
            <a:r>
              <a:rPr lang="ru-RU" dirty="0" smtClean="0">
                <a:latin typeface="+mj-lt"/>
              </a:rPr>
              <a:t>для </a:t>
            </a:r>
            <a:r>
              <a:rPr lang="ru-RU" dirty="0">
                <a:latin typeface="+mj-lt"/>
              </a:rPr>
              <a:t>диагностики на </a:t>
            </a:r>
            <a:r>
              <a:rPr lang="ru-RU" dirty="0" smtClean="0">
                <a:latin typeface="+mj-lt"/>
              </a:rPr>
              <a:t>COVID-19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8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prstClr val="black"/>
                </a:solidFill>
              </a:rPr>
              <a:t>Направление 1 - Диагностика COVID (ПЦР) и экспресс-тесты антигена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546070"/>
              </p:ext>
            </p:extLst>
          </p:nvPr>
        </p:nvGraphicFramePr>
        <p:xfrm>
          <a:off x="179513" y="1286860"/>
          <a:ext cx="8856983" cy="545520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41004">
                  <a:extLst>
                    <a:ext uri="{9D8B030D-6E8A-4147-A177-3AD203B41FA5}">
                      <a16:colId xmlns:a16="http://schemas.microsoft.com/office/drawing/2014/main" xmlns="" val="2454461360"/>
                    </a:ext>
                  </a:extLst>
                </a:gridCol>
                <a:gridCol w="774975">
                  <a:extLst>
                    <a:ext uri="{9D8B030D-6E8A-4147-A177-3AD203B41FA5}">
                      <a16:colId xmlns:a16="http://schemas.microsoft.com/office/drawing/2014/main" xmlns="" val="4277305617"/>
                    </a:ext>
                  </a:extLst>
                </a:gridCol>
                <a:gridCol w="1386379">
                  <a:extLst>
                    <a:ext uri="{9D8B030D-6E8A-4147-A177-3AD203B41FA5}">
                      <a16:colId xmlns:a16="http://schemas.microsoft.com/office/drawing/2014/main" xmlns="" val="2321036240"/>
                    </a:ext>
                  </a:extLst>
                </a:gridCol>
                <a:gridCol w="2654625">
                  <a:extLst>
                    <a:ext uri="{9D8B030D-6E8A-4147-A177-3AD203B41FA5}">
                      <a16:colId xmlns:a16="http://schemas.microsoft.com/office/drawing/2014/main" xmlns="" val="2554384623"/>
                    </a:ext>
                  </a:extLst>
                </a:gridCol>
              </a:tblGrid>
              <a:tr h="384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продукта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Стадия закупок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2958015799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Тесты на COVID / Диагностические реагенты и картриджи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НРЛ, РЦ СПИД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Распределили получателям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14968957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Тесты на COVID / Расходные материалы для диагностики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НРЛ, РЦ СПИД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Распределили получателям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3560342499"/>
                  </a:ext>
                </a:extLst>
              </a:tr>
              <a:tr h="781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Набор для быстрого тестирования SARS-CoV-2 Ag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ГСИН, МЗСР, РЦ СПИД, НЦФ, Партнерская сеть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к концу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373384589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Аппарат Xpert-MTB/Rif 4-х модульный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ООЦБТ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к концу июня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626543415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 для ПЦР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ЖОЦПБС, МЗСР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ценовое предложение от региональных закупщиков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2198921199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Лабораторный стол для ПЦР амплификатора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ЖОЦПБС, МЗСР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2558784514"/>
                  </a:ext>
                </a:extLst>
              </a:tr>
              <a:tr h="582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 трансиллюминатор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(Экранированые стойки и по 2 бактерицидных ламп)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2743056492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 для ПЦР (НРЛ)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2630588085"/>
                  </a:ext>
                </a:extLst>
              </a:tr>
              <a:tr h="1254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Тесты на COVID / Расходные материалы для диагностики (держатель для пробирок, подставка для пипеток из оргстекла, электронные одноканальные дозаторы с разными объемами, электронные восьмиканальные дозаторы с разными объемами для оборудования ПЦР)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 запланированы на 2022 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43" marR="42443" marT="0" marB="0"/>
                </a:tc>
                <a:extLst>
                  <a:ext uri="{0D108BD9-81ED-4DB2-BD59-A6C34878D82A}">
                    <a16:rowId xmlns:a16="http://schemas.microsoft.com/office/drawing/2014/main" xmlns="" val="136908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9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a typeface="Calibri"/>
              </a:rPr>
              <a:t>Направление 2 - Больничное оборудование</a:t>
            </a:r>
            <a:endParaRPr lang="ru-RU" sz="2800" dirty="0">
              <a:effectLst/>
              <a:latin typeface="Times New Roman"/>
              <a:ea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346067"/>
              </p:ext>
            </p:extLst>
          </p:nvPr>
        </p:nvGraphicFramePr>
        <p:xfrm>
          <a:off x="179512" y="980729"/>
          <a:ext cx="8784977" cy="532859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858732">
                  <a:extLst>
                    <a:ext uri="{9D8B030D-6E8A-4147-A177-3AD203B41FA5}">
                      <a16:colId xmlns:a16="http://schemas.microsoft.com/office/drawing/2014/main" xmlns="" val="1047027321"/>
                    </a:ext>
                  </a:extLst>
                </a:gridCol>
                <a:gridCol w="669660">
                  <a:extLst>
                    <a:ext uri="{9D8B030D-6E8A-4147-A177-3AD203B41FA5}">
                      <a16:colId xmlns:a16="http://schemas.microsoft.com/office/drawing/2014/main" xmlns="" val="99414659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1895721690"/>
                    </a:ext>
                  </a:extLst>
                </a:gridCol>
                <a:gridCol w="3888433">
                  <a:extLst>
                    <a:ext uri="{9D8B030D-6E8A-4147-A177-3AD203B41FA5}">
                      <a16:colId xmlns:a16="http://schemas.microsoft.com/office/drawing/2014/main" xmlns="" val="2258567403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продукта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Коли-</a:t>
                      </a:r>
                      <a:r>
                        <a:rPr lang="ru-RU" sz="1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чество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Стадия закупок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1402430241"/>
                  </a:ext>
                </a:extLst>
              </a:tr>
              <a:tr h="709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 аппарат стационарный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ТБ служба, ГСИН, 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ТЗ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получателя получены и отправлены региональным закупщикам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4124931422"/>
                  </a:ext>
                </a:extLst>
              </a:tr>
              <a:tr h="560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 аппарат портативный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НЦФ, РЦ СПИД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292763929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Компьютерный томограф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в июле 2022 г.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3999698523"/>
                  </a:ext>
                </a:extLst>
              </a:tr>
              <a:tr h="47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Передвижной цифровой рентген аппарат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ГСИН, НОЦБТ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ТЗ от получателя получены и отправлены региональным закупщикам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1523037341"/>
                  </a:ext>
                </a:extLst>
              </a:tr>
              <a:tr h="47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Негатоскоп 3-х кадровый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 ценовое предложение от региональных закупщиков.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553005360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Портативный ЭКГ аппарат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в марте 2022 г.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2268081270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Портативный УЗИ аппарат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676467768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Гематологический анализатор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ценовое предложение от региональных закупщиков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1608040784"/>
                  </a:ext>
                </a:extLst>
              </a:tr>
              <a:tr h="30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Стабилизатор ИБП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9814612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ИБП для холодильника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6238277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Термометр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3775978"/>
                  </a:ext>
                </a:extLst>
              </a:tr>
              <a:tr h="27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Пульсоксиметр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0132576"/>
                  </a:ext>
                </a:extLst>
              </a:tr>
              <a:tr h="321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Стационарный УЗИ аппарат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4" marR="47304" marT="0" marB="0"/>
                </a:tc>
                <a:extLst>
                  <a:ext uri="{0D108BD9-81ED-4DB2-BD59-A6C34878D82A}">
                    <a16:rowId xmlns:a16="http://schemas.microsoft.com/office/drawing/2014/main" xmlns="" val="3326121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72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Направление 3 - СИЗ и дезинфицирующие </a:t>
            </a:r>
            <a:r>
              <a:rPr lang="ru-RU" sz="2800" b="1" dirty="0" smtClean="0"/>
              <a:t>средства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791737"/>
              </p:ext>
            </p:extLst>
          </p:nvPr>
        </p:nvGraphicFramePr>
        <p:xfrm>
          <a:off x="323529" y="1052736"/>
          <a:ext cx="8496942" cy="46148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xmlns="" val="59900874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322497024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1280511510"/>
                    </a:ext>
                  </a:extLst>
                </a:gridCol>
                <a:gridCol w="3024335">
                  <a:extLst>
                    <a:ext uri="{9D8B030D-6E8A-4147-A177-3AD203B41FA5}">
                      <a16:colId xmlns:a16="http://schemas.microsoft.com/office/drawing/2014/main" xmlns="" val="3186271378"/>
                    </a:ext>
                  </a:extLst>
                </a:gridCol>
              </a:tblGrid>
              <a:tr h="38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продукта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Стадия закупок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extLst>
                  <a:ext uri="{0D108BD9-81ED-4DB2-BD59-A6C34878D82A}">
                    <a16:rowId xmlns:a16="http://schemas.microsoft.com/office/drawing/2014/main" xmlns="" val="3432130140"/>
                  </a:ext>
                </a:extLst>
              </a:tr>
              <a:tr h="55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1 284 100 шт.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НПО, РЦ СПИД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в марте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extLst>
                  <a:ext uri="{0D108BD9-81ED-4DB2-BD59-A6C34878D82A}">
                    <a16:rowId xmlns:a16="http://schemas.microsoft.com/office/drawing/2014/main" xmlns="" val="2804039586"/>
                  </a:ext>
                </a:extLst>
              </a:tr>
              <a:tr h="474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Перчатки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111 813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НЦФ, РЦ СПИД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8301137"/>
                  </a:ext>
                </a:extLst>
              </a:tr>
              <a:tr h="653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Средство для рук на спиртовой основе 100 мл.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81 446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ГСИН, НЦФ, РЦ СПИД, НПО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5592004"/>
                  </a:ext>
                </a:extLst>
              </a:tr>
              <a:tr h="59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Средство для рук на спиртовой основе 500 мл.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26 976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МЗСР, НЦФ, РЦ СПИД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6203587"/>
                  </a:ext>
                </a:extLst>
              </a:tr>
              <a:tr h="711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Респираторы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 перенесли на 2022 год, так как на рынке нет респираторов FFP2 с клапанами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extLst>
                  <a:ext uri="{0D108BD9-81ED-4DB2-BD59-A6C34878D82A}">
                    <a16:rowId xmlns:a16="http://schemas.microsoft.com/office/drawing/2014/main" xmlns="" val="2145752969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Комбинезоны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МЗСР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Прибудут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страну в марте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extLst>
                  <a:ext uri="{0D108BD9-81ED-4DB2-BD59-A6C34878D82A}">
                    <a16:rowId xmlns:a16="http://schemas.microsoft.com/office/drawing/2014/main" xmlns="" val="1129085699"/>
                  </a:ext>
                </a:extLst>
              </a:tr>
              <a:tr h="372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Защитные очки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4388987"/>
                  </a:ext>
                </a:extLst>
              </a:tr>
              <a:tr h="377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Лицевой щиток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 СПИД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16" marR="6481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40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1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Направление </a:t>
            </a:r>
            <a:r>
              <a:rPr lang="ru-RU" sz="2800" b="1" dirty="0"/>
              <a:t>4 - Лабораторное оборудование для диагностики COVID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863495"/>
              </p:ext>
            </p:extLst>
          </p:nvPr>
        </p:nvGraphicFramePr>
        <p:xfrm>
          <a:off x="323529" y="1268760"/>
          <a:ext cx="8496942" cy="508054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528391">
                  <a:extLst>
                    <a:ext uri="{9D8B030D-6E8A-4147-A177-3AD203B41FA5}">
                      <a16:colId xmlns:a16="http://schemas.microsoft.com/office/drawing/2014/main" xmlns="" val="78721835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33986803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927333988"/>
                    </a:ext>
                  </a:extLst>
                </a:gridCol>
                <a:gridCol w="2952327">
                  <a:extLst>
                    <a:ext uri="{9D8B030D-6E8A-4147-A177-3AD203B41FA5}">
                      <a16:colId xmlns:a16="http://schemas.microsoft.com/office/drawing/2014/main" xmlns="" val="3155310550"/>
                    </a:ext>
                  </a:extLst>
                </a:gridCol>
              </a:tblGrid>
              <a:tr h="225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Тип продукта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Количество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Получатели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Стадия закупок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1762253027"/>
                  </a:ext>
                </a:extLst>
              </a:tr>
              <a:tr h="469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ИФА -оборудование для 5-ти межрайонных ЦГСЭН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МЗСР (ДГСЭН)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Получили ТЗ на оборудование, ждем ценовое предложение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810478195"/>
                  </a:ext>
                </a:extLst>
              </a:tr>
              <a:tr h="31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+mj-lt"/>
                        </a:rPr>
                        <a:t>Промыватель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+mj-lt"/>
                        </a:rPr>
                        <a:t>вошер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) для проведения ИФА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10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РЦ СПИД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row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Ожидаем 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ценовое предложение от региональных закупщиков.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560163178"/>
                  </a:ext>
                </a:extLst>
              </a:tr>
              <a:tr h="26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+mj-lt"/>
                        </a:rPr>
                        <a:t>Ридер</a:t>
                      </a:r>
                      <a:r>
                        <a:rPr lang="ru-RU" sz="1400" dirty="0">
                          <a:effectLst/>
                          <a:latin typeface="+mj-lt"/>
                        </a:rPr>
                        <a:t>/спектрофотометр ИФА с принтером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10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РЦ СПИД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0855135"/>
                  </a:ext>
                </a:extLst>
              </a:tr>
              <a:tr h="49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Биохимический анализатор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3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РЦ СПИД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1636071"/>
                  </a:ext>
                </a:extLst>
              </a:tr>
              <a:tr h="40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Электронные дозаторы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12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РЦ СПИД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+mj-lt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1164591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Mini Vortex CombiSpin 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3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1895266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Мини Спин скоростной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4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3048004"/>
                  </a:ext>
                </a:extLst>
              </a:tr>
              <a:tr h="53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Мешалка для перемешивания крови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3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5515338"/>
                  </a:ext>
                </a:extLst>
              </a:tr>
              <a:tr h="43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Тумба лабораторная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395750"/>
                  </a:ext>
                </a:extLst>
              </a:tr>
              <a:tr h="34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Би дистилятор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0295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Дистилятор 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10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535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Автоклав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5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923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Микротермостат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1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5429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Автомат для надевания бахилл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6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800406"/>
                  </a:ext>
                </a:extLst>
              </a:tr>
              <a:tr h="57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Центрифуга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3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5559108"/>
                  </a:ext>
                </a:extLst>
              </a:tr>
              <a:tr h="47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Фармацевтический холодильник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2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4765474"/>
                  </a:ext>
                </a:extLst>
              </a:tr>
              <a:tr h="349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Вытяжная система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</a:rPr>
                        <a:t>4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j-lt"/>
                        </a:rPr>
                        <a:t>РЦ СПИД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j-lt"/>
                        </a:rPr>
                        <a:t>Закупки запланированы на 2022 г.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91" marR="45291" marT="0" marB="0"/>
                </a:tc>
                <a:extLst>
                  <a:ext uri="{0D108BD9-81ED-4DB2-BD59-A6C34878D82A}">
                    <a16:rowId xmlns:a16="http://schemas.microsoft.com/office/drawing/2014/main" xmlns="" val="4126881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06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126197"/>
              </p:ext>
            </p:extLst>
          </p:nvPr>
        </p:nvGraphicFramePr>
        <p:xfrm>
          <a:off x="390364" y="274638"/>
          <a:ext cx="8363271" cy="499171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690864">
                  <a:extLst>
                    <a:ext uri="{9D8B030D-6E8A-4147-A177-3AD203B41FA5}">
                      <a16:colId xmlns:a16="http://schemas.microsoft.com/office/drawing/2014/main" xmlns="" val="24673809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406683359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4251931268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xmlns="" val="1964085310"/>
                    </a:ext>
                  </a:extLst>
                </a:gridCol>
              </a:tblGrid>
              <a:tr h="187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продукта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Стадия закупок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extLst>
                  <a:ext uri="{0D108BD9-81ED-4DB2-BD59-A6C34878D82A}">
                    <a16:rowId xmlns:a16="http://schemas.microsoft.com/office/drawing/2014/main" xmlns="" val="3478878704"/>
                  </a:ext>
                </a:extLst>
              </a:tr>
              <a:tr h="48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модульный отсек для НРЛ для выполнения полного спектра диагностических услуг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НРЛ (НЦФ)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 запланированы на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extLst>
                  <a:ext uri="{0D108BD9-81ED-4DB2-BD59-A6C34878D82A}">
                    <a16:rowId xmlns:a16="http://schemas.microsoft.com/office/drawing/2014/main" xmlns="" val="2693532362"/>
                  </a:ext>
                </a:extLst>
              </a:tr>
              <a:tr h="3028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определения чувствительности к антибиотикам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Оборудование для определения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коагулологии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биохимии, гематологии, серологии, общей клиники - автоматический гематологический анализатор, автоматический биохимический анализатор, автоматический инкубатор для проведения бактериологических посевов видовой идентификации и определения УПП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Обучение сотрудников работе с автоматическими анализаторами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Закупка реагентов и расходные материалы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Покупка холодильных и морозильных камер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МЗКР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(РКИБ)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 запланированы на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extLst>
                  <a:ext uri="{0D108BD9-81ED-4DB2-BD59-A6C34878D82A}">
                    <a16:rowId xmlns:a16="http://schemas.microsoft.com/office/drawing/2014/main" xmlns="" val="104466489"/>
                  </a:ext>
                </a:extLst>
              </a:tr>
              <a:tr h="48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Реагенты для секвенирования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(Геномное секвенирование SARS-CoV-2, 1000 исследований за 2 года)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242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НЦФ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запланированы на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98" marR="43098" marT="0" marB="0"/>
                </a:tc>
                <a:extLst>
                  <a:ext uri="{0D108BD9-81ED-4DB2-BD59-A6C34878D82A}">
                    <a16:rowId xmlns:a16="http://schemas.microsoft.com/office/drawing/2014/main" xmlns="" val="30968363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0364" y="5733256"/>
            <a:ext cx="8363271" cy="86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Улучшение лабораторной инфраструктуры службы СПИД (вентиляционная система,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баркод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ридеры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стиральные машины, кондиционеры,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IT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оборудование) – преимущественно местные закупки, идет работа по согласованию технических спецификаций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56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1042</Words>
  <Application>Microsoft Office PowerPoint</Application>
  <PresentationFormat>Экран (4:3)</PresentationFormat>
  <Paragraphs>248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Информация по реализации гранта Глобального Фонда на поддержку мероприятий, направленных на ответные меры по COVID-19  (C19RM) на 17.12.21 г.</vt:lpstr>
      <vt:lpstr>Презентация PowerPoint</vt:lpstr>
      <vt:lpstr>Презентация PowerPoint</vt:lpstr>
      <vt:lpstr>Презентация PowerPoint</vt:lpstr>
      <vt:lpstr>Направление 1 - Диагностика COVID (ПЦР) и экспресс-тесты антигена</vt:lpstr>
      <vt:lpstr>Направление 2 - Больничное оборудование</vt:lpstr>
      <vt:lpstr>Направление 3 - СИЗ и дезинфицирующие средства</vt:lpstr>
      <vt:lpstr>Направление 4 - Лабораторное оборудование для диагностики COVID</vt:lpstr>
      <vt:lpstr>Презентация PowerPoint</vt:lpstr>
      <vt:lpstr>Программные активности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реализации гранта Глобального Фонда на поддержку мероприятий, направленных на ответные меры по COVID-19  (C19RM) на 17.12.21 г.</dc:title>
  <dc:creator>asus-tabpc</dc:creator>
  <cp:lastModifiedBy>asus-tabpc</cp:lastModifiedBy>
  <cp:revision>24</cp:revision>
  <dcterms:created xsi:type="dcterms:W3CDTF">2021-12-10T04:23:03Z</dcterms:created>
  <dcterms:modified xsi:type="dcterms:W3CDTF">2021-12-17T05:24:14Z</dcterms:modified>
</cp:coreProperties>
</file>