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01" r:id="rId2"/>
    <p:sldId id="347" r:id="rId3"/>
    <p:sldId id="414" r:id="rId4"/>
    <p:sldId id="417" r:id="rId5"/>
    <p:sldId id="418" r:id="rId6"/>
    <p:sldId id="424" r:id="rId7"/>
    <p:sldId id="410" r:id="rId8"/>
    <p:sldId id="411" r:id="rId9"/>
    <p:sldId id="394" r:id="rId10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78863" autoAdjust="0"/>
  </p:normalViewPr>
  <p:slideViewPr>
    <p:cSldViewPr>
      <p:cViewPr varScale="1">
        <p:scale>
          <a:sx n="91" d="100"/>
          <a:sy n="91" d="100"/>
        </p:scale>
        <p:origin x="213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2" y="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D736892-C12C-4BE7-905C-359B54B25C2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220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2" y="944220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B52D1B9-CA15-4A45-BC06-1F118CD3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5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732E242-9E14-4EA3-9BF8-94E5E368D639}" type="datetimeFigureOut">
              <a:rPr lang="ru-RU" smtClean="0"/>
              <a:t>21.05.2020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1098491F-4888-4D59-AE35-4CCF42E2F7A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93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326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869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126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868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921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810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10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lue"/>
          <p:cNvPicPr>
            <a:picLocks noChangeAspect="1" noChangeArrowheads="1"/>
          </p:cNvPicPr>
          <p:nvPr/>
        </p:nvPicPr>
        <p:blipFill>
          <a:blip r:embed="rId2"/>
          <a:srcRect r="51984" b="1186"/>
          <a:stretch>
            <a:fillRect/>
          </a:stretch>
        </p:blipFill>
        <p:spPr bwMode="auto">
          <a:xfrm>
            <a:off x="0" y="0"/>
            <a:ext cx="91471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undp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14" descr="undp_logotyp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990600"/>
            <a:ext cx="46196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75438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Atlas Project Management Module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543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latin typeface="Trebuchet MS" pitchFamily="34" charset="0"/>
              </a:defRPr>
            </a:lvl1pPr>
          </a:lstStyle>
          <a:p>
            <a:r>
              <a:rPr lang="en-US"/>
              <a:t>Improving Project Management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Март,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Management Practice - BRC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741124C-866D-45C7-A94C-52564DA99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6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374D0-A5BC-4C0C-98A7-7F6FC007EA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35545-F914-4234-8C53-3504F03D97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5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BB86-6CC5-4DA7-9CFA-E69A29E74EB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4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46297-B1CD-4EB8-8996-232BC1B6B368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20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72FEF-85E7-49FD-865D-BB54C2ECA36B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3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2CA97-226C-4B29-A770-698FA7AD10CC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7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D99C9-14A1-4930-ACC5-CAC247D4E83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0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549E4-A80F-4383-AF59-FE63E638C82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D5960-27E8-43D1-A853-467E798D3BA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3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4A04-E8FC-4318-A029-681CE74BA851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F31DE-F426-412B-A15A-796718EB6F0C}" type="slidenum">
              <a:rPr lang="en-US">
                <a:solidFill>
                  <a:srgbClr val="3333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0" y="0"/>
            <a:ext cx="4857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7150" cmpd="thinThick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3" name="Picture 11" descr="undp_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820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766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5464" y="1628800"/>
            <a:ext cx="7620000" cy="3960440"/>
          </a:xfrm>
        </p:spPr>
        <p:txBody>
          <a:bodyPr/>
          <a:lstStyle/>
          <a:p>
            <a:pPr algn="ctr"/>
            <a:r>
              <a:rPr lang="ru-RU" sz="4400" b="0" i="1" dirty="0" smtClean="0">
                <a:solidFill>
                  <a:srgbClr val="800080"/>
                </a:solidFill>
                <a:latin typeface="+mn-lt"/>
              </a:rPr>
              <a:t>Комментарии </a:t>
            </a:r>
            <a:r>
              <a:rPr lang="en-US" sz="4400" b="0" i="1" dirty="0" smtClean="0">
                <a:solidFill>
                  <a:srgbClr val="800080"/>
                </a:solidFill>
                <a:latin typeface="+mn-lt"/>
              </a:rPr>
              <a:t>TRP</a:t>
            </a:r>
            <a:r>
              <a:rPr lang="ru-RU" sz="4400" b="0" i="1" dirty="0" smtClean="0">
                <a:solidFill>
                  <a:srgbClr val="800080"/>
                </a:solidFill>
                <a:latin typeface="+mn-lt"/>
              </a:rPr>
              <a:t> и необходимые действия</a:t>
            </a:r>
            <a:endParaRPr lang="en-US" sz="4400" b="0" i="1" dirty="0" smtClean="0">
              <a:solidFill>
                <a:srgbClr val="800080"/>
              </a:solidFill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12226" y="5727423"/>
            <a:ext cx="6546304" cy="110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r>
              <a:rPr lang="ru-RU" sz="1800" b="1" kern="0" dirty="0" smtClean="0">
                <a:solidFill>
                  <a:srgbClr val="333399"/>
                </a:solidFill>
              </a:rPr>
              <a:t>Инга </a:t>
            </a:r>
            <a:r>
              <a:rPr lang="ru-RU" sz="1800" b="1" kern="0" dirty="0">
                <a:solidFill>
                  <a:srgbClr val="333399"/>
                </a:solidFill>
              </a:rPr>
              <a:t>Бабичева</a:t>
            </a: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r>
              <a:rPr lang="ru-RU" sz="1800" b="1" kern="0" dirty="0">
                <a:solidFill>
                  <a:srgbClr val="333399"/>
                </a:solidFill>
              </a:rPr>
              <a:t>Координатор по </a:t>
            </a:r>
            <a:r>
              <a:rPr lang="ru-RU" sz="1800" b="1" kern="0" dirty="0" smtClean="0">
                <a:solidFill>
                  <a:srgbClr val="333399"/>
                </a:solidFill>
              </a:rPr>
              <a:t>ВИЧ и ТБ\Заместитель программного </a:t>
            </a:r>
            <a:r>
              <a:rPr lang="ru-RU" sz="1800" b="1" kern="0" dirty="0">
                <a:solidFill>
                  <a:srgbClr val="333399"/>
                </a:solidFill>
              </a:rPr>
              <a:t>менеджера</a:t>
            </a: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dirty="0">
              <a:solidFill>
                <a:schemeClr val="accent2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657878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Общая информация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800" dirty="0" smtClean="0"/>
              <a:t>Получены от </a:t>
            </a:r>
            <a:r>
              <a:rPr lang="en-US" sz="2800" dirty="0" smtClean="0"/>
              <a:t>TRP</a:t>
            </a:r>
            <a:r>
              <a:rPr lang="ru-RU" sz="2800" dirty="0" smtClean="0"/>
              <a:t> письмо-уведомление, форма ответа заявителя, анкета оценок и рекомендаций</a:t>
            </a:r>
          </a:p>
          <a:p>
            <a:r>
              <a:rPr lang="ru-RU" sz="2800" dirty="0" smtClean="0"/>
              <a:t>Форма ответа заявителя должна быть заполнена ПМ ГФ до </a:t>
            </a:r>
            <a:r>
              <a:rPr lang="ru-RU" sz="2800" dirty="0"/>
              <a:t>14 июня 2020 </a:t>
            </a:r>
            <a:r>
              <a:rPr lang="ru-RU" sz="2800" dirty="0" smtClean="0"/>
              <a:t>года</a:t>
            </a:r>
            <a:endParaRPr lang="ru-RU" sz="2800" dirty="0"/>
          </a:p>
          <a:p>
            <a:r>
              <a:rPr lang="ru-RU" sz="2800" dirty="0" smtClean="0"/>
              <a:t>Сигнал начать процесс формирования гранта – перевод заявки в грант (соглашение)</a:t>
            </a:r>
          </a:p>
          <a:p>
            <a:r>
              <a:rPr lang="ru-RU" sz="2800" dirty="0" smtClean="0"/>
              <a:t>Следующие шаги: направление ответов в </a:t>
            </a:r>
            <a:r>
              <a:rPr lang="en-US" sz="2800" dirty="0" smtClean="0"/>
              <a:t>TRP</a:t>
            </a:r>
            <a:r>
              <a:rPr lang="ru-RU" sz="2800" dirty="0" smtClean="0"/>
              <a:t>, при условии их удовлетворительности – заполнение </a:t>
            </a:r>
            <a:r>
              <a:rPr lang="ru-RU" sz="2800" dirty="0" err="1" smtClean="0"/>
              <a:t>грантовой</a:t>
            </a:r>
            <a:r>
              <a:rPr lang="ru-RU" sz="2800" dirty="0" smtClean="0"/>
              <a:t> документации, проверка документации Секретариатом, подписание соглашения.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551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Общая информация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100883"/>
              </p:ext>
            </p:extLst>
          </p:nvPr>
        </p:nvGraphicFramePr>
        <p:xfrm>
          <a:off x="179513" y="1196754"/>
          <a:ext cx="8208910" cy="5661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8772">
                  <a:extLst>
                    <a:ext uri="{9D8B030D-6E8A-4147-A177-3AD203B41FA5}">
                      <a16:colId xmlns:a16="http://schemas.microsoft.com/office/drawing/2014/main" val="1304691952"/>
                    </a:ext>
                  </a:extLst>
                </a:gridCol>
                <a:gridCol w="2903919">
                  <a:extLst>
                    <a:ext uri="{9D8B030D-6E8A-4147-A177-3AD203B41FA5}">
                      <a16:colId xmlns:a16="http://schemas.microsoft.com/office/drawing/2014/main" val="3205104808"/>
                    </a:ext>
                  </a:extLst>
                </a:gridCol>
                <a:gridCol w="2246219">
                  <a:extLst>
                    <a:ext uri="{9D8B030D-6E8A-4147-A177-3AD203B41FA5}">
                      <a16:colId xmlns:a16="http://schemas.microsoft.com/office/drawing/2014/main" val="1779712637"/>
                    </a:ext>
                  </a:extLst>
                </a:gridCol>
              </a:tblGrid>
              <a:tr h="2075790">
                <a:tc>
                  <a:txBody>
                    <a:bodyPr/>
                    <a:lstStyle/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Рекомендация по </a:t>
                      </a:r>
                      <a:endParaRPr lang="ru-RU" sz="2000" dirty="0" smtClean="0">
                        <a:effectLst/>
                      </a:endParaRPr>
                    </a:p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распределению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Рекомендуется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</a:t>
                      </a:r>
                      <a:endParaRPr lang="ru-RU" sz="2000" dirty="0">
                        <a:effectLst/>
                      </a:endParaRPr>
                    </a:p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для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предоставления</a:t>
                      </a:r>
                    </a:p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грантов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26,436,393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19341439"/>
                  </a:ext>
                </a:extLst>
              </a:tr>
              <a:tr h="1509666">
                <a:tc>
                  <a:txBody>
                    <a:bodyPr/>
                    <a:lstStyle/>
                    <a:p>
                      <a:pPr indent="-241300">
                        <a:lnSpc>
                          <a:spcPts val="103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Рекомендация по </a:t>
                      </a:r>
                      <a:r>
                        <a:rPr lang="ru-RU" sz="2000" dirty="0" smtClean="0">
                          <a:effectLst/>
                        </a:rPr>
                        <a:t>заявке</a:t>
                      </a:r>
                    </a:p>
                    <a:p>
                      <a:pPr indent="-241300">
                        <a:lnSpc>
                          <a:spcPts val="103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на сверх </a:t>
                      </a:r>
                      <a:r>
                        <a:rPr lang="ru-RU" sz="2000" dirty="0" smtClean="0">
                          <a:effectLst/>
                        </a:rPr>
                        <a:t>выделенную</a:t>
                      </a:r>
                    </a:p>
                    <a:p>
                      <a:pPr indent="-241300">
                        <a:lnSpc>
                          <a:spcPts val="103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сумму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Частично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рекомендуется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9,969,437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592614289"/>
                  </a:ext>
                </a:extLst>
              </a:tr>
              <a:tr h="2075790">
                <a:tc>
                  <a:txBody>
                    <a:bodyPr/>
                    <a:lstStyle/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Встречное</a:t>
                      </a:r>
                    </a:p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финансирование </a:t>
                      </a:r>
                      <a:r>
                        <a:rPr lang="ru-RU" sz="2000" spc="0" dirty="0">
                          <a:effectLst/>
                        </a:rPr>
                        <a:t>[</a:t>
                      </a:r>
                      <a:r>
                        <a:rPr lang="ru-RU" sz="2000" spc="0" dirty="0" smtClean="0">
                          <a:effectLst/>
                        </a:rPr>
                        <a:t>права</a:t>
                      </a:r>
                    </a:p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ru-RU" sz="2000" spc="0" dirty="0" smtClean="0">
                          <a:effectLst/>
                        </a:rPr>
                        <a:t> </a:t>
                      </a:r>
                      <a:r>
                        <a:rPr lang="ru-RU" sz="2000" spc="0" dirty="0">
                          <a:effectLst/>
                        </a:rPr>
                        <a:t>человека]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Рекомендуется</a:t>
                      </a:r>
                      <a:r>
                        <a:rPr lang="en-US" sz="2000" dirty="0">
                          <a:effectLst/>
                        </a:rPr>
                        <a:t>  </a:t>
                      </a:r>
                      <a:endParaRPr lang="ru-RU" sz="2000" dirty="0">
                        <a:effectLst/>
                      </a:endParaRPr>
                    </a:p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для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предоставления 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254000"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грантов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>
                        <a:lnSpc>
                          <a:spcPts val="8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1,000,000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57237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22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Комментарий 1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Медленные </a:t>
            </a:r>
            <a:r>
              <a:rPr lang="ru-RU" sz="2800" dirty="0"/>
              <a:t>темпы перехода к амбулаторному лечению и интеграции противотуберкулезных служб в первичную медико-санитарную помощь (ПМСП</a:t>
            </a:r>
            <a:r>
              <a:rPr lang="ru-RU" sz="2800" dirty="0" smtClean="0"/>
              <a:t>)</a:t>
            </a:r>
          </a:p>
          <a:p>
            <a:r>
              <a:rPr lang="ru-RU" sz="2800" dirty="0"/>
              <a:t>разработать двухстраничный план перехода к расширению амбулаторной </a:t>
            </a:r>
            <a:r>
              <a:rPr lang="ru-RU" sz="2800" dirty="0" smtClean="0"/>
              <a:t>помощи</a:t>
            </a:r>
            <a:endParaRPr lang="ru-RU" sz="2800" dirty="0"/>
          </a:p>
          <a:p>
            <a:r>
              <a:rPr lang="ru-RU" sz="2800" dirty="0" smtClean="0"/>
              <a:t>провести </a:t>
            </a:r>
            <a:r>
              <a:rPr lang="ru-RU" sz="2800" dirty="0"/>
              <a:t>подробный анализ </a:t>
            </a:r>
            <a:r>
              <a:rPr lang="ru-RU" sz="2800" dirty="0" smtClean="0"/>
              <a:t>бюджета, </a:t>
            </a:r>
            <a:r>
              <a:rPr lang="ru-RU" sz="2800" dirty="0"/>
              <a:t>чтобы привести бюджет в соответствие с описанием </a:t>
            </a:r>
            <a:r>
              <a:rPr lang="ru-RU" sz="2800" dirty="0" smtClean="0"/>
              <a:t>заявки </a:t>
            </a:r>
          </a:p>
          <a:p>
            <a:r>
              <a:rPr lang="ru-RU" sz="2800" dirty="0" smtClean="0"/>
              <a:t>разработать план </a:t>
            </a:r>
            <a:r>
              <a:rPr lang="ru-RU" sz="2800" dirty="0"/>
              <a:t>для увеличения </a:t>
            </a:r>
            <a:r>
              <a:rPr lang="ru-RU" sz="2800" dirty="0" smtClean="0"/>
              <a:t>ГСЗ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306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Комментарий 2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err="1" smtClean="0"/>
              <a:t>Субоптимальная</a:t>
            </a:r>
            <a:r>
              <a:rPr lang="ru-RU" sz="2800" dirty="0" smtClean="0"/>
              <a:t> </a:t>
            </a:r>
            <a:r>
              <a:rPr lang="ru-RU" sz="2800" dirty="0"/>
              <a:t>диагностика туберкулеза и неэффективные подходы к диагностике </a:t>
            </a:r>
            <a:r>
              <a:rPr lang="ru-RU" sz="2800" dirty="0" smtClean="0"/>
              <a:t>туберкулеза</a:t>
            </a:r>
          </a:p>
          <a:p>
            <a:r>
              <a:rPr lang="ru-RU" sz="2800" dirty="0" smtClean="0"/>
              <a:t>Разработать план </a:t>
            </a:r>
            <a:r>
              <a:rPr lang="ru-RU" sz="2800" dirty="0"/>
              <a:t>работы </a:t>
            </a:r>
            <a:r>
              <a:rPr lang="ru-RU" sz="2800" dirty="0" smtClean="0"/>
              <a:t>по пересмотру </a:t>
            </a:r>
            <a:r>
              <a:rPr lang="ru-RU" sz="2800" dirty="0"/>
              <a:t>и реализации алгоритма диагностики, </a:t>
            </a:r>
            <a:r>
              <a:rPr lang="ru-RU" sz="2800" dirty="0" smtClean="0"/>
              <a:t>включающий </a:t>
            </a:r>
            <a:r>
              <a:rPr lang="ru-RU" sz="2800" dirty="0" err="1"/>
              <a:t>GeneXpert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Разработать план размещения </a:t>
            </a:r>
            <a:r>
              <a:rPr lang="ru-RU" sz="2800" dirty="0"/>
              <a:t>дополнительных машин </a:t>
            </a:r>
            <a:r>
              <a:rPr lang="ru-RU" sz="2800" dirty="0" err="1"/>
              <a:t>GeneXpert</a:t>
            </a:r>
            <a:r>
              <a:rPr lang="ru-RU" sz="2800" dirty="0"/>
              <a:t>, запрошенных в запросе на </a:t>
            </a:r>
            <a:r>
              <a:rPr lang="ru-RU" sz="2800" dirty="0" smtClean="0"/>
              <a:t>финансирование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117047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Комментарий 3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Ф</a:t>
            </a:r>
            <a:r>
              <a:rPr lang="ru-RU" sz="2400" b="1" dirty="0" smtClean="0"/>
              <a:t>инансирование ПТП </a:t>
            </a:r>
            <a:r>
              <a:rPr lang="ru-RU" sz="2400" b="1" dirty="0"/>
              <a:t>второй линии не было должным образом покрыто за счет государственного финансирования и выделения средств для лечения всего числа случаев ЛУ-ТБ, прогнозируемых в НСП (12% </a:t>
            </a:r>
            <a:r>
              <a:rPr lang="ru-RU" sz="2400" b="1" dirty="0" smtClean="0"/>
              <a:t>ГБ, 59% ГФ,  </a:t>
            </a:r>
            <a:r>
              <a:rPr lang="ru-RU" sz="2400" b="1" dirty="0"/>
              <a:t>29</a:t>
            </a:r>
            <a:r>
              <a:rPr lang="ru-RU" sz="2400" b="1" dirty="0" smtClean="0"/>
              <a:t>% недофинансировано, в </a:t>
            </a:r>
            <a:r>
              <a:rPr lang="en-US" sz="2400" b="1" dirty="0" smtClean="0"/>
              <a:t>PAAR</a:t>
            </a:r>
            <a:r>
              <a:rPr lang="ru-RU" sz="2400" b="1" dirty="0" smtClean="0"/>
              <a:t>)</a:t>
            </a:r>
            <a:endParaRPr lang="en-US" sz="2400" b="1" dirty="0" smtClean="0"/>
          </a:p>
          <a:p>
            <a:r>
              <a:rPr lang="ru-RU" sz="2400" dirty="0" smtClean="0"/>
              <a:t>пересмотреть стратегию, чтобы </a:t>
            </a:r>
            <a:r>
              <a:rPr lang="ru-RU" sz="2400" dirty="0"/>
              <a:t>100% диагностированных больных ЛУ-ТБ получали лечение второй линии. </a:t>
            </a:r>
            <a:endParaRPr lang="ru-RU" sz="2400" dirty="0" smtClean="0"/>
          </a:p>
          <a:p>
            <a:r>
              <a:rPr lang="ru-RU" sz="2400" dirty="0"/>
              <a:t>Бюджет и рамки деятельности должны быть </a:t>
            </a:r>
            <a:r>
              <a:rPr lang="ru-RU" sz="2400" dirty="0" smtClean="0"/>
              <a:t>пересмотрены, чтобы диагностика </a:t>
            </a:r>
            <a:r>
              <a:rPr lang="ru-RU" sz="2400" dirty="0"/>
              <a:t>случаев ЛУ-ТБ </a:t>
            </a:r>
            <a:r>
              <a:rPr lang="ru-RU" sz="2400" dirty="0" smtClean="0"/>
              <a:t>постоянно отслеживалась и все </a:t>
            </a:r>
            <a:r>
              <a:rPr lang="ru-RU" sz="2400" dirty="0"/>
              <a:t>диагностированные случаи ЛУ-ТБ получали необходимое </a:t>
            </a:r>
            <a:r>
              <a:rPr lang="ru-RU" sz="2400" dirty="0" smtClean="0"/>
              <a:t>лечение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986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Комментарий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67800" cy="554461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Недостаточное внимание законодательству в сфере государственных </a:t>
            </a:r>
            <a:r>
              <a:rPr lang="ru-RU" dirty="0" smtClean="0"/>
              <a:t>закупок </a:t>
            </a:r>
            <a:r>
              <a:rPr lang="ru-RU" dirty="0"/>
              <a:t>и регистрации </a:t>
            </a:r>
            <a:r>
              <a:rPr lang="ru-RU" dirty="0" smtClean="0"/>
              <a:t>лекарств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четких </a:t>
            </a:r>
            <a:r>
              <a:rPr lang="ru-RU" dirty="0" err="1" smtClean="0"/>
              <a:t>сроковобеспечения</a:t>
            </a:r>
            <a:r>
              <a:rPr lang="ru-RU" dirty="0" smtClean="0"/>
              <a:t> </a:t>
            </a:r>
            <a:r>
              <a:rPr lang="ru-RU" dirty="0"/>
              <a:t>принятия законодательства и необходимой регистрации лекарств в ходе реализации гранта, чтобы обеспечить непрерывность и устойчивость услуг по ВИЧ и ТБ посредством экономически эффективных закупок в рамках национальной </a:t>
            </a:r>
            <a:r>
              <a:rPr lang="ru-RU" dirty="0" smtClean="0"/>
              <a:t>программы</a:t>
            </a:r>
          </a:p>
          <a:p>
            <a:r>
              <a:rPr lang="ru-RU" dirty="0" smtClean="0"/>
              <a:t>В первый год реализации гранта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7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3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Комментарий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67800" cy="554461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Низкий охват услугами по ВИЧ и туберкулезу/ВИЧ среди </a:t>
            </a:r>
            <a:r>
              <a:rPr lang="ru-RU" dirty="0" smtClean="0"/>
              <a:t>заключенных</a:t>
            </a:r>
          </a:p>
          <a:p>
            <a:r>
              <a:rPr lang="ru-RU" dirty="0" smtClean="0"/>
              <a:t>подготовить план по профилактике </a:t>
            </a:r>
            <a:r>
              <a:rPr lang="ru-RU" dirty="0"/>
              <a:t>и </a:t>
            </a:r>
            <a:r>
              <a:rPr lang="ru-RU" dirty="0" smtClean="0"/>
              <a:t>лечению ВИЧ </a:t>
            </a:r>
            <a:r>
              <a:rPr lang="ru-RU" dirty="0"/>
              <a:t>и </a:t>
            </a:r>
            <a:r>
              <a:rPr lang="ru-RU" dirty="0" smtClean="0"/>
              <a:t>ВИЧ\ТБ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8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2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Дополнительно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400" kern="1200" dirty="0" smtClean="0"/>
              <a:t>Кыргызстан </a:t>
            </a:r>
            <a:r>
              <a:rPr lang="ru-RU" sz="2400" kern="1200" dirty="0"/>
              <a:t>все еще значительно отстает от достижения целей </a:t>
            </a:r>
            <a:r>
              <a:rPr lang="ru-RU" sz="2400" kern="1200" dirty="0" smtClean="0"/>
              <a:t>90-90-90</a:t>
            </a:r>
            <a:r>
              <a:rPr lang="ru-RU" sz="2400" kern="1200" dirty="0"/>
              <a:t>,</a:t>
            </a:r>
            <a:r>
              <a:rPr lang="ru-RU" sz="2400" kern="1200" dirty="0" smtClean="0"/>
              <a:t> высокий </a:t>
            </a:r>
            <a:r>
              <a:rPr lang="ru-RU" sz="2400" kern="1200" dirty="0"/>
              <a:t>уровень смертности среди </a:t>
            </a:r>
            <a:r>
              <a:rPr lang="ru-RU" sz="2400" kern="1200" dirty="0" smtClean="0"/>
              <a:t>ЛЖВ </a:t>
            </a:r>
            <a:r>
              <a:rPr lang="ru-RU" sz="2400" kern="1200" dirty="0"/>
              <a:t>и почти 50% выявленных случаев находятся на поздних стадиях ВИЧ-инфекции. </a:t>
            </a:r>
          </a:p>
          <a:p>
            <a:r>
              <a:rPr lang="ru-RU" sz="2400" kern="1200" dirty="0"/>
              <a:t>Реализация </a:t>
            </a:r>
            <a:r>
              <a:rPr lang="ru-RU" sz="2400" kern="1200" dirty="0"/>
              <a:t>и мониторинг Плана </a:t>
            </a:r>
            <a:r>
              <a:rPr lang="ru-RU" sz="2400" kern="1200" dirty="0"/>
              <a:t>по правам усилия</a:t>
            </a:r>
            <a:r>
              <a:rPr lang="ru-RU" sz="2400" kern="1200" dirty="0"/>
              <a:t>, направленные на решение проблем, связанных с правами человека и гендерными барьерами на пути доступа к услугам по ВИЧ, особенно среди ключевых и уязвимых групп населения, требуют значительных </a:t>
            </a:r>
            <a:r>
              <a:rPr lang="ru-RU" sz="2400" kern="1200" dirty="0" smtClean="0"/>
              <a:t>улучшений (СР!!!)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48135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7100</TotalTime>
  <Words>430</Words>
  <Application>Microsoft Office PowerPoint</Application>
  <PresentationFormat>Экран (4:3)</PresentationFormat>
  <Paragraphs>64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Verdana</vt:lpstr>
      <vt:lpstr>Wingdings</vt:lpstr>
      <vt:lpstr>Default Design</vt:lpstr>
      <vt:lpstr>Комментарии TRP и необходимые действия</vt:lpstr>
      <vt:lpstr>Общая информация</vt:lpstr>
      <vt:lpstr>Общая информация</vt:lpstr>
      <vt:lpstr>Комментарий 1</vt:lpstr>
      <vt:lpstr>Комментарий 2</vt:lpstr>
      <vt:lpstr>Комментарий 3</vt:lpstr>
      <vt:lpstr>Комментарий 4</vt:lpstr>
      <vt:lpstr>Комментарий 5</vt:lpstr>
      <vt:lpstr>Дополнительно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реализации функции мониторинга и оценки в</dc:title>
  <dc:creator>Ialiia Aleshkina</dc:creator>
  <cp:lastModifiedBy>Inga Babicheva</cp:lastModifiedBy>
  <cp:revision>404</cp:revision>
  <cp:lastPrinted>2018-10-17T02:38:25Z</cp:lastPrinted>
  <dcterms:created xsi:type="dcterms:W3CDTF">2013-03-01T07:57:48Z</dcterms:created>
  <dcterms:modified xsi:type="dcterms:W3CDTF">2020-05-21T05:56:04Z</dcterms:modified>
</cp:coreProperties>
</file>