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57" r:id="rId5"/>
    <p:sldId id="280" r:id="rId6"/>
    <p:sldId id="269" r:id="rId7"/>
    <p:sldId id="273" r:id="rId8"/>
    <p:sldId id="270" r:id="rId9"/>
    <p:sldId id="272" r:id="rId10"/>
    <p:sldId id="271" r:id="rId11"/>
    <p:sldId id="276" r:id="rId12"/>
    <p:sldId id="275" r:id="rId13"/>
    <p:sldId id="274" r:id="rId14"/>
    <p:sldId id="277" r:id="rId15"/>
    <p:sldId id="278" r:id="rId16"/>
    <p:sldId id="279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70" autoAdjust="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6E5A0-A678-4A4A-959B-081A9C411FA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BC7FA-F114-429F-9DA0-BA68A303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04699-88B2-4CD1-BE27-DE477497A6E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125D0-768A-4FAD-8D57-374D6493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ЦРЗиМТ принимал участие в подготовке заявки страны на получение Гранта ГФ на период 2021-2023 годы,</a:t>
            </a:r>
            <a:r>
              <a:rPr lang="en-US" dirty="0" smtClean="0"/>
              <a:t> 2024-2026 </a:t>
            </a:r>
            <a:r>
              <a:rPr lang="ky-KG" dirty="0" smtClean="0"/>
              <a:t>годы,</a:t>
            </a:r>
            <a:r>
              <a:rPr lang="ru-RU" dirty="0" smtClean="0"/>
              <a:t> а также в предварительной оценке готовности к основному </a:t>
            </a:r>
            <a:r>
              <a:rPr lang="ru-RU" dirty="0" err="1" smtClean="0"/>
              <a:t>реципиентству</a:t>
            </a:r>
            <a:r>
              <a:rPr lang="ru-RU" dirty="0" smtClean="0"/>
              <a:t>, являющемуся подготовительным этапом для оценки Местным агентом Глобального Фонда. </a:t>
            </a:r>
          </a:p>
          <a:p>
            <a:pPr marL="0" indent="0" algn="just">
              <a:buNone/>
            </a:pPr>
            <a:r>
              <a:rPr lang="ru-RU" dirty="0" smtClean="0"/>
              <a:t>В соответствии с Приказом МЗ КР конце 2022г. создана группа реализации проекта (ГРП) ЦРЗиМТ при МЗ КР Гранта ГФ, которая в течении периода 2023г. разработает план постепенного перехода от </a:t>
            </a:r>
            <a:r>
              <a:rPr lang="ru-RU" dirty="0" err="1" smtClean="0"/>
              <a:t>реципиентства</a:t>
            </a:r>
            <a:r>
              <a:rPr lang="ru-RU" dirty="0" smtClean="0"/>
              <a:t> к основному получателю Гранта ГФ министерством здравоохранения.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25D0-768A-4FAD-8D57-374D649340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1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 smtClean="0"/>
              <a:t>Остальные</a:t>
            </a:r>
            <a:r>
              <a:rPr lang="ky-KG" baseline="0" dirty="0" smtClean="0"/>
              <a:t> мероприятия будут проводиться по Плану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25D0-768A-4FAD-8D57-374D649340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2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8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5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8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5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0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2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7F0F-80E4-4B25-9539-E20D91847BC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52C3-6368-4903-AC90-F02E36D2B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4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ЦРЗиМТ при МЗ КР как субполучатель гранта ГФ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80792"/>
            <a:ext cx="9144000" cy="896816"/>
          </a:xfrm>
        </p:spPr>
        <p:txBody>
          <a:bodyPr/>
          <a:lstStyle/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r="15921"/>
          <a:stretch/>
        </p:blipFill>
        <p:spPr>
          <a:xfrm rot="5400000">
            <a:off x="3057400" y="-2061458"/>
            <a:ext cx="6305008" cy="115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8825"/>
          <a:stretch/>
        </p:blipFill>
        <p:spPr>
          <a:xfrm rot="5400000">
            <a:off x="2627059" y="-2297642"/>
            <a:ext cx="6857999" cy="114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15305"/>
          <a:stretch/>
        </p:blipFill>
        <p:spPr>
          <a:xfrm rot="5400000">
            <a:off x="2848701" y="-1995504"/>
            <a:ext cx="6305004" cy="11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16800"/>
          <a:stretch/>
        </p:blipFill>
        <p:spPr>
          <a:xfrm rot="5400000">
            <a:off x="2973740" y="-2384057"/>
            <a:ext cx="6235340" cy="11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мероприятия по Плану (1)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12586"/>
              </p:ext>
            </p:extLst>
          </p:nvPr>
        </p:nvGraphicFramePr>
        <p:xfrm>
          <a:off x="838200" y="1825625"/>
          <a:ext cx="10515600" cy="396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90"/>
                <a:gridCol w="3001297"/>
                <a:gridCol w="7121013"/>
              </a:tblGrid>
              <a:tr h="493838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(4квартал 2022г., 1 квартал 2023г.)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838">
                <a:tc>
                  <a:txBody>
                    <a:bodyPr/>
                    <a:lstStyle/>
                    <a:p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работа для подписания соглашения между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ЦРЗиМТ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МЗ КР и ПРООН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Подписано Соглашение между ПРООН 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ЦРЗиМТ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МЗ КР, приложения к соглашению №43  от 24.10.2022г.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ЦРЗиМТ создана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реализации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Глобального фонда ЦРЗиМТ на время подготовки к принятию функции Основного получателя. Разработаны и утверждены функциональные обязанности сотрудников.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 специальный расчетный счет проекта ГФ.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838">
                <a:tc>
                  <a:txBody>
                    <a:bodyPr/>
                    <a:lstStyle/>
                    <a:p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План перехода проекта ГФ Центру развития здравоохранения и медицинских технологий при МЗКР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 План подготовительной работы по переходу проекта ГФ 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ЦРЗиМТ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МЗ КР, определены ключевые мероприятия, срок проведения мероприятий, индикаторы и ответственные исполнители.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35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894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мероприятия по Плану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781058"/>
              </p:ext>
            </p:extLst>
          </p:nvPr>
        </p:nvGraphicFramePr>
        <p:xfrm>
          <a:off x="838200" y="1231490"/>
          <a:ext cx="10515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29"/>
                <a:gridCol w="1600200"/>
                <a:gridCol w="8418871"/>
              </a:tblGrid>
              <a:tr h="377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(4квартал 2022г., 1 квартал 2023г.)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08957">
                <a:tc>
                  <a:txBody>
                    <a:bodyPr/>
                    <a:lstStyle/>
                    <a:p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 экспертов/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внешних консультантов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Утверждены технические задания, объявлен тендер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отобраны 5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консультантов: эксперт/консультант по управлению финансами, эксперт по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эксперт/консультант юрист, эксперт/консультант по лекарственному менеджменту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эксперт/консультант по закупкам.</a:t>
                      </a:r>
                    </a:p>
                    <a:p>
                      <a:pPr algn="just"/>
                      <a:r>
                        <a:rPr lang="ky-KG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графиком работы консультантами</a:t>
                      </a:r>
                      <a:r>
                        <a:rPr lang="ky-KG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 обзор и анализ НПА в сфере ТБ и ВИЧ, проводится работа: </a:t>
                      </a:r>
                    </a:p>
                    <a:p>
                      <a:pPr algn="just"/>
                      <a:r>
                        <a:rPr lang="ky-KG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приведение в соответствие с Законом о госзакупках в части осуществления закупок ЛС и МИ через международные площадки, на стадии согласования проект Постановления Кабмина</a:t>
                      </a:r>
                    </a:p>
                    <a:p>
                      <a:pPr algn="just"/>
                      <a:r>
                        <a:rPr lang="ky-KG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регистрации ЛС подписано от 07.03.2023 г. № 136 Постановление Правительства КР «О регистрации, подтверждении регистрации и внесении изменений  в регистрационное досье лекарственных средств для медицинского применения»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проблема с возможной задержкой в использовании средств Основным Получателем в случае наличия остатка на лицевом счете на конец финансового года не является актуальной, согласно п 2. ст. 17  Закона КР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 января 2023 года № 3 «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республиканском бюджете Кыргызской Республики на 2023 год и плановый период 2024-2025 годов»  и «Положение о средствах бюджетных учреждений, аккумулированных на специальных счетах в системе единого казначейского счета» (утверждено Постановлением Правительства КР от 29 сентября 2017 года № 626)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дорабатывается Методическое руководство пользователя «1С: Бухгалтерия» для организаций здравоохранения» при ведении бухгалтерского учета и отчетности по средствам ГФ.</a:t>
                      </a: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внесенных изменений консультантами будут обновлено ОР.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01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мероприятия по Плану </a:t>
            </a:r>
            <a:r>
              <a:rPr lang="ky-KG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72786"/>
              </p:ext>
            </p:extLst>
          </p:nvPr>
        </p:nvGraphicFramePr>
        <p:xfrm>
          <a:off x="838200" y="1825625"/>
          <a:ext cx="10515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71"/>
                <a:gridCol w="3679723"/>
                <a:gridCol w="626560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(4квартал 2022г., 1 квартал 2023г.)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потенциала сотрудников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ЦРЗиМТ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Мероприятия по обмену опытом с ПРООН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ГРП</a:t>
                      </a:r>
                      <a:r>
                        <a:rPr lang="ky-KG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trike="noStrike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ЦРЗиМТ </a:t>
                      </a:r>
                      <a:r>
                        <a:rPr lang="ky-KG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приняли </a:t>
                      </a:r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тренинге по активному выявлению туберкулеза,</a:t>
                      </a:r>
                      <a:r>
                        <a:rPr lang="ky-K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февраль 2023г.</a:t>
                      </a:r>
                      <a:endParaRPr lang="ky-K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Программный специалист по ВИЧ и специалист по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приняли у</a:t>
                      </a:r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частие в написании заявки на 2024-2026гг.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визиты совместно с ПРООН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Программный специалист по ВИЧ и специалист по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приняли участие совместно с сотрудниками ПРООН </a:t>
                      </a:r>
                      <a:r>
                        <a:rPr lang="ky-K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проведении мониторингового визита по инвентаризации изделий, находящиеся на складе в ОФ “Ранс плюс” г.Бишкек, Западная часть Чуйской области, Восточная часть Чуйской области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в ОО “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Кыргыз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Индиго”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г.Бишкек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17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430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b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hr@chsd.med.kg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6DE0C29-657D-4F70-A29C-ED2A78B55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0219"/>
            <a:ext cx="3193472" cy="27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ЦРЗиМТ при МЗ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(1)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здравоохранения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МЗ КР в 2006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оказания содействия в повышении потенциала сектора здравоохранения и создания устойчивой системы здравоохранения республики.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МЗ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учредил Центр развития здравоохранения и медицинских технологий (ЦРЗиМТ) (приказ № 797 от 26 июля 2019 г.) как государственное учреждение с целью научно-методологического сопровождения МЗ КР для развития устойчивой и результативно функционирующей системы здравоохранения в стране.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ЦРЗиМТ в 2019 ознаменовало исполнение МЗ КР мероприятия № 7.2.2 (пункт 1) из Плана мероприятий реализации Программы Правительства Кыргызской Республики по охране здоровья населения и развитию системы здравоохранения на 2019-2030 годы «Здоровый человек – процветающая страна».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ЦРЗиМТ при МЗ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(2)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Уставу ЦРЗиМТ, его целью является оказание содействия МЗ КР в развитии системы здравоохранения и повышении потенциала работников здравоохранения путем продвижения современных подходов, методов и технологий, ориентированных на: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Выработку эффективной политики здравоохранения, основанной на потребностях населения;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медицинских услуг; с учетом знания ожидаемых результатов предполагаемых лечебно-профилактических вмешательств;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непрерывного развития знаний и навыков руководителей организаций здравоохранения, способствующей практике управления, ориентированного на результаты;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и координация информационного и образовательного ресурса в системе здравоохранения и повышение его качества для медицинских работников, включая ускоренное внедрение цифровых технологий.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7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ЦРЗиМТ при МЗ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(3)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направлением деятельности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ЦРЗиМТ является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 к функции основного получателя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Глобального Фонда по борьбе с ВИЧ-инфекцией, туберкулезом 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малярией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2019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- заседание СКК было принято </a:t>
            </a:r>
            <a:r>
              <a:rPr lang="ky-K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передаче МЗ КР в качестве основного получателя </a:t>
            </a:r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финансирования мероприятий государственных учреждений (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проголосовало 11 человек</a:t>
            </a:r>
            <a:r>
              <a:rPr lang="ky-KG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y-K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2020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- приказом  МЗ КР №3 от 09.01.2020 года был </a:t>
            </a:r>
            <a:r>
              <a:rPr lang="ky-K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отдел координации международной помощи при ЦРЗиМТ </a:t>
            </a:r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для передачи функций основного получателя МЗ КР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y-KG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2020 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ЦРЗиМТ при МЗ КР </a:t>
            </a:r>
            <a:r>
              <a:rPr lang="ky-K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предоценку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y-KG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y-K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была </a:t>
            </a:r>
            <a:r>
              <a:rPr lang="ky-K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отложена в связи с пандемией коронавирусной </a:t>
            </a:r>
            <a:r>
              <a:rPr lang="ky-KG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endParaRPr lang="ru-RU" sz="7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ЦРЗиМТ при МЗ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(4)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мая 2022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возобновлена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письма МЗ КР в КСОЗ (№01-1/1-1095 от 14.05.2022 г.)</a:t>
            </a:r>
          </a:p>
          <a:p>
            <a:pPr algn="just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2022 г. проведены ряд встреч с МЗ КР и проектом ПРООН где были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согласованы: план, бюджет, функциональные обязанности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вопросы передачи средств</a:t>
            </a:r>
          </a:p>
          <a:p>
            <a:pPr algn="just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2022 г. - приказ МЗ КР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группы по реализации проектов ГФ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ЦРЗиМТ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МЗ КР (№910 от 28.07.2022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6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r="7936"/>
          <a:stretch/>
        </p:blipFill>
        <p:spPr>
          <a:xfrm rot="5400000">
            <a:off x="2540550" y="-2295574"/>
            <a:ext cx="6850777" cy="114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14587"/>
          <a:stretch/>
        </p:blipFill>
        <p:spPr>
          <a:xfrm rot="5400000">
            <a:off x="2957828" y="-2066823"/>
            <a:ext cx="6296295" cy="113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14825"/>
          <a:stretch/>
        </p:blipFill>
        <p:spPr>
          <a:xfrm rot="5400000">
            <a:off x="3128796" y="-2086755"/>
            <a:ext cx="6322424" cy="1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15314"/>
          <a:stretch/>
        </p:blipFill>
        <p:spPr>
          <a:xfrm rot="5400000">
            <a:off x="3119430" y="-2008379"/>
            <a:ext cx="6313714" cy="114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1027</Words>
  <Application>Microsoft Office PowerPoint</Application>
  <PresentationFormat>Широкоэкранный</PresentationFormat>
  <Paragraphs>66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ЦРЗиМТ при МЗ КР как субполучатель гранта ГФ</vt:lpstr>
      <vt:lpstr>ЦРЗиМТ при МЗ КР (1)</vt:lpstr>
      <vt:lpstr>ЦРЗиМТ при МЗ КР (2)</vt:lpstr>
      <vt:lpstr>ЦРЗиМТ при МЗ КР (3)</vt:lpstr>
      <vt:lpstr>ЦРЗиМТ при МЗ КР (4)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Выполненные мероприятия по Плану (1)</vt:lpstr>
      <vt:lpstr>Выполненные мероприятия по Плану (2)</vt:lpstr>
      <vt:lpstr>Выполненные мероприятия по Плану (3)</vt:lpstr>
      <vt:lpstr>   Благодарю за внимание hr@chsd.med.kg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РНМБ</dc:creator>
  <cp:lastModifiedBy>Admin</cp:lastModifiedBy>
  <cp:revision>39</cp:revision>
  <cp:lastPrinted>2023-03-28T03:43:35Z</cp:lastPrinted>
  <dcterms:created xsi:type="dcterms:W3CDTF">2022-05-04T10:15:18Z</dcterms:created>
  <dcterms:modified xsi:type="dcterms:W3CDTF">2023-03-28T03:43:44Z</dcterms:modified>
</cp:coreProperties>
</file>