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3" r:id="rId5"/>
    <p:sldId id="275" r:id="rId6"/>
    <p:sldId id="265" r:id="rId7"/>
    <p:sldId id="266" r:id="rId8"/>
    <p:sldId id="264" r:id="rId9"/>
    <p:sldId id="267" r:id="rId10"/>
    <p:sldId id="276" r:id="rId11"/>
    <p:sldId id="273" r:id="rId12"/>
    <p:sldId id="27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97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8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3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71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56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3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3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23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98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47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7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444CA-9F1C-483B-85D3-395AEE7D99B1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0753C-D3FE-48E3-BDF0-EB70884E61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49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0941" y="2246827"/>
            <a:ext cx="10083114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Продолжение финансирования ТБ программы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6 мес. 2018 г. – 2020 гг.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96608"/>
              </p:ext>
            </p:extLst>
          </p:nvPr>
        </p:nvGraphicFramePr>
        <p:xfrm>
          <a:off x="504497" y="441449"/>
          <a:ext cx="11240813" cy="6085474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6278342"/>
                <a:gridCol w="1122361"/>
                <a:gridCol w="1122361"/>
                <a:gridCol w="1221266"/>
                <a:gridCol w="1496483"/>
              </a:tblGrid>
              <a:tr h="2778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Активность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</a:rPr>
                        <a:t>6 мес. 2018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</a:rPr>
                        <a:t>2019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</a:rPr>
                        <a:t>2020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</a:rPr>
                        <a:t>Всего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Офисные расходы субреципиентов (интернет и т.д)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4286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8571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8571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21429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Психологическая поддержка пациентам (3 психолога)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</a:rPr>
                        <a:t>2453</a:t>
                      </a:r>
                      <a:endParaRPr lang="ru-RU" sz="1600" b="1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</a:rPr>
                        <a:t>4906</a:t>
                      </a:r>
                      <a:endParaRPr lang="ru-RU" sz="1600" b="1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smtClean="0">
                          <a:effectLst/>
                        </a:rPr>
                        <a:t>4906</a:t>
                      </a:r>
                      <a:endParaRPr lang="ru-RU" sz="1600" b="1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12264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Дополнительные выплаты медперсоналу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66291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133306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133306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332904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Дополнительные выплаты 6 областным координаторам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10562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21125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21125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52812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Встречи региональных МЛУ ТБ координаторов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6510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6510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6510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19530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Поддержка МЛУ ТБ пациентов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130286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285771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228237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644294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Компьютерная томография для детей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13816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27632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27632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69079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Система транспортировки мокроты на всю страну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300000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Внедрение базы данных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100000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НПО (привлечение больных к лечению и удержание на лечении)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21699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43397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43397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108493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НПО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14077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28154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28154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70386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Управление ПРООН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231028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462056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462056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1155140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GMS 7%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129049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258098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258098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645246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Закупки для лаборатрии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784722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784722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1569443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Обслуживание лаборатории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39999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93699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93699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227397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Детские дозировки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12461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14820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27281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Закуп ПТП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30216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2247182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2684760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4962158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</a:rPr>
                        <a:t>Всего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861907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4586773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>
                          <a:effectLst/>
                        </a:rPr>
                        <a:t>4969177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10417857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84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367" y="164757"/>
            <a:ext cx="8287265" cy="922638"/>
          </a:xfrm>
        </p:spPr>
        <p:txBody>
          <a:bodyPr/>
          <a:lstStyle/>
          <a:p>
            <a:pPr algn="ctr"/>
            <a:r>
              <a:rPr lang="ru-RU" b="1" dirty="0" smtClean="0"/>
              <a:t>Индикаторы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624733"/>
              </p:ext>
            </p:extLst>
          </p:nvPr>
        </p:nvGraphicFramePr>
        <p:xfrm>
          <a:off x="543698" y="1077307"/>
          <a:ext cx="11178744" cy="4917338"/>
        </p:xfrm>
        <a:graphic>
          <a:graphicData uri="http://schemas.openxmlformats.org/drawingml/2006/table">
            <a:tbl>
              <a:tblPr firstRow="1" firstCol="1" bandRow="1"/>
              <a:tblGrid>
                <a:gridCol w="5802511"/>
                <a:gridCol w="1719618"/>
                <a:gridCol w="1733266"/>
                <a:gridCol w="1923349"/>
              </a:tblGrid>
              <a:tr h="552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( июль-декабрь 2018)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Индикаторы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влияния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смертности на 100 тыс. населения 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МЛУ\РУ среди новых случаев ТБ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26,5%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МЛУ\РУ среди ранее леченных случаев ТБ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Индикаторы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результатов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зарегистрированных всех форм ТБ на 100 тыс. населения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Успех лечения всех форм ТБ</a:t>
                      </a: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Успех лечения РУ\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 ТБ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2015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2016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2017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4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выявленных НС и рецидивов и начавших лечение (показатель рапорта ВОЗ)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0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650155"/>
              </p:ext>
            </p:extLst>
          </p:nvPr>
        </p:nvGraphicFramePr>
        <p:xfrm>
          <a:off x="579795" y="633083"/>
          <a:ext cx="11102454" cy="5878075"/>
        </p:xfrm>
        <a:graphic>
          <a:graphicData uri="http://schemas.openxmlformats.org/drawingml/2006/table">
            <a:tbl>
              <a:tblPr firstRow="1" firstCol="1" bandRow="1"/>
              <a:tblGrid>
                <a:gridCol w="4812417"/>
                <a:gridCol w="2101197"/>
                <a:gridCol w="2114753"/>
                <a:gridCol w="2074087"/>
              </a:tblGrid>
              <a:tr h="30625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Индикаторы покрытия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ИЮЛЬ-</a:t>
                      </a:r>
                      <a:r>
                        <a:rPr lang="ru-RU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ДЕКАБРЬ 2018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ЯНВАРЬ- ИЮНЬ 2019</a:t>
                      </a:r>
                      <a:r>
                        <a:rPr lang="ru-RU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ИЮЛЬ-ДЕКАБРЬ 2019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ЯНВАРЬ- ИЮНЬ 2020</a:t>
                      </a:r>
                      <a:r>
                        <a:rPr lang="ru-RU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ИЮЛЬ-ДЕКАБРЬ 2020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зарегистрированных  МЛУ\РУ случаев ТБ</a:t>
                      </a: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6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зарегистрированных  всех случаев ТБ (новые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рецидивы)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3 500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3 475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3 450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3 425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РУ\МЛУ случаев, которые начали лечение препаратами 2-го ряда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случаев ТБ с подтвержденным МЛУ ТБ, которые протестированы ТЛЧ на ПВР 2-го ряда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случаев ШЛУ ТБ взятых на лечение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зарегистрированных случаев ТБ (новых и рецидивов с известным ВИЧ-статусом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94%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6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839" y="914400"/>
            <a:ext cx="10886302" cy="5262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Всего на 2018 – 2020 гг. на ТБ компонент ГФ </a:t>
            </a:r>
            <a:r>
              <a:rPr lang="ru-RU" sz="3600" dirty="0"/>
              <a:t>выделил </a:t>
            </a:r>
            <a:r>
              <a:rPr lang="ru-RU" sz="3600" dirty="0" smtClean="0"/>
              <a:t>–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12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203 652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Из них: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3600" dirty="0" smtClean="0"/>
          </a:p>
          <a:p>
            <a:r>
              <a:rPr lang="ru-RU" sz="3600" dirty="0" smtClean="0"/>
              <a:t>На 6 мес. 2018 г. выделено  –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1 785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795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3600" dirty="0" smtClean="0"/>
              <a:t>Оставшиеся средства на </a:t>
            </a:r>
            <a:r>
              <a:rPr lang="ru-RU" sz="3600" dirty="0"/>
              <a:t>2,5 года </a:t>
            </a:r>
            <a:r>
              <a:rPr lang="ru-RU" sz="3600" dirty="0" smtClean="0"/>
              <a:t>–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</a:rPr>
              <a:t>10 417 857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3600" dirty="0" smtClean="0"/>
          </a:p>
          <a:p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265" y="365125"/>
            <a:ext cx="11145793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Программные мероприятия  СР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государственные ТБ центры)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4"/>
            <a:ext cx="10777151" cy="4735814"/>
          </a:xfrm>
        </p:spPr>
        <p:txBody>
          <a:bodyPr>
            <a:normAutofit/>
          </a:bodyPr>
          <a:lstStyle/>
          <a:p>
            <a:r>
              <a:rPr lang="ru-RU" dirty="0" smtClean="0"/>
              <a:t>Транспортировка образцов мокроты с областного уровня в НРЛ и ОМРЛ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300 000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/>
              <a:t>Мотивационные выплаты ЛУ-ТБ пациентам </a:t>
            </a:r>
            <a:r>
              <a:rPr lang="ru-RU" dirty="0"/>
              <a:t>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644 294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ru-RU" dirty="0" smtClean="0"/>
              <a:t>Ежемесячные выплаты сокращены с 1800 сом до 1000 сом</a:t>
            </a:r>
          </a:p>
          <a:p>
            <a:endParaRPr lang="ru-RU" dirty="0"/>
          </a:p>
          <a:p>
            <a:r>
              <a:rPr lang="ru-RU" dirty="0" smtClean="0"/>
              <a:t>Офисные </a:t>
            </a:r>
            <a:r>
              <a:rPr lang="ru-RU" dirty="0"/>
              <a:t>расходы (интернет, телефон, канц. товары)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21 428,5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ru-RU" dirty="0" smtClean="0"/>
              <a:t>Расходы сокращены на 29%</a:t>
            </a:r>
            <a:endParaRPr lang="ru-RU" dirty="0"/>
          </a:p>
          <a:p>
            <a:pPr marL="914400" lvl="2" indent="0">
              <a:buNone/>
            </a:pPr>
            <a:endParaRPr lang="ru-RU" dirty="0"/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0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Программные мероприятия  ПР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818"/>
          </a:xfrm>
        </p:spPr>
        <p:txBody>
          <a:bodyPr>
            <a:normAutofit/>
          </a:bodyPr>
          <a:lstStyle/>
          <a:p>
            <a:r>
              <a:rPr lang="ru-RU" dirty="0" smtClean="0"/>
              <a:t>Доплаты национальным и областным экспертам за достижение установленных индикаторов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52 812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/>
              <a:t>Совещание для МЛУ ТБ координаторов программы –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19 530,0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ru-RU" dirty="0"/>
              <a:t>1 совещание в год для 35 участников</a:t>
            </a:r>
          </a:p>
          <a:p>
            <a:pPr lvl="2"/>
            <a:endParaRPr lang="en-US" dirty="0"/>
          </a:p>
          <a:p>
            <a:r>
              <a:rPr lang="ru-RU" dirty="0"/>
              <a:t>Надбавки сотрудникам для удержания на рабочих местах – 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332 904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ru-RU" dirty="0"/>
              <a:t>Пересмотрены и сокращены</a:t>
            </a:r>
          </a:p>
          <a:p>
            <a:pPr lvl="2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838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Программные мероприятия  ПР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818"/>
          </a:xfrm>
        </p:spPr>
        <p:txBody>
          <a:bodyPr>
            <a:normAutofit/>
          </a:bodyPr>
          <a:lstStyle/>
          <a:p>
            <a:r>
              <a:rPr lang="ru-RU" dirty="0"/>
              <a:t>Внедрение базы данных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200 000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/>
              <a:t>Психологическая поддержка пациентам (3 психолога</a:t>
            </a:r>
            <a:r>
              <a:rPr lang="ru-RU" dirty="0" smtClean="0"/>
              <a:t>)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12 264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ru-RU" dirty="0"/>
              <a:t>Компьютерная томография для </a:t>
            </a:r>
            <a:r>
              <a:rPr lang="ru-RU" dirty="0" smtClean="0"/>
              <a:t>детей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69 079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Лабораторный компонент ТБ программы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5941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Закупки лабораторных реагентов и расходных материалов –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1 569 443,5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3"/>
            <a:r>
              <a:rPr lang="ru-RU" sz="2200" dirty="0"/>
              <a:t>2018 год – полное покрытие</a:t>
            </a:r>
          </a:p>
          <a:p>
            <a:pPr lvl="3"/>
            <a:r>
              <a:rPr lang="ru-RU" sz="2200" dirty="0"/>
              <a:t>2019 год </a:t>
            </a:r>
            <a:r>
              <a:rPr lang="ru-RU" sz="2200" dirty="0" smtClean="0"/>
              <a:t>– 10</a:t>
            </a:r>
            <a:r>
              <a:rPr lang="ru-RU" sz="2200" dirty="0"/>
              <a:t>% за счет государства, 90% за счет ГФ</a:t>
            </a:r>
          </a:p>
          <a:p>
            <a:pPr lvl="3"/>
            <a:r>
              <a:rPr lang="ru-RU" sz="2200" dirty="0"/>
              <a:t>2020 </a:t>
            </a:r>
            <a:r>
              <a:rPr lang="ru-RU" sz="2200" dirty="0" smtClean="0"/>
              <a:t>год – 15% </a:t>
            </a:r>
            <a:r>
              <a:rPr lang="ru-RU" sz="2200" dirty="0"/>
              <a:t>за счет государства, </a:t>
            </a:r>
            <a:r>
              <a:rPr lang="ru-RU" sz="2200" dirty="0" smtClean="0"/>
              <a:t>85% </a:t>
            </a:r>
            <a:r>
              <a:rPr lang="ru-RU" sz="2200" dirty="0"/>
              <a:t>за счет ГФ</a:t>
            </a:r>
          </a:p>
          <a:p>
            <a:pPr lvl="3"/>
            <a:endParaRPr lang="en-US" sz="2200" dirty="0"/>
          </a:p>
          <a:p>
            <a:endParaRPr lang="ru-RU" dirty="0"/>
          </a:p>
          <a:p>
            <a:r>
              <a:rPr lang="ru-RU" dirty="0" smtClean="0"/>
              <a:t>Сервисное и профилактическое обслуживание лабораторного оборудования –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227 397,3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Противотуберкулезные препараты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5941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Противотуберкулезные препараты 2-го ряда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4 962 157,8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3"/>
            <a:r>
              <a:rPr lang="ru-RU" sz="2200" dirty="0" smtClean="0"/>
              <a:t>2018 год – полное покрытие</a:t>
            </a:r>
          </a:p>
          <a:p>
            <a:pPr lvl="3"/>
            <a:r>
              <a:rPr lang="ru-RU" sz="2200" dirty="0" smtClean="0"/>
              <a:t>2019 год – 10% за счет государства, 90% за счет ГФ</a:t>
            </a:r>
          </a:p>
          <a:p>
            <a:pPr lvl="3"/>
            <a:r>
              <a:rPr lang="ru-RU" sz="2200" dirty="0" smtClean="0"/>
              <a:t>2020 год – покрытие 65% (15% за счет государства, 20% в </a:t>
            </a:r>
            <a:r>
              <a:rPr lang="ru-RU" sz="2200" dirty="0" err="1" smtClean="0"/>
              <a:t>сверхвыделенную</a:t>
            </a:r>
            <a:r>
              <a:rPr lang="ru-RU" sz="2200" dirty="0" smtClean="0"/>
              <a:t> сумму)</a:t>
            </a:r>
            <a:endParaRPr lang="en-US" sz="2200" dirty="0"/>
          </a:p>
          <a:p>
            <a:endParaRPr lang="ru-RU" dirty="0" smtClean="0"/>
          </a:p>
          <a:p>
            <a:r>
              <a:rPr lang="ru-RU" dirty="0" smtClean="0"/>
              <a:t>Педиатрические дозировки противотуберкулезных препаратов –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27 281,1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Программные мероприятия НПО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024" y="1977081"/>
            <a:ext cx="11409528" cy="4199882"/>
          </a:xfrm>
        </p:spPr>
        <p:txBody>
          <a:bodyPr>
            <a:normAutofit/>
          </a:bodyPr>
          <a:lstStyle/>
          <a:p>
            <a:r>
              <a:rPr lang="ru-RU" dirty="0" smtClean="0"/>
              <a:t>НПО </a:t>
            </a:r>
            <a:r>
              <a:rPr lang="en-US" dirty="0" smtClean="0"/>
              <a:t>- </a:t>
            </a:r>
            <a:r>
              <a:rPr lang="ru-RU" dirty="0" smtClean="0"/>
              <a:t>ежедневная доставка лекарств пациентам на дом, контроль за приемом препаратов на дому, информационные сессии для пациентов и членов их семей, розыск пациентов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108 493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НПО </a:t>
            </a:r>
            <a:r>
              <a:rPr lang="ru-RU" dirty="0"/>
              <a:t>(мероприятия по </a:t>
            </a:r>
            <a:r>
              <a:rPr lang="ru-RU" dirty="0" err="1"/>
              <a:t>адвокации</a:t>
            </a:r>
            <a:r>
              <a:rPr lang="ru-RU" dirty="0"/>
              <a:t>, преодолению стигмы и дискриминации, усиление просветительской работы с населением)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–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70 386,0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641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Расходы, относящиеся к ПР (ПРООН)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5941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Общая сумма по управлению грантом –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1 155 140,3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endParaRPr lang="ru-RU" dirty="0" smtClean="0"/>
          </a:p>
          <a:p>
            <a:pPr lvl="2"/>
            <a:endParaRPr lang="en-US" dirty="0"/>
          </a:p>
          <a:p>
            <a:r>
              <a:rPr lang="ru-RU" dirty="0" smtClean="0"/>
              <a:t>Затраты на содержание офиса ПРООН и зарплату персонала –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645 246,0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1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776</Words>
  <Application>Microsoft Office PowerPoint</Application>
  <PresentationFormat>Произвольный</PresentationFormat>
  <Paragraphs>242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Продолжение финансирования ТБ программы 6 мес. 2018 г. – 2020 гг.</vt:lpstr>
      <vt:lpstr>Презентация PowerPoint</vt:lpstr>
      <vt:lpstr>Программные мероприятия  СР (государственные ТБ центры)</vt:lpstr>
      <vt:lpstr>Программные мероприятия  ПР</vt:lpstr>
      <vt:lpstr>Программные мероприятия  ПР</vt:lpstr>
      <vt:lpstr>Лабораторный компонент ТБ программы</vt:lpstr>
      <vt:lpstr>Противотуберкулезные препараты</vt:lpstr>
      <vt:lpstr> Программные мероприятия НПО </vt:lpstr>
      <vt:lpstr>Расходы, относящиеся к ПР (ПРООН)</vt:lpstr>
      <vt:lpstr>Презентация PowerPoint</vt:lpstr>
      <vt:lpstr>Индикаторы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Schelokova</dc:creator>
  <cp:lastModifiedBy>Студент</cp:lastModifiedBy>
  <cp:revision>104</cp:revision>
  <dcterms:created xsi:type="dcterms:W3CDTF">2017-08-10T10:19:01Z</dcterms:created>
  <dcterms:modified xsi:type="dcterms:W3CDTF">2017-12-15T12:36:30Z</dcterms:modified>
</cp:coreProperties>
</file>