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22" autoAdjust="0"/>
    <p:restoredTop sz="94660"/>
  </p:normalViewPr>
  <p:slideViewPr>
    <p:cSldViewPr>
      <p:cViewPr varScale="1">
        <p:scale>
          <a:sx n="83" d="100"/>
          <a:sy n="83" d="100"/>
        </p:scale>
        <p:origin x="643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Виды помощи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Лист1!$A$2:$A$7</c:f>
              <c:strCache>
                <c:ptCount val="6"/>
                <c:pt idx="0">
                  <c:v>Индивидуальные консультации</c:v>
                </c:pt>
                <c:pt idx="1">
                  <c:v>Групповые мини-тренинги и консультации</c:v>
                </c:pt>
                <c:pt idx="2">
                  <c:v>Адвокатская защита в пр.органах и судах</c:v>
                </c:pt>
                <c:pt idx="3">
                  <c:v>Работа с гос.органами (встречи, участие в Советах и др.)</c:v>
                </c:pt>
                <c:pt idx="4">
                  <c:v>Тренинги </c:v>
                </c:pt>
                <c:pt idx="5">
                  <c:v>Анализ законодательства и практики</c:v>
                </c:pt>
              </c:strCache>
            </c:strRef>
          </c:cat>
          <c:val>
            <c:numRef>
              <c:f>Лист1!$B$2:$B$7</c:f>
              <c:numCache>
                <c:formatCode>0%</c:formatCode>
                <c:ptCount val="6"/>
                <c:pt idx="0">
                  <c:v>0.5</c:v>
                </c:pt>
                <c:pt idx="1">
                  <c:v>0.15</c:v>
                </c:pt>
                <c:pt idx="2">
                  <c:v>0.1</c:v>
                </c:pt>
                <c:pt idx="3">
                  <c:v>0.1</c:v>
                </c:pt>
                <c:pt idx="4">
                  <c:v>0.05</c:v>
                </c:pt>
                <c:pt idx="5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B7D-4666-A074-507AA8905B3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7766283116723669"/>
          <c:y val="5.6380358705161851E-2"/>
          <c:w val="0.3133769304198683"/>
          <c:h val="0.82417519685039375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0986769184964019E-2"/>
          <c:y val="8.7499999999999994E-2"/>
          <c:w val="0.54916783843537775"/>
          <c:h val="0.8138888888888888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Лист1!$A$2:$A$8</c:f>
              <c:strCache>
                <c:ptCount val="7"/>
                <c:pt idx="0">
                  <c:v>Изменение персональных данных, гендерного маркера</c:v>
                </c:pt>
                <c:pt idx="1">
                  <c:v>Военная служба</c:v>
                </c:pt>
                <c:pt idx="2">
                  <c:v>Трудовые споры</c:v>
                </c:pt>
                <c:pt idx="3">
                  <c:v>Наследственные споры</c:v>
                </c:pt>
                <c:pt idx="4">
                  <c:v>Регистрация сделок с недвижимостью</c:v>
                </c:pt>
                <c:pt idx="5">
                  <c:v>Жилищные споры (с соседями, арендодателями)</c:v>
                </c:pt>
                <c:pt idx="6">
                  <c:v>Другое</c:v>
                </c:pt>
              </c:strCache>
            </c:strRef>
          </c:cat>
          <c:val>
            <c:numRef>
              <c:f>Лист1!$B$2:$B$8</c:f>
              <c:numCache>
                <c:formatCode>0%</c:formatCode>
                <c:ptCount val="7"/>
                <c:pt idx="0">
                  <c:v>0.3</c:v>
                </c:pt>
                <c:pt idx="1">
                  <c:v>0.25</c:v>
                </c:pt>
                <c:pt idx="2">
                  <c:v>0.09</c:v>
                </c:pt>
                <c:pt idx="3">
                  <c:v>0.06</c:v>
                </c:pt>
                <c:pt idx="4">
                  <c:v>0.05</c:v>
                </c:pt>
                <c:pt idx="5">
                  <c:v>0.2</c:v>
                </c:pt>
                <c:pt idx="6">
                  <c:v>0.05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65C-40E5-882D-EFAAC64A513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2746303666477821"/>
          <c:y val="2.0908136482939634E-2"/>
          <c:w val="0.37253696333522179"/>
          <c:h val="0.97909186351706035"/>
        </c:manualLayout>
      </c:layout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7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Лист1!$A$2:$A$3</c:f>
              <c:strCache>
                <c:ptCount val="2"/>
                <c:pt idx="0">
                  <c:v>Представление интересов потерпевших (незаконные задержания, рейды, нанесение вреда здоровью, заражение ВИЧ и др.)</c:v>
                </c:pt>
                <c:pt idx="1">
                  <c:v>Адвокатская защита подозреваемых/обвиняемых (хулиганство, нанесение телесных повреждений и др.)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0.3</c:v>
                </c:pt>
                <c:pt idx="1">
                  <c:v>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5DB-455B-BBB9-59F1F75478F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5657640343555768"/>
          <c:y val="6.380358705161863E-3"/>
          <c:w val="0.33446335815154749"/>
          <c:h val="0.99361964129483815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D332-B78F-4B84-992A-77EB3EB313E8}" type="datetimeFigureOut">
              <a:rPr lang="ru-RU" smtClean="0"/>
              <a:t>чт 30.12.21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D8C5C30-D644-4ABF-A362-E1107469D691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D332-B78F-4B84-992A-77EB3EB313E8}" type="datetimeFigureOut">
              <a:rPr lang="ru-RU" smtClean="0"/>
              <a:t>чт 30.12.21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C5C30-D644-4ABF-A362-E1107469D691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3D8C5C30-D644-4ABF-A362-E1107469D691}" type="slidenum">
              <a:rPr lang="ru-RU" smtClean="0"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D332-B78F-4B84-992A-77EB3EB313E8}" type="datetimeFigureOut">
              <a:rPr lang="ru-RU" smtClean="0"/>
              <a:t>чт 30.12.21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D332-B78F-4B84-992A-77EB3EB313E8}" type="datetimeFigureOut">
              <a:rPr lang="ru-RU" smtClean="0"/>
              <a:t>чт 30.12.21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3D8C5C30-D644-4ABF-A362-E1107469D691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D332-B78F-4B84-992A-77EB3EB313E8}" type="datetimeFigureOut">
              <a:rPr lang="ru-RU" smtClean="0"/>
              <a:t>чт 30.12.21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D8C5C30-D644-4ABF-A362-E1107469D691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2E70D332-B78F-4B84-992A-77EB3EB313E8}" type="datetimeFigureOut">
              <a:rPr lang="ru-RU" smtClean="0"/>
              <a:t>чт 30.12.21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C5C30-D644-4ABF-A362-E1107469D691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бъект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Объект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D332-B78F-4B84-992A-77EB3EB313E8}" type="datetimeFigureOut">
              <a:rPr lang="ru-RU" smtClean="0"/>
              <a:t>чт 30.12.21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Объект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Объект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3D8C5C30-D644-4ABF-A362-E1107469D691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D332-B78F-4B84-992A-77EB3EB313E8}" type="datetimeFigureOut">
              <a:rPr lang="ru-RU" smtClean="0"/>
              <a:t>чт 30.12.21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3D8C5C30-D644-4ABF-A362-E1107469D69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D332-B78F-4B84-992A-77EB3EB313E8}" type="datetimeFigureOut">
              <a:rPr lang="ru-RU" smtClean="0"/>
              <a:t>чт 30.12.21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D8C5C30-D644-4ABF-A362-E1107469D69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Объект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D8C5C30-D644-4ABF-A362-E1107469D691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D332-B78F-4B84-992A-77EB3EB313E8}" type="datetimeFigureOut">
              <a:rPr lang="ru-RU" smtClean="0"/>
              <a:t>чт 30.12.21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3D8C5C30-D644-4ABF-A362-E1107469D691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2E70D332-B78F-4B84-992A-77EB3EB313E8}" type="datetimeFigureOut">
              <a:rPr lang="ru-RU" smtClean="0"/>
              <a:t>чт 30.12.21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2E70D332-B78F-4B84-992A-77EB3EB313E8}" type="datetimeFigureOut">
              <a:rPr lang="ru-RU" smtClean="0"/>
              <a:t>чт 30.12.21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D8C5C30-D644-4ABF-A362-E1107469D691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cbd.minjust.gov.kg/act/view/ru-ru/112215?cl=ru-ru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cbd.minjust.gov.kg/act/view/ru-ru/112215?cl=ru-ru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5656" y="476672"/>
            <a:ext cx="6400800" cy="1752600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  <a:p>
            <a:r>
              <a:rPr lang="ru-RU" dirty="0" smtClean="0"/>
              <a:t>Проект СЕТИ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2564904"/>
            <a:ext cx="7772400" cy="2952328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rgbClr val="FF0000"/>
                </a:solidFill>
              </a:rPr>
              <a:t>Оценка работы за 2021 год: проблемы и успехи. </a:t>
            </a: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Выводы</a:t>
            </a:r>
            <a:r>
              <a:rPr lang="ru-RU" dirty="0">
                <a:solidFill>
                  <a:srgbClr val="FF0000"/>
                </a:solidFill>
              </a:rPr>
              <a:t>.</a:t>
            </a:r>
            <a:r>
              <a:rPr lang="ru-RU" b="1" dirty="0" smtClean="0">
                <a:solidFill>
                  <a:srgbClr val="FF0000"/>
                </a:solidFill>
              </a:rPr>
              <a:t/>
            </a:r>
            <a:br>
              <a:rPr lang="ru-RU" b="1" dirty="0" smtClean="0">
                <a:solidFill>
                  <a:srgbClr val="FF0000"/>
                </a:solidFill>
              </a:rPr>
            </a:br>
            <a:endParaRPr lang="ru-RU" sz="2000" b="1" i="1" dirty="0">
              <a:solidFill>
                <a:srgbClr val="FF0000"/>
              </a:solidFill>
            </a:endParaRPr>
          </a:p>
        </p:txBody>
      </p:sp>
      <p:pic>
        <p:nvPicPr>
          <p:cNvPr id="4" name="Picture 7" descr="C:\Users\user\Downloads\лого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9" y="260648"/>
            <a:ext cx="1617441" cy="21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8502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ru-RU" sz="2000" b="1" u="sng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Право на </a:t>
            </a:r>
            <a:r>
              <a:rPr lang="ru-RU" sz="2000" b="1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труд</a:t>
            </a:r>
            <a:endParaRPr lang="ru-RU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dirty="0">
                <a:latin typeface="Arial" pitchFamily="34" charset="0"/>
                <a:cs typeface="Arial" pitchFamily="34" charset="0"/>
              </a:rPr>
              <a:t>Т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рансгендерным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, транссексуальным и гендерно неконформным людям, которые не смогли изменить гендерный маркер в документах удостоверяющих личность, практически невозможно трудоустроиться на постоянную работу с заключением трудового договора, т.к. трудовой договор должен содержать реквизиты сторон, а именно:</a:t>
            </a:r>
          </a:p>
          <a:p>
            <a:pPr marL="0" indent="0">
              <a:buNone/>
            </a:pPr>
            <a:r>
              <a:rPr lang="ru-RU" sz="1600" dirty="0">
                <a:latin typeface="Arial" pitchFamily="34" charset="0"/>
                <a:cs typeface="Arial" pitchFamily="34" charset="0"/>
              </a:rPr>
              <a:t>- полное наименование работодателя - юридического лица, его местонахождение, номер и дата государственной регистрации учредительных документов;</a:t>
            </a:r>
          </a:p>
          <a:p>
            <a:pPr marL="0" indent="0">
              <a:buNone/>
            </a:pPr>
            <a:r>
              <a:rPr lang="ru-RU" sz="1600" dirty="0">
                <a:latin typeface="Arial" pitchFamily="34" charset="0"/>
                <a:cs typeface="Arial" pitchFamily="34" charset="0"/>
              </a:rPr>
              <a:t>- фамилия, имя, отчество (если указано в документе, удостоверяющем личность) и должность работодателя (его представителя), а в случае когда работодатель - физическое лицо, то адрес его постоянного места жительства, наименование, номер, дата выдачи документа, удостоверяющего личность;</a:t>
            </a:r>
          </a:p>
          <a:p>
            <a:pPr marL="0" indent="0">
              <a:buNone/>
            </a:pPr>
            <a:r>
              <a:rPr lang="ru-RU" sz="1600" dirty="0">
                <a:latin typeface="Arial" pitchFamily="34" charset="0"/>
                <a:cs typeface="Arial" pitchFamily="34" charset="0"/>
              </a:rPr>
              <a:t>- фамилия, имя, отчество (если указано в документе, удостоверяющем личность работника, идентификационный номер удостоверения социальной защиты).</a:t>
            </a:r>
          </a:p>
          <a:p>
            <a:pPr marL="0" indent="0">
              <a:buNone/>
            </a:pPr>
            <a:r>
              <a:rPr lang="ru-RU" sz="1600" dirty="0">
                <a:latin typeface="Arial" pitchFamily="34" charset="0"/>
                <a:cs typeface="Arial" pitchFamily="34" charset="0"/>
              </a:rPr>
              <a:t> </a:t>
            </a:r>
          </a:p>
          <a:p>
            <a:pPr marL="0" indent="0">
              <a:buNone/>
            </a:pPr>
            <a:r>
              <a:rPr lang="ru-RU" sz="1600" dirty="0">
                <a:latin typeface="Arial" pitchFamily="34" charset="0"/>
                <a:cs typeface="Arial" pitchFamily="34" charset="0"/>
              </a:rPr>
              <a:t>Предоставление старых персональных данных повлечет за собой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аутинг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и вероятнее всего вызовет негативную реакцию работодателя. </a:t>
            </a:r>
          </a:p>
          <a:p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8220133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ru-RU" sz="2000" b="1" u="sng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Домашнее </a:t>
            </a:r>
            <a:r>
              <a:rPr lang="ru-RU" sz="2000" b="1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насилие</a:t>
            </a:r>
            <a:endParaRPr lang="ru-RU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D:\РАБОТА\кейсы\Домашнее насилие\диаграммы\Диаграммы по ДН-02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0754" y="1550926"/>
            <a:ext cx="5843574" cy="48304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24778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u="sng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Злоупотребление должностным положением сотрудниками милиции</a:t>
            </a:r>
            <a:endParaRPr lang="ru-RU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Согласно статьи 68 Кодекса Кыргызской Республики «О нарушениях» от 13 апреля 2017 года № 58 за нарушение правил использования жилых помещений в многоквартирных жилых домах предусмотрена ответственность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>
              <a:buNone/>
            </a:pPr>
            <a:endParaRPr lang="ru-RU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Н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а </a:t>
            </a:r>
            <a:r>
              <a:rPr lang="ru-RU" dirty="0">
                <a:latin typeface="Arial" pitchFamily="34" charset="0"/>
                <a:cs typeface="Arial" pitchFamily="34" charset="0"/>
              </a:rPr>
              <a:t>практике сотрудники милиции врываются в посуточные квартиры (как правило в те где проживают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трансгендерные</a:t>
            </a:r>
            <a:r>
              <a:rPr lang="ru-RU" dirty="0"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транссексуальные</a:t>
            </a:r>
            <a:r>
              <a:rPr lang="ru-RU" dirty="0">
                <a:latin typeface="Arial" pitchFamily="34" charset="0"/>
                <a:cs typeface="Arial" pitchFamily="34" charset="0"/>
              </a:rPr>
              <a:t> и гендерно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неконформные</a:t>
            </a:r>
            <a:r>
              <a:rPr lang="ru-RU" dirty="0">
                <a:latin typeface="Arial" pitchFamily="34" charset="0"/>
                <a:cs typeface="Arial" pitchFamily="34" charset="0"/>
              </a:rPr>
              <a:t> люди) фактически задерживают постояльцев и доставляют их в отделение милиции. Затем в течении нескольких часов оказывают давление и вымогают денежные средства. После получения вознаграждения отпускаю, но просят граждан выселиться из этой квартиры «во избежание дальнейших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недопониманий</a:t>
            </a:r>
            <a:r>
              <a:rPr lang="ru-RU" dirty="0">
                <a:latin typeface="Arial" pitchFamily="34" charset="0"/>
                <a:cs typeface="Arial" pitchFamily="34" charset="0"/>
              </a:rPr>
              <a:t>».</a:t>
            </a:r>
          </a:p>
          <a:p>
            <a:pPr marL="0" indent="0"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 </a:t>
            </a:r>
          </a:p>
          <a:p>
            <a:pPr marL="0" indent="0"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Данная категория граждан опасаясь дальнейших насмешек, дискриминации и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аутинга</a:t>
            </a:r>
            <a:r>
              <a:rPr lang="ru-RU" dirty="0">
                <a:latin typeface="Arial" pitchFamily="34" charset="0"/>
                <a:cs typeface="Arial" pitchFamily="34" charset="0"/>
              </a:rPr>
              <a:t> не обращается в надзирающие органы с жалобами на незаконные действия сотрудников милиции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71151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ru-RU" sz="4400" b="1" i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endParaRPr lang="ru-RU" sz="4400" b="1" i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ru-RU" sz="4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СПАСИБО ЗА ВНИМАНИЕ!</a:t>
            </a:r>
            <a:endParaRPr lang="ru-RU" sz="4400" b="1" i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94504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Виды оказания </a:t>
            </a:r>
            <a:r>
              <a:rPr lang="ru-RU" dirty="0" err="1" smtClean="0"/>
              <a:t>юр.помощи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110789698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55851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Консультации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957499271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08405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Адвокатская защита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360233849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34193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96144"/>
          </a:xfrm>
        </p:spPr>
        <p:txBody>
          <a:bodyPr>
            <a:noAutofit/>
          </a:bodyPr>
          <a:lstStyle/>
          <a:p>
            <a:r>
              <a:rPr lang="ru-RU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КОНСТИТУЦИЯ КЫРГЫЗСКОЙ РЕСПУБЛИКИ</a:t>
            </a:r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(Введена в действие </a:t>
            </a:r>
            <a:r>
              <a:rPr lang="ru-RU" sz="2000" i="1" u="sng" dirty="0">
                <a:solidFill>
                  <a:schemeClr val="tx1"/>
                </a:solidFill>
                <a:latin typeface="Arial" pitchFamily="34" charset="0"/>
                <a:cs typeface="Arial" pitchFamily="34" charset="0"/>
                <a:hlinkClick r:id="rId2"/>
              </a:rPr>
              <a:t>Законом</a:t>
            </a:r>
            <a:r>
              <a:rPr lang="ru-RU" sz="200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Кыргызской Республики </a:t>
            </a:r>
            <a:r>
              <a:rPr lang="ru-RU" sz="20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0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от </a:t>
            </a:r>
            <a:r>
              <a:rPr lang="ru-RU" sz="200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5 мая 2021 года</a:t>
            </a:r>
            <a:r>
              <a:rPr lang="ru-RU" sz="20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</a:t>
            </a:r>
            <a:endParaRPr lang="ru-RU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b="1" dirty="0">
                <a:latin typeface="Arial" pitchFamily="34" charset="0"/>
                <a:cs typeface="Arial" pitchFamily="34" charset="0"/>
              </a:rPr>
              <a:t>Статья 23</a:t>
            </a:r>
            <a:endParaRPr lang="ru-RU" sz="18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sz="1800" dirty="0">
                <a:latin typeface="Arial" pitchFamily="34" charset="0"/>
                <a:cs typeface="Arial" pitchFamily="34" charset="0"/>
              </a:rPr>
              <a:t>1. Права и свободы человека неотчуждаемы и принадлежат каждому от рождения. Они признаются в качестве абсолютных, неотчуждаемых и защищаемых законом и судом от посягательств со стороны кого бы то ни было.</a:t>
            </a:r>
          </a:p>
          <a:p>
            <a:pPr marL="0" indent="0">
              <a:buNone/>
            </a:pPr>
            <a:r>
              <a:rPr lang="ru-RU" sz="1800" dirty="0">
                <a:latin typeface="Arial" pitchFamily="34" charset="0"/>
                <a:cs typeface="Arial" pitchFamily="34" charset="0"/>
              </a:rPr>
              <a:t>Права и свободы человека относятся к высшим ценностям Кыргызской Республики. Они действуют непосредственно, определяют смысл и содержание деятельности всех государственных органов, органов местного самоуправления и их должностных лиц.</a:t>
            </a:r>
          </a:p>
          <a:p>
            <a:pPr marL="0" indent="0">
              <a:buNone/>
            </a:pPr>
            <a:r>
              <a:rPr lang="ru-RU" sz="1800" dirty="0">
                <a:latin typeface="Arial" pitchFamily="34" charset="0"/>
                <a:cs typeface="Arial" pitchFamily="34" charset="0"/>
              </a:rPr>
              <a:t>2. Права и свободы человека и гражданина могут быть ограничены Конституцией и законами </a:t>
            </a:r>
            <a:r>
              <a:rPr lang="ru-RU" sz="1800" b="1" dirty="0">
                <a:latin typeface="Arial" pitchFamily="34" charset="0"/>
                <a:cs typeface="Arial" pitchFamily="34" charset="0"/>
              </a:rPr>
              <a:t>в целях защиты национальной безопасности, общественного порядка, охраны здоровья и нравственности населения, 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защиты прав и свобод других лиц. Такие ограничения могут быть введены также с учетом особенностей военной или иной государственной службы. Вводимые ограничения должны быть соразмерными указанным целям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1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67511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b="1" dirty="0"/>
              <a:t>Статья 10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1. Средствам массовой информации гарантируется право на получение информации от государственных органов и органов местного самоуправления, их распространение, право на свободу выражения мнений.</a:t>
            </a:r>
          </a:p>
          <a:p>
            <a:pPr marL="0" indent="0">
              <a:buNone/>
            </a:pPr>
            <a:r>
              <a:rPr lang="ru-RU" dirty="0"/>
              <a:t>2. Цензура в Кыргызской Республике не допускается. Средства массовой информации свободны и осуществляют свою деятельность в соответствии с законом.</a:t>
            </a:r>
          </a:p>
          <a:p>
            <a:pPr marL="0" indent="0">
              <a:buNone/>
            </a:pPr>
            <a:r>
              <a:rPr lang="ru-RU" dirty="0"/>
              <a:t>3. Информационная безопасность в Кыргызской Республике охраняется государством.</a:t>
            </a:r>
          </a:p>
          <a:p>
            <a:pPr marL="0" indent="0">
              <a:buNone/>
            </a:pPr>
            <a:r>
              <a:rPr lang="ru-RU" b="1" dirty="0"/>
              <a:t>4. В целях защиты подрастающего поколения мероприятия, противоречащие моральным и нравственным ценностям, общественному сознанию народа Кыргызской Республики, могут ограничиваться законом.</a:t>
            </a:r>
          </a:p>
          <a:p>
            <a:pPr marL="0" indent="0">
              <a:buNone/>
            </a:pPr>
            <a:r>
              <a:rPr lang="ru-RU" dirty="0"/>
              <a:t>5. Перечень мероприятий, подлежащих ограничению, и перечень ограничиваемой в доступе и распространении информации устанавливаются законом.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188640"/>
            <a:ext cx="871296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Arial" pitchFamily="34" charset="0"/>
                <a:cs typeface="Arial" pitchFamily="34" charset="0"/>
              </a:rPr>
              <a:t>КОНСТИТУЦИЯ КЫРГЫЗСКОЙ РЕСПУБЛИКИ</a:t>
            </a:r>
            <a:r>
              <a:rPr lang="ru-RU" dirty="0">
                <a:latin typeface="Arial" pitchFamily="34" charset="0"/>
                <a:cs typeface="Arial" pitchFamily="34" charset="0"/>
              </a:rPr>
              <a:t/>
            </a:r>
            <a:br>
              <a:rPr lang="ru-RU" dirty="0">
                <a:latin typeface="Arial" pitchFamily="34" charset="0"/>
                <a:cs typeface="Arial" pitchFamily="34" charset="0"/>
              </a:rPr>
            </a:br>
            <a:r>
              <a:rPr lang="ru-RU" i="1" dirty="0">
                <a:latin typeface="Arial" pitchFamily="34" charset="0"/>
                <a:cs typeface="Arial" pitchFamily="34" charset="0"/>
              </a:rPr>
              <a:t>(Введена в действие </a:t>
            </a:r>
            <a:r>
              <a:rPr lang="ru-RU" i="1" u="sng" dirty="0">
                <a:latin typeface="Arial" pitchFamily="34" charset="0"/>
                <a:cs typeface="Arial" pitchFamily="34" charset="0"/>
                <a:hlinkClick r:id="rId2"/>
              </a:rPr>
              <a:t>Законом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 Кыргызской Республики </a:t>
            </a:r>
            <a:br>
              <a:rPr lang="ru-RU" i="1" dirty="0">
                <a:latin typeface="Arial" pitchFamily="34" charset="0"/>
                <a:cs typeface="Arial" pitchFamily="34" charset="0"/>
              </a:rPr>
            </a:br>
            <a:r>
              <a:rPr lang="ru-RU" i="1" dirty="0">
                <a:latin typeface="Arial" pitchFamily="34" charset="0"/>
                <a:cs typeface="Arial" pitchFamily="34" charset="0"/>
              </a:rPr>
              <a:t>от 5 мая 2021 года)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69917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Указ Президента </a:t>
            </a:r>
            <a:r>
              <a:rPr lang="ru-RU" sz="20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Садыра</a:t>
            </a:r>
            <a:r>
              <a:rPr lang="ru-RU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Жапарова</a:t>
            </a:r>
            <a:r>
              <a:rPr lang="ru-RU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«О духовно-нравственном развитии и физическом воспитании личности»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1800" dirty="0">
                <a:latin typeface="Arial" pitchFamily="34" charset="0"/>
                <a:cs typeface="Arial" pitchFamily="34" charset="0"/>
              </a:rPr>
              <a:t>В целях поддержки важнейшего направления внутренней политики — воспитания граждан через усвоение ими высоких моральных норм, традиций, </a:t>
            </a:r>
            <a:r>
              <a:rPr lang="ru-RU" sz="1800" u="sng" dirty="0">
                <a:latin typeface="Arial" pitchFamily="34" charset="0"/>
                <a:cs typeface="Arial" pitchFamily="34" charset="0"/>
              </a:rPr>
              <a:t>традиционных семейных и общественных ценностей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, здорового образа жизни, приобщения к системе общих человеческих ценностей, отражающих богатство, своеобразие и единство культур народов страны, первым указом президента </a:t>
            </a:r>
            <a:r>
              <a:rPr lang="ru-RU" sz="1800" dirty="0" err="1">
                <a:latin typeface="Arial" pitchFamily="34" charset="0"/>
                <a:cs typeface="Arial" pitchFamily="34" charset="0"/>
              </a:rPr>
              <a:t>Садыра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800" dirty="0" err="1">
                <a:latin typeface="Arial" pitchFamily="34" charset="0"/>
                <a:cs typeface="Arial" pitchFamily="34" charset="0"/>
              </a:rPr>
              <a:t>Жапарова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, издал </a:t>
            </a:r>
            <a:r>
              <a:rPr lang="ru-RU" sz="1800" b="1" dirty="0" smtClean="0">
                <a:latin typeface="Arial" pitchFamily="34" charset="0"/>
                <a:cs typeface="Arial" pitchFamily="34" charset="0"/>
              </a:rPr>
              <a:t>Указ </a:t>
            </a:r>
            <a:r>
              <a:rPr lang="ru-RU" sz="1800" b="1" dirty="0">
                <a:latin typeface="Arial" pitchFamily="34" charset="0"/>
                <a:cs typeface="Arial" pitchFamily="34" charset="0"/>
              </a:rPr>
              <a:t>«О духовно-нравственном развитии и физическом воспитании личности</a:t>
            </a:r>
            <a:r>
              <a:rPr lang="ru-RU" sz="1800" b="1" dirty="0" smtClean="0">
                <a:latin typeface="Arial" pitchFamily="34" charset="0"/>
                <a:cs typeface="Arial" pitchFamily="34" charset="0"/>
              </a:rPr>
              <a:t>».</a:t>
            </a:r>
          </a:p>
          <a:p>
            <a:pPr marL="0" indent="0" algn="just">
              <a:buNone/>
            </a:pPr>
            <a:endParaRPr lang="ru-RU" sz="1800" b="1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ru-RU" sz="1800" dirty="0">
                <a:latin typeface="Arial" pitchFamily="34" charset="0"/>
                <a:cs typeface="Arial" pitchFamily="34" charset="0"/>
              </a:rPr>
              <a:t>Утверждение подобных политик и направлений развития  напрямую отразится на политике деятельности государственных органов и приведет к изменению приоритетов с защиты прав человека на защиту морально-нравственных ценностей.</a:t>
            </a:r>
          </a:p>
          <a:p>
            <a:pPr marL="0" indent="0" algn="just">
              <a:buNone/>
            </a:pPr>
            <a:endParaRPr lang="ru-RU" sz="18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43692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8110" y="460082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Президент Кыргызской Республики </a:t>
            </a:r>
            <a:r>
              <a:rPr lang="ru-RU" sz="2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Садыр</a:t>
            </a:r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Жапаров</a:t>
            </a:r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подписал </a:t>
            </a: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Указ </a:t>
            </a:r>
            <a:r>
              <a:rPr lang="ru-RU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«Об утверждении Концепции о духовно-нравственном развитии и физическом воспитании личности</a:t>
            </a: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»</a:t>
            </a:r>
            <a:endParaRPr lang="ru-RU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23528" y="1703112"/>
            <a:ext cx="8503920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b="1" dirty="0">
                <a:latin typeface="Arial" pitchFamily="34" charset="0"/>
                <a:cs typeface="Arial" pitchFamily="34" charset="0"/>
              </a:rPr>
              <a:t>духовно-нравственные ценности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 – основополагающие в отношениях людей друг к другу, к семье и обществу принципы и нормы, основанные на критериях добра и зла, лжи и истины;</a:t>
            </a:r>
          </a:p>
          <a:p>
            <a:pPr marL="0" indent="0">
              <a:buNone/>
            </a:pPr>
            <a:r>
              <a:rPr lang="ru-RU" sz="1800" b="1" dirty="0">
                <a:latin typeface="Arial" pitchFamily="34" charset="0"/>
                <a:cs typeface="Arial" pitchFamily="34" charset="0"/>
              </a:rPr>
              <a:t>общечеловеческие ценности 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– совокупность идеалов, принципов, нравственных норм, прав, имеющих приоритетное значение в жизни людей, независимо от их социального положения, национальности, вероисповедания, образования, возраста, пола и т. п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.;</a:t>
            </a:r>
          </a:p>
          <a:p>
            <a:pPr marL="0" indent="0">
              <a:buNone/>
            </a:pPr>
            <a:endParaRPr lang="ru-RU" sz="18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sz="1800" dirty="0">
                <a:latin typeface="Arial" pitchFamily="34" charset="0"/>
                <a:cs typeface="Arial" pitchFamily="34" charset="0"/>
              </a:rPr>
              <a:t>Все программы, разработанные по направлениям, определенным в рамках данной Концепции, должны соответствовать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принципам….</a:t>
            </a:r>
          </a:p>
          <a:p>
            <a:pPr marL="0" indent="0">
              <a:buNone/>
            </a:pPr>
            <a:endParaRPr lang="ru-RU" sz="18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sz="1800" dirty="0">
                <a:latin typeface="Arial" pitchFamily="34" charset="0"/>
                <a:cs typeface="Arial" pitchFamily="34" charset="0"/>
              </a:rPr>
              <a:t>В тексте Концепции ни слова не говорится о </a:t>
            </a:r>
            <a:r>
              <a:rPr lang="ru-RU" sz="1800" dirty="0" err="1">
                <a:latin typeface="Arial" pitchFamily="34" charset="0"/>
                <a:cs typeface="Arial" pitchFamily="34" charset="0"/>
              </a:rPr>
              <a:t>недискриминации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. Наоборот, государство берет на себя полномочия делить и противопоставлять друг другу различные группы людей, которые возможно не подпадут под понятие «высоконравственного» гражданина.</a:t>
            </a:r>
          </a:p>
          <a:p>
            <a:endParaRPr lang="ru-RU" sz="1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02550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u="sng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Право на здоровье и на «желаемое имя»</a:t>
            </a:r>
            <a:endParaRPr lang="ru-RU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01752" y="1412776"/>
            <a:ext cx="8503920" cy="46862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dirty="0">
                <a:latin typeface="Arial" pitchFamily="34" charset="0"/>
                <a:cs typeface="Arial" pitchFamily="34" charset="0"/>
              </a:rPr>
              <a:t>с 1 августа 2020 года, согласно Закона Кыргызской Республики «Об актах гражданского состояния»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отсутствует основание 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для внесения исправлений и изменений в записи актов гражданского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состояния </a:t>
            </a:r>
            <a:r>
              <a:rPr lang="ru-RU" sz="1800" b="1" dirty="0">
                <a:latin typeface="Arial" pitchFamily="34" charset="0"/>
                <a:cs typeface="Arial" pitchFamily="34" charset="0"/>
              </a:rPr>
              <a:t>в случае если представлен документ установленной формы об изменении пола, выданный </a:t>
            </a:r>
            <a:r>
              <a:rPr lang="ru-RU" sz="1800" b="1" dirty="0" smtClean="0">
                <a:latin typeface="Arial" pitchFamily="34" charset="0"/>
                <a:cs typeface="Arial" pitchFamily="34" charset="0"/>
              </a:rPr>
              <a:t>медицинской организацией.</a:t>
            </a:r>
          </a:p>
          <a:p>
            <a:pPr marL="0" indent="0">
              <a:buNone/>
            </a:pPr>
            <a:endParaRPr lang="ru-RU" sz="1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В 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новом законе «Об актах гражданского состояния» также отсутствует возможность одновременного изменения нескольких персональных данных.  Перемена фамилии, имени и отчества подлежит государственной регистрации органом записи актов гражданского состояния не чаще одного раза в год.</a:t>
            </a:r>
          </a:p>
          <a:p>
            <a:pPr marL="0" indent="0">
              <a:buNone/>
            </a:pPr>
            <a:r>
              <a:rPr lang="ru-RU" sz="1800" dirty="0">
                <a:latin typeface="Arial" pitchFamily="34" charset="0"/>
                <a:cs typeface="Arial" pitchFamily="34" charset="0"/>
              </a:rPr>
              <a:t> </a:t>
            </a:r>
          </a:p>
          <a:p>
            <a:pPr marL="0" indent="0">
              <a:buNone/>
            </a:pPr>
            <a:r>
              <a:rPr lang="ru-RU" sz="1800" dirty="0">
                <a:latin typeface="Arial" pitchFamily="34" charset="0"/>
                <a:cs typeface="Arial" pitchFamily="34" charset="0"/>
              </a:rPr>
              <a:t>Также на основании записи акта о перемене фамилии, имени и отчества вносятся изменения в записи актов гражданского состояния, ранее составленные в отношении лица, переменившего имя, и выдается свидетельство о перемене фамилии, имени и отчества. </a:t>
            </a:r>
            <a:r>
              <a:rPr lang="ru-RU" sz="1800" u="sng" dirty="0">
                <a:latin typeface="Arial" pitchFamily="34" charset="0"/>
                <a:cs typeface="Arial" pitchFamily="34" charset="0"/>
              </a:rPr>
              <a:t>При этом новое свидетельство о рождении лицу, обратившемуся за переменой фамилии, имени и отчества, не выдается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.</a:t>
            </a:r>
            <a:endParaRPr lang="ru-RU" sz="18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29073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113</TotalTime>
  <Words>809</Words>
  <Application>Microsoft Office PowerPoint</Application>
  <PresentationFormat>Экран (4:3)</PresentationFormat>
  <Paragraphs>53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Georgia</vt:lpstr>
      <vt:lpstr>Wingdings</vt:lpstr>
      <vt:lpstr>Wingdings 2</vt:lpstr>
      <vt:lpstr>Официальная</vt:lpstr>
      <vt:lpstr>Оценка работы за 2021 год: проблемы и успехи.  Выводы. </vt:lpstr>
      <vt:lpstr>Виды оказания юр.помощи</vt:lpstr>
      <vt:lpstr>Консультации</vt:lpstr>
      <vt:lpstr>Адвокатская защита</vt:lpstr>
      <vt:lpstr>КОНСТИТУЦИЯ КЫРГЫЗСКОЙ РЕСПУБЛИКИ (Введена в действие Законом Кыргызской Республики  от 5 мая 2021 года)</vt:lpstr>
      <vt:lpstr>Презентация PowerPoint</vt:lpstr>
      <vt:lpstr>Указ Президента Садыра Жапарова «О духовно-нравственном развитии и физическом воспитании личности»</vt:lpstr>
      <vt:lpstr>Президент Кыргызской Республики Садыр Жапаров подписал  Указ «Об утверждении Концепции о духовно-нравственном развитии и физическом воспитании личности»</vt:lpstr>
      <vt:lpstr>Право на здоровье и на «желаемое имя»</vt:lpstr>
      <vt:lpstr>Право на труд</vt:lpstr>
      <vt:lpstr>Домашнее насилие</vt:lpstr>
      <vt:lpstr>Злоупотребление должностным положением сотрудниками милиции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практики оказания юридической помощи  с 2017 года по настоящее время</dc:title>
  <dc:creator>user</dc:creator>
  <cp:lastModifiedBy>Asus-rog</cp:lastModifiedBy>
  <cp:revision>11</cp:revision>
  <dcterms:created xsi:type="dcterms:W3CDTF">2021-07-17T00:32:11Z</dcterms:created>
  <dcterms:modified xsi:type="dcterms:W3CDTF">2021-12-30T08:41:36Z</dcterms:modified>
</cp:coreProperties>
</file>