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8"/>
  </p:sldMasterIdLst>
  <p:notesMasterIdLst>
    <p:notesMasterId r:id="rId34"/>
  </p:notesMasterIdLst>
  <p:sldIdLst>
    <p:sldId id="294" r:id="rId19"/>
    <p:sldId id="295" r:id="rId20"/>
    <p:sldId id="289" r:id="rId21"/>
    <p:sldId id="288" r:id="rId22"/>
    <p:sldId id="287" r:id="rId23"/>
    <p:sldId id="286" r:id="rId24"/>
    <p:sldId id="290" r:id="rId25"/>
    <p:sldId id="291" r:id="rId26"/>
    <p:sldId id="296" r:id="rId27"/>
    <p:sldId id="297" r:id="rId28"/>
    <p:sldId id="298" r:id="rId29"/>
    <p:sldId id="299" r:id="rId30"/>
    <p:sldId id="300" r:id="rId31"/>
    <p:sldId id="301" r:id="rId32"/>
    <p:sldId id="270"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8066" autoAdjust="0"/>
  </p:normalViewPr>
  <p:slideViewPr>
    <p:cSldViewPr snapToGrid="0">
      <p:cViewPr varScale="1">
        <p:scale>
          <a:sx n="97" d="100"/>
          <a:sy n="97" d="100"/>
        </p:scale>
        <p:origin x="1200" y="1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tableStyles" Target="tableStyles.xml"/><Relationship Id="rId21" Type="http://schemas.openxmlformats.org/officeDocument/2006/relationships/slide" Target="slides/slide3.xml"/><Relationship Id="rId34"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tags" Target="tags/tag1.xml"/><Relationship Id="rId8" Type="http://schemas.openxmlformats.org/officeDocument/2006/relationships/customXml" Target="../customXml/item8.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B25B0-38AD-4DCC-B5CD-BFC49102A9DA}" type="datetimeFigureOut">
              <a:rPr lang="en-GB" smtClean="0"/>
              <a:t>05/03/2024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31254-3E2A-413C-B32A-FCE3FE6A85CA}" type="slidenum">
              <a:rPr lang="en-GB" smtClean="0"/>
              <a:t>‹#›</a:t>
            </a:fld>
            <a:endParaRPr lang="en-GB"/>
          </a:p>
        </p:txBody>
      </p:sp>
    </p:spTree>
    <p:extLst>
      <p:ext uri="{BB962C8B-B14F-4D97-AF65-F5344CB8AC3E}">
        <p14:creationId xmlns:p14="http://schemas.microsoft.com/office/powerpoint/2010/main" val="421888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AC131254-3E2A-413C-B32A-FCE3FE6A85CA}" type="slidenum">
              <a:rPr lang="en-GB" smtClean="0"/>
              <a:t>15</a:t>
            </a:fld>
            <a:endParaRPr lang="en-GB"/>
          </a:p>
        </p:txBody>
      </p:sp>
    </p:spTree>
    <p:extLst>
      <p:ext uri="{BB962C8B-B14F-4D97-AF65-F5344CB8AC3E}">
        <p14:creationId xmlns:p14="http://schemas.microsoft.com/office/powerpoint/2010/main" val="2332629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dirty="0"/>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1245856512" name="image" descr="{&quot;templafy&quot;:{&quot;id&quot;:&quot;89be6db7-4655-46ee-b159-05c616b3d8c3&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79457595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dirty="0"/>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section subtitle</a:t>
            </a:r>
            <a:endParaRPr lang="en-US"/>
          </a:p>
        </p:txBody>
      </p:sp>
    </p:spTree>
    <p:extLst>
      <p:ext uri="{BB962C8B-B14F-4D97-AF65-F5344CB8AC3E}">
        <p14:creationId xmlns:p14="http://schemas.microsoft.com/office/powerpoint/2010/main" val="369138857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dirty="0"/>
              <a:t>Add section title</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dirty="0"/>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28576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dirty="0"/>
              <a:t>Add section title</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dirty="0"/>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943108"/>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798911"/>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7447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51284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734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fld id="{25BF746F-F7BD-4DAC-844B-31D72A7B82B4}" type="datetime1">
              <a:rPr lang="en-US" smtClean="0"/>
              <a:t>3/5/24</a:t>
            </a:fld>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220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2375" userDrawn="1">
          <p15:clr>
            <a:srgbClr val="FF96FF"/>
          </p15:clr>
        </p15:guide>
        <p15:guide id="5" orient="horz" pos="2511" userDrawn="1">
          <p15:clr>
            <a:srgbClr val="FF96FF"/>
          </p15:clr>
        </p15:guide>
        <p15:guide id="6" orient="horz" pos="3753" userDrawn="1">
          <p15:clr>
            <a:srgbClr val="FF96FF"/>
          </p15:clr>
        </p15:guide>
        <p15:guide id="7" pos="226" userDrawn="1">
          <p15:clr>
            <a:srgbClr val="FF96FF"/>
          </p15:clr>
        </p15:guide>
        <p15:guide id="8" pos="3771" userDrawn="1">
          <p15:clr>
            <a:srgbClr val="FF96FF"/>
          </p15:clr>
        </p15:guide>
        <p15:guide id="9" pos="3908" userDrawn="1">
          <p15:clr>
            <a:srgbClr val="FF96FF"/>
          </p15:clr>
        </p15:guide>
        <p15:guide id="10" pos="7453"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dirty="0"/>
              <a:t>Add statement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20589391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dirty="0"/>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13173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dirty="0"/>
              <a:t>Add text</a:t>
            </a:r>
            <a:endParaRPr lang="en-US"/>
          </a:p>
          <a:p>
            <a:pPr lvl="1"/>
            <a:r>
              <a:rPr lang="en-US" dirty="0"/>
              <a:t>Second level</a:t>
            </a:r>
            <a:endParaRPr lang="en-US"/>
          </a:p>
          <a:p>
            <a:pPr lvl="2"/>
            <a:r>
              <a:rPr lang="en-US" dirty="0"/>
              <a:t>Third level</a:t>
            </a:r>
            <a:endParaRPr lang="en-US"/>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dirty="0"/>
              <a:t>Add icon or image</a:t>
            </a:r>
            <a:endParaRPr lang="en-US"/>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dirty="0"/>
              <a:t>Add icon or image</a:t>
            </a:r>
            <a:endParaRPr lang="en-US"/>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dirty="0"/>
              <a:t>Add icon or image</a:t>
            </a:r>
            <a:endParaRPr lang="en-US"/>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dirty="0"/>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dirty="0"/>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dirty="0"/>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6484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dirty="0"/>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1457731550" name="image" descr="{&quot;templafy&quot;:{&quot;id&quot;:&quot;e0a006fd-482b-4f5f-a6f8-07045d27f18d&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04370307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dirty="0"/>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dirty="0"/>
              <a:t>Add text </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9896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dirty="0"/>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dirty="0"/>
              <a:t>Add image</a:t>
            </a:r>
            <a:endParaRPr lang="en-US"/>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96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dirty="0"/>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dirty="0"/>
              <a:t>Add image</a:t>
            </a:r>
            <a:endParaRPr lang="en-US"/>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dirty="0"/>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dirty="0"/>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 </a:t>
            </a:r>
            <a:endParaRPr lang="en-US"/>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7718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dirty="0"/>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dirty="0"/>
              <a:t>Add text</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dirty="0"/>
              <a:t>Add image</a:t>
            </a:r>
            <a:endParaRPr lang="en-US"/>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a:t>
            </a:r>
            <a:endParaRPr lang="en-US"/>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826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dirty="0"/>
              <a:t>Add image</a:t>
            </a:r>
            <a:endParaRPr lang="en-US"/>
          </a:p>
        </p:txBody>
      </p:sp>
    </p:spTree>
    <p:extLst>
      <p:ext uri="{BB962C8B-B14F-4D97-AF65-F5344CB8AC3E}">
        <p14:creationId xmlns:p14="http://schemas.microsoft.com/office/powerpoint/2010/main" val="2262229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dirty="0"/>
              <a:t>Add image</a:t>
            </a:r>
            <a:endParaRPr lang="en-US"/>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a:t>
            </a:r>
            <a:endParaRPr lang="en-US"/>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39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dirty="0"/>
              <a:t>Add image</a:t>
            </a:r>
            <a:endParaRPr lang="en-US"/>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a:t>
            </a:r>
            <a:endParaRPr lang="en-US"/>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94027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a:t>
            </a:r>
            <a:endParaRPr lang="en-US"/>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dirty="0"/>
              <a:t>Add image</a:t>
            </a:r>
            <a:endParaRPr lang="en-US"/>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3021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dirty="0"/>
              <a:t>Add supporting caption for images or diagrams ◄</a:t>
            </a:r>
            <a:endParaRPr lang="en-US"/>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dirty="0"/>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9103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dirty="0"/>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First Name Last Name</a:t>
            </a:r>
            <a:endParaRPr lang="en-US"/>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Job Title, Company</a:t>
            </a:r>
          </a:p>
        </p:txBody>
      </p:sp>
    </p:spTree>
    <p:extLst>
      <p:ext uri="{BB962C8B-B14F-4D97-AF65-F5344CB8AC3E}">
        <p14:creationId xmlns:p14="http://schemas.microsoft.com/office/powerpoint/2010/main" val="25184129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dirty="0"/>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1605824035" name="image" descr="{&quot;templafy&quot;:{&quot;id&quot;:&quot;178393de-e435-44f8-a07a-46779988a087&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20385843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First Name Last Name</a:t>
            </a:r>
            <a:endParaRPr lang="en-US"/>
          </a:p>
          <a:p>
            <a:pPr lvl="0"/>
            <a:endParaRPr lang="en-US" dirty="0"/>
          </a:p>
          <a:p>
            <a:pPr lvl="0"/>
            <a:endParaRPr lang="en-US" dirty="0"/>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dirty="0"/>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endParaRPr lang="en-US"/>
          </a:p>
          <a:p>
            <a:r>
              <a:rPr lang="en-US" dirty="0"/>
              <a:t>image</a:t>
            </a:r>
            <a:endParaRPr lang="en-US"/>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First Name Last Name</a:t>
            </a:r>
            <a:endParaRPr lang="en-US"/>
          </a:p>
          <a:p>
            <a:pPr lvl="0"/>
            <a:endParaRPr lang="en-US" dirty="0"/>
          </a:p>
          <a:p>
            <a:pPr lvl="0"/>
            <a:endParaRPr lang="en-US" dirty="0"/>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First Name Last Name</a:t>
            </a:r>
            <a:endParaRPr lang="en-US"/>
          </a:p>
          <a:p>
            <a:pPr lvl="0"/>
            <a:endParaRPr lang="en-US" dirty="0"/>
          </a:p>
          <a:p>
            <a:pPr lvl="0"/>
            <a:endParaRPr lang="en-US" dirty="0"/>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First Name Last Name</a:t>
            </a:r>
            <a:endParaRPr lang="en-US"/>
          </a:p>
          <a:p>
            <a:pPr lvl="0"/>
            <a:endParaRPr lang="en-US" dirty="0"/>
          </a:p>
          <a:p>
            <a:pPr lvl="0"/>
            <a:endParaRPr lang="en-US" dirty="0"/>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dirty="0"/>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9194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dirty="0"/>
              <a:t>Add Quote</a:t>
            </a:r>
            <a:endParaRPr lang="en-US"/>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dirty="0"/>
              <a:t>Add Source</a:t>
            </a:r>
            <a:endParaRPr lang="en-US"/>
          </a:p>
          <a:p>
            <a:pPr lvl="1"/>
            <a:endParaRPr lang="en-US" dirty="0"/>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97744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dirty="0"/>
              <a:t>Add Quote</a:t>
            </a:r>
            <a:endParaRPr lang="en-US"/>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dirty="0"/>
              <a:t>Add Source</a:t>
            </a:r>
            <a:endParaRPr lang="en-US"/>
          </a:p>
          <a:p>
            <a:pPr lvl="1"/>
            <a:endParaRPr lang="en-US" dirty="0"/>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909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dirty="0"/>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dirty="0"/>
              <a:t>Add subtitle</a:t>
            </a:r>
          </a:p>
        </p:txBody>
      </p:sp>
    </p:spTree>
    <p:extLst>
      <p:ext uri="{BB962C8B-B14F-4D97-AF65-F5344CB8AC3E}">
        <p14:creationId xmlns:p14="http://schemas.microsoft.com/office/powerpoint/2010/main" val="423950235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07002415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title</a:t>
            </a:r>
            <a:endParaRPr lang="en-US"/>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pic>
        <p:nvPicPr>
          <p:cNvPr id="990179867" name="image" descr="{&quot;templafy&quot;:{&quot;id&quot;:&quot;51e0eb0b-d2cd-4480-ba13-e7808b470bbb&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85652583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981"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title</a:t>
            </a:r>
            <a:endParaRPr lang="en-US"/>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pic>
        <p:nvPicPr>
          <p:cNvPr id="1496334912" name="image" descr="{&quot;templafy&quot;:{&quot;id&quot;:&quot;4fd49820-6145-4297-985b-65cd121d254f&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488188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title</a:t>
            </a:r>
            <a:endParaRPr lang="en-US"/>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750782160" name="image" descr="{&quot;templafy&quot;:{&quot;id&quot;:&quot;f7d713af-e0a2-4160-bc69-b05861a3f898&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27410586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title</a:t>
            </a:r>
            <a:endParaRPr lang="en-US"/>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pic>
        <p:nvPicPr>
          <p:cNvPr id="1719817042" name="image" descr="{&quot;templafy&quot;:{&quot;id&quot;:&quot;b177079f-fff4-4638-899b-4c7db750f321&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5438137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dirty="0"/>
              <a:t>Add title</a:t>
            </a:r>
            <a:endParaRPr lang="en-US"/>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br>
              <a:rPr lang="en-GB" sz="800" dirty="0"/>
            </a:br>
            <a:r>
              <a:rPr lang="en-US" sz="800" dirty="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a:p>
          <a:p>
            <a:endParaRPr lang="en-US" sz="800" dirty="0"/>
          </a:p>
        </p:txBody>
      </p:sp>
      <p:pic>
        <p:nvPicPr>
          <p:cNvPr id="363852891" name="image" descr="{&quot;templafy&quot;:{&quot;id&quot;:&quot;d538f6c4-5f16-44ef-baa8-4173cfa11d4e&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4415629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dirty="0"/>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2121292168" name="image" descr="{&quot;templafy&quot;:{&quot;id&quot;:&quot;094ac11a-9c4f-4e05-b713-b9b65b21fc3c&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551296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dirty="0"/>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dirty="0"/>
              <a:t>Add image</a:t>
            </a:r>
            <a:endParaRPr lang="en-US"/>
          </a:p>
        </p:txBody>
      </p:sp>
      <p:pic>
        <p:nvPicPr>
          <p:cNvPr id="1092341702" name="image" descr="{&quot;templafy&quot;:{&quot;id&quot;:&quot;690f0101-9494-462f-8c57-f0b7d2ec648b&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180300600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endParaRPr lang="en-US"/>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dirty="0"/>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1510809386" name="image" descr="{&quot;templafy&quot;:{&quot;id&quot;:&quot;fbddbc68-d478-445e-aaf7-a687c388767e&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245366868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77"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21765BF-4955-4990-8433-4431374A056F}" type="datetimeFigureOut">
              <a:rPr lang="ru-RU" smtClean="0"/>
              <a:t>05.03.2024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02E213-B21D-4613-BD4D-61A26909DE04}" type="slidenum">
              <a:rPr lang="ru-RU" smtClean="0"/>
              <a:t>‹#›</a:t>
            </a:fld>
            <a:endParaRPr lang="ru-RU"/>
          </a:p>
        </p:txBody>
      </p:sp>
    </p:spTree>
    <p:extLst>
      <p:ext uri="{BB962C8B-B14F-4D97-AF65-F5344CB8AC3E}">
        <p14:creationId xmlns:p14="http://schemas.microsoft.com/office/powerpoint/2010/main" val="331297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dirty="0"/>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dirty="0"/>
              <a:t>Add subtitle or date</a:t>
            </a:r>
          </a:p>
        </p:txBody>
      </p:sp>
      <p:pic>
        <p:nvPicPr>
          <p:cNvPr id="1979654743" name="image" descr="{&quot;templafy&quot;:{&quot;id&quot;:&quot;092fd72e-341a-41a9-ab10-33c12f66bd53&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25012606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34" userDrawn="1">
          <p15:clr>
            <a:srgbClr val="FF96FF"/>
          </p15:clr>
        </p15:guide>
        <p15:guide id="6" pos="2544" userDrawn="1">
          <p15:clr>
            <a:srgbClr val="FF96FF"/>
          </p15:clr>
        </p15:guide>
        <p15:guide id="7" pos="2683"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dirty="0"/>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section subtitle</a:t>
            </a:r>
            <a:endParaRPr lang="en-US"/>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53970824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dirty="0"/>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section subtitle</a:t>
            </a:r>
            <a:endParaRPr lang="en-US"/>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70850522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dirty="0"/>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section subtitle</a:t>
            </a:r>
            <a:endParaRPr lang="en-US"/>
          </a:p>
        </p:txBody>
      </p:sp>
    </p:spTree>
    <p:extLst>
      <p:ext uri="{BB962C8B-B14F-4D97-AF65-F5344CB8AC3E}">
        <p14:creationId xmlns:p14="http://schemas.microsoft.com/office/powerpoint/2010/main" val="105895245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dirty="0"/>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section subtitle</a:t>
            </a:r>
            <a:endParaRPr lang="en-US"/>
          </a:p>
        </p:txBody>
      </p:sp>
    </p:spTree>
    <p:extLst>
      <p:ext uri="{BB962C8B-B14F-4D97-AF65-F5344CB8AC3E}">
        <p14:creationId xmlns:p14="http://schemas.microsoft.com/office/powerpoint/2010/main" val="248453612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4"/>
            </p:custDataLst>
          </p:nvPr>
        </p:nvSpPr>
        <p:spPr>
          <a:xfrm>
            <a:off x="360000" y="270001"/>
            <a:ext cx="11472000" cy="939674"/>
          </a:xfrm>
          <a:prstGeom prst="rect">
            <a:avLst/>
          </a:prstGeom>
        </p:spPr>
        <p:txBody>
          <a:bodyPr vert="horz" lIns="0" tIns="0" rIns="0" bIns="0" rtlCol="0" anchor="t" anchorCtr="0">
            <a:noAutofit/>
          </a:bodyPr>
          <a:lstStyle/>
          <a:p>
            <a:r>
              <a:rPr lang="en-US" dirty="0"/>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5"/>
            </p:custDataLst>
          </p:nvPr>
        </p:nvSpPr>
        <p:spPr>
          <a:xfrm>
            <a:off x="360000" y="1800001"/>
            <a:ext cx="11472000" cy="4157999"/>
          </a:xfrm>
          <a:prstGeom prst="rect">
            <a:avLst/>
          </a:prstGeom>
        </p:spPr>
        <p:txBody>
          <a:bodyPr vert="horz" lIns="0" tIns="0" rIns="0" bIns="0" rtlCol="0">
            <a:noAutofit/>
          </a:bodyPr>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dirty="0"/>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6"/>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1274258023" name="image" descr="{&quot;templafy&quot;:{&quot;id&quot;:&quot;d356f602-8652-4d2b-8e96-482db95ad88a&quot;}}"/>
          <p:cNvPicPr>
            <a:picLocks noChangeAspect="1"/>
          </p:cNvPicPr>
          <p:nvPr/>
        </p:nvPicPr>
        <p:blipFill>
          <a:blip r:embed="rId47"/>
          <a:stretch>
            <a:fillRect/>
          </a:stretch>
        </p:blipFill>
        <p:spPr>
          <a:xfrm>
            <a:off x="360000" y="6427332"/>
            <a:ext cx="1623600" cy="152594"/>
          </a:xfrm>
          <a:prstGeom prst="rect">
            <a:avLst/>
          </a:prstGeom>
        </p:spPr>
      </p:pic>
    </p:spTree>
    <p:extLst>
      <p:ext uri="{BB962C8B-B14F-4D97-AF65-F5344CB8AC3E}">
        <p14:creationId xmlns:p14="http://schemas.microsoft.com/office/powerpoint/2010/main" val="11940771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00" r:id="rId3"/>
    <p:sldLayoutId id="2147483661" r:id="rId4"/>
    <p:sldLayoutId id="2147483662" r:id="rId5"/>
    <p:sldLayoutId id="2147483651" r:id="rId6"/>
    <p:sldLayoutId id="2147483701" r:id="rId7"/>
    <p:sldLayoutId id="2147483665" r:id="rId8"/>
    <p:sldLayoutId id="2147483702" r:id="rId9"/>
    <p:sldLayoutId id="2147483666" r:id="rId10"/>
    <p:sldLayoutId id="2147483704" r:id="rId11"/>
    <p:sldLayoutId id="2147483694" r:id="rId12"/>
    <p:sldLayoutId id="2147483693" r:id="rId13"/>
    <p:sldLayoutId id="2147483686" r:id="rId14"/>
    <p:sldLayoutId id="2147483667" r:id="rId15"/>
    <p:sldLayoutId id="2147483691" r:id="rId16"/>
    <p:sldLayoutId id="2147483668" r:id="rId17"/>
    <p:sldLayoutId id="2147483695" r:id="rId18"/>
    <p:sldLayoutId id="2147483687" r:id="rId19"/>
    <p:sldLayoutId id="2147483690" r:id="rId20"/>
    <p:sldLayoutId id="2147483685" r:id="rId21"/>
    <p:sldLayoutId id="2147483670" r:id="rId22"/>
    <p:sldLayoutId id="2147483669" r:id="rId23"/>
    <p:sldLayoutId id="2147483671" r:id="rId24"/>
    <p:sldLayoutId id="2147483672" r:id="rId25"/>
    <p:sldLayoutId id="2147483673" r:id="rId26"/>
    <p:sldLayoutId id="2147483674" r:id="rId27"/>
    <p:sldLayoutId id="2147483675" r:id="rId28"/>
    <p:sldLayoutId id="2147483676" r:id="rId29"/>
    <p:sldLayoutId id="2147483689" r:id="rId30"/>
    <p:sldLayoutId id="2147483677" r:id="rId31"/>
    <p:sldLayoutId id="2147483678" r:id="rId32"/>
    <p:sldLayoutId id="2147483698" r:id="rId33"/>
    <p:sldLayoutId id="2147483699" r:id="rId34"/>
    <p:sldLayoutId id="2147483680" r:id="rId35"/>
    <p:sldLayoutId id="2147483681" r:id="rId36"/>
    <p:sldLayoutId id="2147483703" r:id="rId37"/>
    <p:sldLayoutId id="2147483688" r:id="rId38"/>
    <p:sldLayoutId id="2147483679" r:id="rId39"/>
    <p:sldLayoutId id="2147483663" r:id="rId40"/>
    <p:sldLayoutId id="2147483664" r:id="rId41"/>
    <p:sldLayoutId id="2147483705" r:id="rId42"/>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5.xml"/><Relationship Id="rId1" Type="http://schemas.openxmlformats.org/officeDocument/2006/relationships/customXml" Target="../../customXml/item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15.xml"/><Relationship Id="rId1" Type="http://schemas.openxmlformats.org/officeDocument/2006/relationships/customXml" Target="../../customXml/item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7.xml"/><Relationship Id="rId1" Type="http://schemas.openxmlformats.org/officeDocument/2006/relationships/customXml" Target="../../customXml/item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14.xml"/><Relationship Id="rId1" Type="http://schemas.openxmlformats.org/officeDocument/2006/relationships/customXml" Target="../../customXml/item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9.xml"/><Relationship Id="rId1" Type="http://schemas.openxmlformats.org/officeDocument/2006/relationships/customXml" Target="../../customXml/item1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7.xml"/><Relationship Id="rId1" Type="http://schemas.openxmlformats.org/officeDocument/2006/relationships/customXml" Target="../../customXml/item3.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A34E97-AD8E-F0B7-EFF7-1C90BD4724D1}"/>
              </a:ext>
            </a:extLst>
          </p:cNvPr>
          <p:cNvSpPr>
            <a:spLocks noGrp="1"/>
          </p:cNvSpPr>
          <p:nvPr>
            <p:ph type="sldNum" sz="quarter" idx="12"/>
          </p:nvPr>
        </p:nvSpPr>
        <p:spPr/>
        <p:txBody>
          <a:bodyPr/>
          <a:lstStyle/>
          <a:p>
            <a:fld id="{9E2BE927-25C7-4379-86F1-C17ED9D2A7F2}" type="slidenum">
              <a:rPr lang="en-US" smtClean="0"/>
              <a:pPr/>
              <a:t>1</a:t>
            </a:fld>
            <a:endParaRPr lang="en-US" dirty="0"/>
          </a:p>
        </p:txBody>
      </p:sp>
      <p:sp>
        <p:nvSpPr>
          <p:cNvPr id="3" name="Title 2">
            <a:extLst>
              <a:ext uri="{FF2B5EF4-FFF2-40B4-BE49-F238E27FC236}">
                <a16:creationId xmlns:a16="http://schemas.microsoft.com/office/drawing/2014/main" id="{A9752E69-DBCD-B14F-1CA2-6EFB64000095}"/>
              </a:ext>
            </a:extLst>
          </p:cNvPr>
          <p:cNvSpPr>
            <a:spLocks noGrp="1"/>
          </p:cNvSpPr>
          <p:nvPr>
            <p:ph type="title"/>
          </p:nvPr>
        </p:nvSpPr>
        <p:spPr>
          <a:xfrm>
            <a:off x="360000" y="2191399"/>
            <a:ext cx="11471638" cy="468000"/>
          </a:xfrm>
        </p:spPr>
        <p:txBody>
          <a:bodyPr/>
          <a:lstStyle/>
          <a:p>
            <a:pPr algn="ctr"/>
            <a:r>
              <a:rPr lang="en-GB" dirty="0"/>
              <a:t>CCM guidance documents: current situation, gaps, recommendations</a:t>
            </a:r>
            <a:br>
              <a:rPr lang="ru-RU" i="1" dirty="0"/>
            </a:br>
            <a:br>
              <a:rPr lang="ru-RU" dirty="0"/>
            </a:br>
            <a:br>
              <a:rPr lang="ru-RU" dirty="0"/>
            </a:br>
            <a:br>
              <a:rPr lang="ru-RU" dirty="0"/>
            </a:br>
            <a:endParaRPr lang="en-UA" dirty="0"/>
          </a:p>
        </p:txBody>
      </p:sp>
      <p:sp>
        <p:nvSpPr>
          <p:cNvPr id="4" name="Text Placeholder 3">
            <a:extLst>
              <a:ext uri="{FF2B5EF4-FFF2-40B4-BE49-F238E27FC236}">
                <a16:creationId xmlns:a16="http://schemas.microsoft.com/office/drawing/2014/main" id="{B2D74A8A-5E1B-C4F6-0239-941B74F8FCE1}"/>
              </a:ext>
            </a:extLst>
          </p:cNvPr>
          <p:cNvSpPr>
            <a:spLocks noGrp="1"/>
          </p:cNvSpPr>
          <p:nvPr>
            <p:ph type="body" sz="quarter" idx="13"/>
          </p:nvPr>
        </p:nvSpPr>
        <p:spPr>
          <a:xfrm>
            <a:off x="360000" y="2631857"/>
            <a:ext cx="11471999" cy="2368405"/>
          </a:xfrm>
        </p:spPr>
        <p:txBody>
          <a:bodyPr/>
          <a:lstStyle/>
          <a:p>
            <a:pPr algn="ctr"/>
            <a:endParaRPr lang="ru-RU" dirty="0"/>
          </a:p>
          <a:p>
            <a:pPr algn="ctr"/>
            <a:r>
              <a:rPr lang="en-US" dirty="0"/>
              <a:t>CCM Meeting</a:t>
            </a:r>
            <a:endParaRPr lang="ru-RU" dirty="0"/>
          </a:p>
          <a:p>
            <a:pPr algn="ctr"/>
            <a:r>
              <a:rPr lang="ru-RU" dirty="0"/>
              <a:t>06 </a:t>
            </a:r>
            <a:r>
              <a:rPr lang="en-US" dirty="0"/>
              <a:t>March</a:t>
            </a:r>
            <a:r>
              <a:rPr lang="ru-RU" dirty="0"/>
              <a:t> 2024</a:t>
            </a:r>
          </a:p>
          <a:p>
            <a:pPr algn="ctr"/>
            <a:endParaRPr lang="ru-RU" dirty="0"/>
          </a:p>
          <a:p>
            <a:pPr algn="ctr"/>
            <a:r>
              <a:rPr lang="ru-RU" dirty="0"/>
              <a:t>А. </a:t>
            </a:r>
            <a:r>
              <a:rPr lang="en-US" dirty="0"/>
              <a:t>Katasonova</a:t>
            </a:r>
            <a:r>
              <a:rPr lang="ru-RU" dirty="0"/>
              <a:t>, </a:t>
            </a:r>
            <a:r>
              <a:rPr lang="en-US" dirty="0"/>
              <a:t>I</a:t>
            </a:r>
            <a:r>
              <a:rPr lang="ru-RU" dirty="0"/>
              <a:t>. </a:t>
            </a:r>
            <a:r>
              <a:rPr lang="en-US" dirty="0"/>
              <a:t>Isakova</a:t>
            </a:r>
            <a:endParaRPr lang="ru-RU" dirty="0"/>
          </a:p>
          <a:p>
            <a:pPr algn="ctr"/>
            <a:endParaRPr lang="en-UA" dirty="0"/>
          </a:p>
        </p:txBody>
      </p:sp>
    </p:spTree>
    <p:extLst>
      <p:ext uri="{BB962C8B-B14F-4D97-AF65-F5344CB8AC3E}">
        <p14:creationId xmlns:p14="http://schemas.microsoft.com/office/powerpoint/2010/main" val="221949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9866-F584-7046-4611-DF20EC4DEB7E}"/>
              </a:ext>
            </a:extLst>
          </p:cNvPr>
          <p:cNvSpPr>
            <a:spLocks noGrp="1"/>
          </p:cNvSpPr>
          <p:nvPr>
            <p:ph type="title"/>
          </p:nvPr>
        </p:nvSpPr>
        <p:spPr>
          <a:xfrm>
            <a:off x="358775" y="269877"/>
            <a:ext cx="11473224" cy="679247"/>
          </a:xfrm>
        </p:spPr>
        <p:txBody>
          <a:bodyPr/>
          <a:lstStyle/>
          <a:p>
            <a:r>
              <a:rPr lang="en-US" sz="4000" dirty="0"/>
              <a:t>Recommendations and notes to them </a:t>
            </a:r>
            <a:r>
              <a:rPr lang="ru-RU" sz="4000" dirty="0"/>
              <a:t>(2)</a:t>
            </a:r>
            <a:endParaRPr lang="en-UA" sz="4000" dirty="0"/>
          </a:p>
        </p:txBody>
      </p:sp>
      <p:sp>
        <p:nvSpPr>
          <p:cNvPr id="4" name="Slide Number Placeholder 3">
            <a:extLst>
              <a:ext uri="{FF2B5EF4-FFF2-40B4-BE49-F238E27FC236}">
                <a16:creationId xmlns:a16="http://schemas.microsoft.com/office/drawing/2014/main" id="{A89830C0-1FA4-E117-64EE-8A5476F39C89}"/>
              </a:ext>
            </a:extLst>
          </p:cNvPr>
          <p:cNvSpPr>
            <a:spLocks noGrp="1"/>
          </p:cNvSpPr>
          <p:nvPr>
            <p:ph type="sldNum" sz="quarter" idx="12"/>
          </p:nvPr>
        </p:nvSpPr>
        <p:spPr/>
        <p:txBody>
          <a:bodyPr/>
          <a:lstStyle/>
          <a:p>
            <a:fld id="{9E2BE927-25C7-4379-86F1-C17ED9D2A7F2}" type="slidenum">
              <a:rPr lang="en-US" smtClean="0"/>
              <a:t>10</a:t>
            </a:fld>
            <a:endParaRPr lang="en-US"/>
          </a:p>
        </p:txBody>
      </p:sp>
      <p:graphicFrame>
        <p:nvGraphicFramePr>
          <p:cNvPr id="5" name="Table 4">
            <a:extLst>
              <a:ext uri="{FF2B5EF4-FFF2-40B4-BE49-F238E27FC236}">
                <a16:creationId xmlns:a16="http://schemas.microsoft.com/office/drawing/2014/main" id="{64880DA1-9BA1-F0E6-EC91-B159C17C2C32}"/>
              </a:ext>
            </a:extLst>
          </p:cNvPr>
          <p:cNvGraphicFramePr>
            <a:graphicFrameLocks noGrp="1"/>
          </p:cNvGraphicFramePr>
          <p:nvPr>
            <p:extLst>
              <p:ext uri="{D42A27DB-BD31-4B8C-83A1-F6EECF244321}">
                <p14:modId xmlns:p14="http://schemas.microsoft.com/office/powerpoint/2010/main" val="3026831376"/>
              </p:ext>
            </p:extLst>
          </p:nvPr>
        </p:nvGraphicFramePr>
        <p:xfrm>
          <a:off x="358775" y="949124"/>
          <a:ext cx="11473224" cy="5716708"/>
        </p:xfrm>
        <a:graphic>
          <a:graphicData uri="http://schemas.openxmlformats.org/drawingml/2006/table">
            <a:tbl>
              <a:tblPr firstRow="1" bandRow="1">
                <a:tableStyleId>{9D7B26C5-4107-4FEC-AEDC-1716B250A1EF}</a:tableStyleId>
              </a:tblPr>
              <a:tblGrid>
                <a:gridCol w="4988729">
                  <a:extLst>
                    <a:ext uri="{9D8B030D-6E8A-4147-A177-3AD203B41FA5}">
                      <a16:colId xmlns:a16="http://schemas.microsoft.com/office/drawing/2014/main" val="2455318256"/>
                    </a:ext>
                  </a:extLst>
                </a:gridCol>
                <a:gridCol w="6484495">
                  <a:extLst>
                    <a:ext uri="{9D8B030D-6E8A-4147-A177-3AD203B41FA5}">
                      <a16:colId xmlns:a16="http://schemas.microsoft.com/office/drawing/2014/main" val="2118589363"/>
                    </a:ext>
                  </a:extLst>
                </a:gridCol>
              </a:tblGrid>
              <a:tr h="2607748">
                <a:tc>
                  <a:txBody>
                    <a:bodyPr/>
                    <a:lstStyle/>
                    <a:p>
                      <a:r>
                        <a:rPr lang="en-US" sz="1800" b="0" kern="1200" dirty="0">
                          <a:solidFill>
                            <a:schemeClr val="tx1"/>
                          </a:solidFill>
                          <a:effectLst/>
                          <a:latin typeface="+mn-lt"/>
                          <a:ea typeface="+mn-ea"/>
                          <a:cs typeface="+mn-cs"/>
                        </a:rPr>
                        <a:t>New CCM membership to be selected at the beginning of the 2nd or 3rd year of the grant</a:t>
                      </a:r>
                      <a:endParaRPr lang="ru-RU" sz="1800" b="0" kern="1200" dirty="0">
                        <a:solidFill>
                          <a:schemeClr val="tx1"/>
                        </a:solidFill>
                        <a:effectLst/>
                        <a:latin typeface="+mn-lt"/>
                        <a:ea typeface="+mn-ea"/>
                        <a:cs typeface="+mn-cs"/>
                      </a:endParaRPr>
                    </a:p>
                    <a:p>
                      <a:r>
                        <a:rPr lang="fr-CH" sz="1800" b="0" kern="1200" dirty="0" err="1">
                          <a:solidFill>
                            <a:schemeClr val="tx1"/>
                          </a:solidFill>
                          <a:effectLst/>
                          <a:latin typeface="+mn-lt"/>
                          <a:ea typeface="+mn-ea"/>
                          <a:cs typeface="+mn-cs"/>
                        </a:rPr>
                        <a:t>Alternatively</a:t>
                      </a:r>
                      <a:r>
                        <a:rPr lang="fr-CH" sz="1800" b="0" kern="120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to</a:t>
                      </a:r>
                      <a:r>
                        <a:rPr lang="fr-CH" sz="1800" b="0" kern="1200" dirty="0">
                          <a:solidFill>
                            <a:schemeClr val="tx1"/>
                          </a:solidFill>
                          <a:effectLst/>
                          <a:latin typeface="+mn-lt"/>
                          <a:ea typeface="+mn-ea"/>
                          <a:cs typeface="+mn-cs"/>
                        </a:rPr>
                        <a:t> </a:t>
                      </a:r>
                      <a:r>
                        <a:rPr lang="fr-CH" sz="1800" b="0" kern="1200" dirty="0" err="1">
                          <a:solidFill>
                            <a:schemeClr val="tx1"/>
                          </a:solidFill>
                          <a:effectLst/>
                          <a:latin typeface="+mn-lt"/>
                          <a:ea typeface="+mn-ea"/>
                          <a:cs typeface="+mn-cs"/>
                        </a:rPr>
                        <a:t>renew</a:t>
                      </a:r>
                      <a:r>
                        <a:rPr lang="fr-CH" sz="1800" b="0" kern="1200" dirty="0">
                          <a:solidFill>
                            <a:schemeClr val="tx1"/>
                          </a:solidFill>
                          <a:effectLst/>
                          <a:latin typeface="+mn-lt"/>
                          <a:ea typeface="+mn-ea"/>
                          <a:cs typeface="+mn-cs"/>
                        </a:rPr>
                        <a:t> ⅓ or </a:t>
                      </a:r>
                      <a:r>
                        <a:rPr lang="fr-CH" sz="1800" b="0" kern="1200" dirty="0" err="1">
                          <a:solidFill>
                            <a:schemeClr val="tx1"/>
                          </a:solidFill>
                          <a:effectLst/>
                          <a:latin typeface="+mn-lt"/>
                          <a:ea typeface="+mn-ea"/>
                          <a:cs typeface="+mn-cs"/>
                        </a:rPr>
                        <a:t>only</a:t>
                      </a:r>
                      <a:r>
                        <a:rPr lang="fr-CH" sz="1800" b="0" kern="1200" dirty="0">
                          <a:solidFill>
                            <a:schemeClr val="tx1"/>
                          </a:solidFill>
                          <a:effectLst/>
                          <a:latin typeface="+mn-lt"/>
                          <a:ea typeface="+mn-ea"/>
                          <a:cs typeface="+mn-cs"/>
                        </a:rPr>
                        <a:t> a part of CCM </a:t>
                      </a:r>
                      <a:r>
                        <a:rPr lang="fr-CH" sz="1800" b="0" kern="1200" dirty="0" err="1">
                          <a:solidFill>
                            <a:schemeClr val="tx1"/>
                          </a:solidFill>
                          <a:effectLst/>
                          <a:latin typeface="+mn-lt"/>
                          <a:ea typeface="+mn-ea"/>
                          <a:cs typeface="+mn-cs"/>
                        </a:rPr>
                        <a:t>every</a:t>
                      </a:r>
                      <a:r>
                        <a:rPr lang="fr-CH" sz="1800" b="0" kern="1200" dirty="0">
                          <a:solidFill>
                            <a:schemeClr val="tx1"/>
                          </a:solidFill>
                          <a:effectLst/>
                          <a:latin typeface="+mn-lt"/>
                          <a:ea typeface="+mn-ea"/>
                          <a:cs typeface="+mn-cs"/>
                        </a:rPr>
                        <a:t> 3 </a:t>
                      </a:r>
                      <a:r>
                        <a:rPr lang="fr-CH" sz="1800" b="0" kern="1200" dirty="0" err="1">
                          <a:solidFill>
                            <a:schemeClr val="tx1"/>
                          </a:solidFill>
                          <a:effectLst/>
                          <a:latin typeface="+mn-lt"/>
                          <a:ea typeface="+mn-ea"/>
                          <a:cs typeface="+mn-cs"/>
                        </a:rPr>
                        <a:t>years</a:t>
                      </a:r>
                      <a:r>
                        <a:rPr lang="fr-CH" sz="1800" b="0" kern="1200" dirty="0">
                          <a:solidFill>
                            <a:schemeClr val="tx1"/>
                          </a:solidFill>
                          <a:effectLst/>
                          <a:latin typeface="+mn-lt"/>
                          <a:ea typeface="+mn-ea"/>
                          <a:cs typeface="+mn-cs"/>
                        </a:rPr>
                        <a:t> - </a:t>
                      </a:r>
                      <a:r>
                        <a:rPr lang="fr-CH" sz="1800" b="0" kern="1200" dirty="0" err="1">
                          <a:solidFill>
                            <a:schemeClr val="tx1"/>
                          </a:solidFill>
                          <a:effectLst/>
                          <a:latin typeface="+mn-lt"/>
                          <a:ea typeface="+mn-ea"/>
                          <a:cs typeface="+mn-cs"/>
                        </a:rPr>
                        <a:t>so</a:t>
                      </a:r>
                      <a:r>
                        <a:rPr lang="fr-CH" sz="1800" b="0" kern="1200" dirty="0">
                          <a:solidFill>
                            <a:schemeClr val="tx1"/>
                          </a:solidFill>
                          <a:effectLst/>
                          <a:latin typeface="+mn-lt"/>
                          <a:ea typeface="+mn-ea"/>
                          <a:cs typeface="+mn-cs"/>
                        </a:rPr>
                        <a:t> </a:t>
                      </a:r>
                      <a:r>
                        <a:rPr lang="fr-CH" sz="1800" b="0" kern="1200" dirty="0" err="1">
                          <a:solidFill>
                            <a:schemeClr val="tx1"/>
                          </a:solidFill>
                          <a:effectLst/>
                          <a:latin typeface="+mn-lt"/>
                          <a:ea typeface="+mn-ea"/>
                          <a:cs typeface="+mn-cs"/>
                        </a:rPr>
                        <a:t>that</a:t>
                      </a:r>
                      <a:r>
                        <a:rPr lang="fr-CH" sz="1800" b="0" kern="1200" dirty="0">
                          <a:solidFill>
                            <a:schemeClr val="tx1"/>
                          </a:solidFill>
                          <a:effectLst/>
                          <a:latin typeface="+mn-lt"/>
                          <a:ea typeface="+mn-ea"/>
                          <a:cs typeface="+mn-cs"/>
                        </a:rPr>
                        <a:t> the </a:t>
                      </a:r>
                      <a:r>
                        <a:rPr lang="fr-CH" sz="1800" b="0" kern="1200" dirty="0" err="1">
                          <a:solidFill>
                            <a:schemeClr val="tx1"/>
                          </a:solidFill>
                          <a:effectLst/>
                          <a:latin typeface="+mn-lt"/>
                          <a:ea typeface="+mn-ea"/>
                          <a:cs typeface="+mn-cs"/>
                        </a:rPr>
                        <a:t>institutional</a:t>
                      </a:r>
                      <a:r>
                        <a:rPr lang="fr-CH" sz="1800" b="0" kern="1200" dirty="0">
                          <a:solidFill>
                            <a:schemeClr val="tx1"/>
                          </a:solidFill>
                          <a:effectLst/>
                          <a:latin typeface="+mn-lt"/>
                          <a:ea typeface="+mn-ea"/>
                          <a:cs typeface="+mn-cs"/>
                        </a:rPr>
                        <a:t> memory </a:t>
                      </a:r>
                      <a:r>
                        <a:rPr lang="fr-CH" sz="1800" b="0" kern="1200" dirty="0" err="1">
                          <a:solidFill>
                            <a:schemeClr val="tx1"/>
                          </a:solidFill>
                          <a:effectLst/>
                          <a:latin typeface="+mn-lt"/>
                          <a:ea typeface="+mn-ea"/>
                          <a:cs typeface="+mn-cs"/>
                        </a:rPr>
                        <a:t>is</a:t>
                      </a:r>
                      <a:r>
                        <a:rPr lang="fr-CH" sz="1800" b="0" kern="1200" dirty="0">
                          <a:solidFill>
                            <a:schemeClr val="tx1"/>
                          </a:solidFill>
                          <a:effectLst/>
                          <a:latin typeface="+mn-lt"/>
                          <a:ea typeface="+mn-ea"/>
                          <a:cs typeface="+mn-cs"/>
                        </a:rPr>
                        <a:t> </a:t>
                      </a:r>
                      <a:r>
                        <a:rPr lang="fr-CH" sz="1800" b="0" kern="1200" dirty="0" err="1">
                          <a:solidFill>
                            <a:schemeClr val="tx1"/>
                          </a:solidFill>
                          <a:effectLst/>
                          <a:latin typeface="+mn-lt"/>
                          <a:ea typeface="+mn-ea"/>
                          <a:cs typeface="+mn-cs"/>
                        </a:rPr>
                        <a:t>kept</a:t>
                      </a:r>
                      <a:endParaRPr lang="en-UA" sz="1800" b="0" kern="1200" dirty="0">
                        <a:solidFill>
                          <a:schemeClr val="tx1"/>
                        </a:solidFill>
                        <a:effectLst/>
                        <a:latin typeface="+mn-lt"/>
                        <a:ea typeface="+mn-ea"/>
                        <a:cs typeface="+mn-cs"/>
                      </a:endParaRPr>
                    </a:p>
                  </a:txBody>
                  <a:tcPr/>
                </a:tc>
                <a:tc>
                  <a:txBody>
                    <a:bodyPr/>
                    <a:lstStyle/>
                    <a:p>
                      <a:r>
                        <a:rPr lang="en-US" sz="1800" b="0" kern="1200" dirty="0">
                          <a:solidFill>
                            <a:schemeClr val="tx1"/>
                          </a:solidFill>
                          <a:effectLst/>
                          <a:latin typeface="+mn-lt"/>
                          <a:ea typeface="+mn-ea"/>
                          <a:cs typeface="+mn-cs"/>
                        </a:rPr>
                        <a:t>If CCM membership is renewed at the beginning of grant year 1, then (a) the new CCM members do not know anything about the new grant, as they did not participate in its development and approval the year before; (b) if the selection of CCM members is delayed, there may be a delay in signing the new grant (which is signed by the CCM chair and vice-chair from different sectors) or signing the grant without a civil society representative.</a:t>
                      </a:r>
                      <a:r>
                        <a:rPr lang="en-UA" b="0" dirty="0">
                          <a:effectLst/>
                        </a:rPr>
                        <a:t> </a:t>
                      </a:r>
                      <a:endParaRPr lang="en-UA" b="0" dirty="0"/>
                    </a:p>
                  </a:txBody>
                  <a:tcPr/>
                </a:tc>
                <a:extLst>
                  <a:ext uri="{0D108BD9-81ED-4DB2-BD59-A6C34878D82A}">
                    <a16:rowId xmlns:a16="http://schemas.microsoft.com/office/drawing/2014/main" val="2845155454"/>
                  </a:ext>
                </a:extLst>
              </a:tr>
              <a:tr h="2607748">
                <a:tc>
                  <a:txBody>
                    <a:bodyPr/>
                    <a:lstStyle/>
                    <a:p>
                      <a:r>
                        <a:rPr lang="en-US" sz="1800" kern="1200" dirty="0">
                          <a:solidFill>
                            <a:schemeClr val="tx1"/>
                          </a:solidFill>
                          <a:effectLst/>
                          <a:latin typeface="+mn-lt"/>
                          <a:ea typeface="+mn-ea"/>
                          <a:cs typeface="+mn-cs"/>
                        </a:rPr>
                        <a:t>the CCPH to approve the Regulations, respectively only the qualitative and quantitative composition of CCM. Remove the clause on approval of CCM member nominees by the CCPH; nominees should be accepted and approved by the CCM on the basis of predetermined criteria.</a:t>
                      </a:r>
                      <a:endParaRPr lang="en-UA" sz="1800" kern="1200" dirty="0">
                        <a:solidFill>
                          <a:schemeClr val="tx1"/>
                        </a:solidFill>
                        <a:effectLst/>
                        <a:latin typeface="+mn-lt"/>
                        <a:ea typeface="+mn-ea"/>
                        <a:cs typeface="+mn-cs"/>
                      </a:endParaRPr>
                    </a:p>
                  </a:txBody>
                  <a:tcPr/>
                </a:tc>
                <a:tc>
                  <a:txBody>
                    <a:bodyPr/>
                    <a:lstStyle/>
                    <a:p>
                      <a:r>
                        <a:rPr lang="en-US" sz="1800" kern="1200" dirty="0">
                          <a:solidFill>
                            <a:schemeClr val="tx1"/>
                          </a:solidFill>
                          <a:effectLst/>
                          <a:latin typeface="+mn-lt"/>
                          <a:ea typeface="+mn-ea"/>
                          <a:cs typeface="+mn-cs"/>
                        </a:rPr>
                        <a:t>Specific composition of the CCM membership, admission and expulsion of members should be considered and approved at CCM meetings. </a:t>
                      </a:r>
                      <a:endParaRPr lang="en-UA"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Approval or non-approval of new CCM members should be done at CCM meetings and only on the basis of formal criteria: criminal record, absence of two consecutive terms on the CCM , and a transparent selection procedure for civil society representatives. In case of rejection of a candidate, the reasons should be specified with reference to a specific clause of the Regulations.</a:t>
                      </a:r>
                      <a:endParaRPr lang="en-UA" sz="1800" kern="1200" dirty="0">
                        <a:solidFill>
                          <a:schemeClr val="tx1"/>
                        </a:solidFill>
                        <a:effectLst/>
                        <a:latin typeface="+mn-lt"/>
                        <a:ea typeface="+mn-ea"/>
                        <a:cs typeface="+mn-cs"/>
                      </a:endParaRPr>
                    </a:p>
                    <a:p>
                      <a:endParaRPr lang="en-UA" b="1" dirty="0"/>
                    </a:p>
                  </a:txBody>
                  <a:tcPr/>
                </a:tc>
                <a:extLst>
                  <a:ext uri="{0D108BD9-81ED-4DB2-BD59-A6C34878D82A}">
                    <a16:rowId xmlns:a16="http://schemas.microsoft.com/office/drawing/2014/main" val="3980527033"/>
                  </a:ext>
                </a:extLst>
              </a:tr>
            </a:tbl>
          </a:graphicData>
        </a:graphic>
      </p:graphicFrame>
    </p:spTree>
    <p:extLst>
      <p:ext uri="{BB962C8B-B14F-4D97-AF65-F5344CB8AC3E}">
        <p14:creationId xmlns:p14="http://schemas.microsoft.com/office/powerpoint/2010/main" val="1668312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9866-F584-7046-4611-DF20EC4DEB7E}"/>
              </a:ext>
            </a:extLst>
          </p:cNvPr>
          <p:cNvSpPr>
            <a:spLocks noGrp="1"/>
          </p:cNvSpPr>
          <p:nvPr>
            <p:ph type="title"/>
          </p:nvPr>
        </p:nvSpPr>
        <p:spPr>
          <a:xfrm>
            <a:off x="358775" y="269877"/>
            <a:ext cx="11473224" cy="679247"/>
          </a:xfrm>
        </p:spPr>
        <p:txBody>
          <a:bodyPr/>
          <a:lstStyle/>
          <a:p>
            <a:r>
              <a:rPr lang="en-US" sz="4000" dirty="0"/>
              <a:t>Recommendations and notes to them </a:t>
            </a:r>
            <a:r>
              <a:rPr lang="ru-RU" sz="4000" dirty="0"/>
              <a:t>(3)</a:t>
            </a:r>
            <a:endParaRPr lang="en-UA" sz="4000" dirty="0"/>
          </a:p>
        </p:txBody>
      </p:sp>
      <p:sp>
        <p:nvSpPr>
          <p:cNvPr id="4" name="Slide Number Placeholder 3">
            <a:extLst>
              <a:ext uri="{FF2B5EF4-FFF2-40B4-BE49-F238E27FC236}">
                <a16:creationId xmlns:a16="http://schemas.microsoft.com/office/drawing/2014/main" id="{A89830C0-1FA4-E117-64EE-8A5476F39C89}"/>
              </a:ext>
            </a:extLst>
          </p:cNvPr>
          <p:cNvSpPr>
            <a:spLocks noGrp="1"/>
          </p:cNvSpPr>
          <p:nvPr>
            <p:ph type="sldNum" sz="quarter" idx="12"/>
          </p:nvPr>
        </p:nvSpPr>
        <p:spPr/>
        <p:txBody>
          <a:bodyPr/>
          <a:lstStyle/>
          <a:p>
            <a:fld id="{9E2BE927-25C7-4379-86F1-C17ED9D2A7F2}" type="slidenum">
              <a:rPr lang="en-US" smtClean="0"/>
              <a:t>11</a:t>
            </a:fld>
            <a:endParaRPr lang="en-US"/>
          </a:p>
        </p:txBody>
      </p:sp>
      <p:graphicFrame>
        <p:nvGraphicFramePr>
          <p:cNvPr id="5" name="Table 4">
            <a:extLst>
              <a:ext uri="{FF2B5EF4-FFF2-40B4-BE49-F238E27FC236}">
                <a16:creationId xmlns:a16="http://schemas.microsoft.com/office/drawing/2014/main" id="{64880DA1-9BA1-F0E6-EC91-B159C17C2C32}"/>
              </a:ext>
            </a:extLst>
          </p:cNvPr>
          <p:cNvGraphicFramePr>
            <a:graphicFrameLocks noGrp="1"/>
          </p:cNvGraphicFramePr>
          <p:nvPr>
            <p:extLst>
              <p:ext uri="{D42A27DB-BD31-4B8C-83A1-F6EECF244321}">
                <p14:modId xmlns:p14="http://schemas.microsoft.com/office/powerpoint/2010/main" val="3635163476"/>
              </p:ext>
            </p:extLst>
          </p:nvPr>
        </p:nvGraphicFramePr>
        <p:xfrm>
          <a:off x="358775" y="949124"/>
          <a:ext cx="11473224" cy="4055769"/>
        </p:xfrm>
        <a:graphic>
          <a:graphicData uri="http://schemas.openxmlformats.org/drawingml/2006/table">
            <a:tbl>
              <a:tblPr firstRow="1" bandRow="1">
                <a:tableStyleId>{9D7B26C5-4107-4FEC-AEDC-1716B250A1EF}</a:tableStyleId>
              </a:tblPr>
              <a:tblGrid>
                <a:gridCol w="4988729">
                  <a:extLst>
                    <a:ext uri="{9D8B030D-6E8A-4147-A177-3AD203B41FA5}">
                      <a16:colId xmlns:a16="http://schemas.microsoft.com/office/drawing/2014/main" val="2455318256"/>
                    </a:ext>
                  </a:extLst>
                </a:gridCol>
                <a:gridCol w="6484495">
                  <a:extLst>
                    <a:ext uri="{9D8B030D-6E8A-4147-A177-3AD203B41FA5}">
                      <a16:colId xmlns:a16="http://schemas.microsoft.com/office/drawing/2014/main" val="2118589363"/>
                    </a:ext>
                  </a:extLst>
                </a:gridCol>
              </a:tblGrid>
              <a:tr h="1770927">
                <a:tc>
                  <a:txBody>
                    <a:bodyPr/>
                    <a:lstStyle/>
                    <a:p>
                      <a:r>
                        <a:rPr lang="en-GB" sz="1800" b="0" kern="1200" dirty="0">
                          <a:solidFill>
                            <a:schemeClr val="tx1"/>
                          </a:solidFill>
                          <a:effectLst/>
                          <a:latin typeface="+mn-lt"/>
                          <a:ea typeface="+mn-ea"/>
                          <a:cs typeface="+mn-cs"/>
                        </a:rPr>
                        <a:t>Conduct new elections for CCM members from the civil society sector online with the involvement of an external moderator to shorten the time until a full CCM is formed.</a:t>
                      </a:r>
                      <a:endParaRPr lang="en-UA" b="0" dirty="0"/>
                    </a:p>
                  </a:txBody>
                  <a:tcPr/>
                </a:tc>
                <a:tc>
                  <a:txBody>
                    <a:bodyPr/>
                    <a:lstStyle/>
                    <a:p>
                      <a:r>
                        <a:rPr lang="en-GB" b="0" dirty="0"/>
                        <a:t>Online elections in the format of a conference with a large number of participants, where the floor is given </a:t>
                      </a:r>
                      <a:r>
                        <a:rPr lang="en-US" b="0" dirty="0"/>
                        <a:t>by</a:t>
                      </a:r>
                      <a:r>
                        <a:rPr lang="en-GB" b="0" dirty="0"/>
                        <a:t> a moderator with a specific time limit on speeches, plus an external moderator, with no conflict of interest, will reduce the election process from several months to a few weeks.</a:t>
                      </a:r>
                      <a:endParaRPr lang="en-UA" b="0" dirty="0"/>
                    </a:p>
                  </a:txBody>
                  <a:tcPr/>
                </a:tc>
                <a:extLst>
                  <a:ext uri="{0D108BD9-81ED-4DB2-BD59-A6C34878D82A}">
                    <a16:rowId xmlns:a16="http://schemas.microsoft.com/office/drawing/2014/main" val="2845155454"/>
                  </a:ext>
                </a:extLst>
              </a:tr>
              <a:tr h="821802">
                <a:tc>
                  <a:txBody>
                    <a:bodyPr/>
                    <a:lstStyle/>
                    <a:p>
                      <a:r>
                        <a:rPr lang="en-US" sz="1800" kern="1200" dirty="0">
                          <a:solidFill>
                            <a:schemeClr val="tx1"/>
                          </a:solidFill>
                          <a:effectLst/>
                          <a:latin typeface="+mn-lt"/>
                          <a:ea typeface="+mn-ea"/>
                          <a:cs typeface="+mn-cs"/>
                        </a:rPr>
                        <a:t>Rename "sectors" for oversight and funding requests to "committees"</a:t>
                      </a:r>
                      <a:r>
                        <a:rPr lang="en-UA" dirty="0">
                          <a:effectLst/>
                        </a:rPr>
                        <a:t> </a:t>
                      </a:r>
                      <a:endParaRPr lang="en-UA" b="1" dirty="0"/>
                    </a:p>
                  </a:txBody>
                  <a:tcPr/>
                </a:tc>
                <a:tc>
                  <a:txBody>
                    <a:bodyPr/>
                    <a:lstStyle/>
                    <a:p>
                      <a:r>
                        <a:rPr lang="en-US" sz="1800" kern="1200" dirty="0">
                          <a:solidFill>
                            <a:schemeClr val="tx1"/>
                          </a:solidFill>
                          <a:effectLst/>
                          <a:latin typeface="+mn-lt"/>
                          <a:ea typeface="+mn-ea"/>
                          <a:cs typeface="+mn-cs"/>
                        </a:rPr>
                        <a:t>To eliminate confusion with the government, civil and international sectors</a:t>
                      </a:r>
                      <a:r>
                        <a:rPr lang="en-UA" dirty="0">
                          <a:effectLst/>
                        </a:rPr>
                        <a:t> </a:t>
                      </a:r>
                      <a:endParaRPr lang="en-UA" b="1" dirty="0"/>
                    </a:p>
                  </a:txBody>
                  <a:tcPr/>
                </a:tc>
                <a:extLst>
                  <a:ext uri="{0D108BD9-81ED-4DB2-BD59-A6C34878D82A}">
                    <a16:rowId xmlns:a16="http://schemas.microsoft.com/office/drawing/2014/main" val="3980527033"/>
                  </a:ext>
                </a:extLst>
              </a:tr>
              <a:tr h="821802">
                <a:tc>
                  <a:txBody>
                    <a:bodyPr/>
                    <a:lstStyle/>
                    <a:p>
                      <a:r>
                        <a:rPr lang="en-GB" sz="1800" kern="1200" dirty="0">
                          <a:solidFill>
                            <a:schemeClr val="tx1"/>
                          </a:solidFill>
                          <a:effectLst/>
                          <a:latin typeface="+mn-lt"/>
                          <a:ea typeface="+mn-ea"/>
                          <a:cs typeface="+mn-cs"/>
                        </a:rPr>
                        <a:t>Quorum should be al least 2/3 of the total number of CCM members and at least 1 member each from the international and non-governmental sectors.</a:t>
                      </a:r>
                      <a:endParaRPr lang="en-UA" b="1" dirty="0"/>
                    </a:p>
                  </a:txBody>
                  <a:tcPr/>
                </a:tc>
                <a:tc>
                  <a:txBody>
                    <a:bodyPr/>
                    <a:lstStyle/>
                    <a:p>
                      <a:r>
                        <a:rPr lang="en-US" sz="1800" kern="1200" dirty="0">
                          <a:solidFill>
                            <a:schemeClr val="tx1"/>
                          </a:solidFill>
                          <a:effectLst/>
                          <a:latin typeface="+mn-lt"/>
                          <a:ea typeface="+mn-ea"/>
                          <a:cs typeface="+mn-cs"/>
                        </a:rPr>
                        <a:t>There are now 11 government sector members on the CCM, which is already a simple majority (11 out of 21). To ensure meaningful participation of all sectors in the decision-making process, it is necessary to ensure that there are mandatory votes from the civil society and international sectors.</a:t>
                      </a:r>
                      <a:endParaRPr lang="en-UA" sz="1800" kern="1200" dirty="0">
                        <a:solidFill>
                          <a:schemeClr val="tx1"/>
                        </a:solidFill>
                        <a:effectLst/>
                        <a:latin typeface="+mn-lt"/>
                        <a:ea typeface="+mn-ea"/>
                        <a:cs typeface="+mn-cs"/>
                      </a:endParaRPr>
                    </a:p>
                  </a:txBody>
                  <a:tcPr/>
                </a:tc>
                <a:extLst>
                  <a:ext uri="{0D108BD9-81ED-4DB2-BD59-A6C34878D82A}">
                    <a16:rowId xmlns:a16="http://schemas.microsoft.com/office/drawing/2014/main" val="3803142796"/>
                  </a:ext>
                </a:extLst>
              </a:tr>
            </a:tbl>
          </a:graphicData>
        </a:graphic>
      </p:graphicFrame>
    </p:spTree>
    <p:extLst>
      <p:ext uri="{BB962C8B-B14F-4D97-AF65-F5344CB8AC3E}">
        <p14:creationId xmlns:p14="http://schemas.microsoft.com/office/powerpoint/2010/main" val="317952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9866-F584-7046-4611-DF20EC4DEB7E}"/>
              </a:ext>
            </a:extLst>
          </p:cNvPr>
          <p:cNvSpPr>
            <a:spLocks noGrp="1"/>
          </p:cNvSpPr>
          <p:nvPr>
            <p:ph type="title"/>
          </p:nvPr>
        </p:nvSpPr>
        <p:spPr>
          <a:xfrm>
            <a:off x="358775" y="269877"/>
            <a:ext cx="11473224" cy="679247"/>
          </a:xfrm>
        </p:spPr>
        <p:txBody>
          <a:bodyPr/>
          <a:lstStyle/>
          <a:p>
            <a:r>
              <a:rPr lang="en-US" sz="4000" dirty="0"/>
              <a:t>Recommendations and notes to them </a:t>
            </a:r>
            <a:r>
              <a:rPr lang="ru-RU" sz="4000" dirty="0"/>
              <a:t>(4)</a:t>
            </a:r>
            <a:endParaRPr lang="en-UA" sz="4000" dirty="0"/>
          </a:p>
        </p:txBody>
      </p:sp>
      <p:sp>
        <p:nvSpPr>
          <p:cNvPr id="4" name="Slide Number Placeholder 3">
            <a:extLst>
              <a:ext uri="{FF2B5EF4-FFF2-40B4-BE49-F238E27FC236}">
                <a16:creationId xmlns:a16="http://schemas.microsoft.com/office/drawing/2014/main" id="{A89830C0-1FA4-E117-64EE-8A5476F39C89}"/>
              </a:ext>
            </a:extLst>
          </p:cNvPr>
          <p:cNvSpPr>
            <a:spLocks noGrp="1"/>
          </p:cNvSpPr>
          <p:nvPr>
            <p:ph type="sldNum" sz="quarter" idx="12"/>
          </p:nvPr>
        </p:nvSpPr>
        <p:spPr/>
        <p:txBody>
          <a:bodyPr/>
          <a:lstStyle/>
          <a:p>
            <a:fld id="{9E2BE927-25C7-4379-86F1-C17ED9D2A7F2}" type="slidenum">
              <a:rPr lang="en-US" smtClean="0"/>
              <a:t>12</a:t>
            </a:fld>
            <a:endParaRPr lang="en-US"/>
          </a:p>
        </p:txBody>
      </p:sp>
      <p:graphicFrame>
        <p:nvGraphicFramePr>
          <p:cNvPr id="7" name="Table 6">
            <a:extLst>
              <a:ext uri="{FF2B5EF4-FFF2-40B4-BE49-F238E27FC236}">
                <a16:creationId xmlns:a16="http://schemas.microsoft.com/office/drawing/2014/main" id="{10F5F93C-AF50-49B4-9376-B9BFE921952B}"/>
              </a:ext>
            </a:extLst>
          </p:cNvPr>
          <p:cNvGraphicFramePr>
            <a:graphicFrameLocks noGrp="1"/>
          </p:cNvGraphicFramePr>
          <p:nvPr>
            <p:extLst>
              <p:ext uri="{D42A27DB-BD31-4B8C-83A1-F6EECF244321}">
                <p14:modId xmlns:p14="http://schemas.microsoft.com/office/powerpoint/2010/main" val="689330227"/>
              </p:ext>
            </p:extLst>
          </p:nvPr>
        </p:nvGraphicFramePr>
        <p:xfrm>
          <a:off x="358775" y="949124"/>
          <a:ext cx="11473224" cy="5119482"/>
        </p:xfrm>
        <a:graphic>
          <a:graphicData uri="http://schemas.openxmlformats.org/drawingml/2006/table">
            <a:tbl>
              <a:tblPr firstRow="1" bandRow="1">
                <a:tableStyleId>{9D7B26C5-4107-4FEC-AEDC-1716B250A1EF}</a:tableStyleId>
              </a:tblPr>
              <a:tblGrid>
                <a:gridCol w="4988729">
                  <a:extLst>
                    <a:ext uri="{9D8B030D-6E8A-4147-A177-3AD203B41FA5}">
                      <a16:colId xmlns:a16="http://schemas.microsoft.com/office/drawing/2014/main" val="2455318256"/>
                    </a:ext>
                  </a:extLst>
                </a:gridCol>
                <a:gridCol w="6484495">
                  <a:extLst>
                    <a:ext uri="{9D8B030D-6E8A-4147-A177-3AD203B41FA5}">
                      <a16:colId xmlns:a16="http://schemas.microsoft.com/office/drawing/2014/main" val="2118589363"/>
                    </a:ext>
                  </a:extLst>
                </a:gridCol>
              </a:tblGrid>
              <a:tr h="1770927">
                <a:tc>
                  <a:txBody>
                    <a:bodyPr/>
                    <a:lstStyle/>
                    <a:p>
                      <a:r>
                        <a:rPr lang="en-GB" b="0" dirty="0"/>
                        <a:t>Change the composition of the non-government sector</a:t>
                      </a:r>
                      <a:r>
                        <a:rPr lang="ru-RU" b="0" dirty="0"/>
                        <a:t>(9):</a:t>
                      </a:r>
                    </a:p>
                    <a:p>
                      <a:r>
                        <a:rPr lang="en-US" b="0" dirty="0"/>
                        <a:t>People with HIV</a:t>
                      </a:r>
                      <a:r>
                        <a:rPr lang="ru-RU" b="0" dirty="0"/>
                        <a:t>(1)</a:t>
                      </a:r>
                    </a:p>
                    <a:p>
                      <a:r>
                        <a:rPr lang="en-US" b="0" dirty="0"/>
                        <a:t>People with TB</a:t>
                      </a:r>
                      <a:r>
                        <a:rPr lang="ru-RU" b="0" dirty="0"/>
                        <a:t>(1)</a:t>
                      </a:r>
                    </a:p>
                    <a:p>
                      <a:r>
                        <a:rPr lang="en-US" b="0" dirty="0"/>
                        <a:t>Civil Society and Communities Representatives</a:t>
                      </a:r>
                      <a:r>
                        <a:rPr lang="ru-RU" b="0" dirty="0"/>
                        <a:t>(7)</a:t>
                      </a:r>
                      <a:endParaRPr lang="en-UA"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kern="1200" dirty="0">
                          <a:solidFill>
                            <a:schemeClr val="tx1"/>
                          </a:solidFill>
                          <a:effectLst/>
                          <a:latin typeface="+mn-lt"/>
                          <a:ea typeface="+mn-ea"/>
                          <a:cs typeface="+mn-cs"/>
                        </a:rPr>
                        <a:t>If the decision on the total number of CCM members is postponed, civil society and community representatives should retain 5 seats as they are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kern="1200" dirty="0">
                          <a:solidFill>
                            <a:schemeClr val="tx1"/>
                          </a:solidFill>
                          <a:effectLst/>
                          <a:latin typeface="+mn-lt"/>
                          <a:ea typeface="+mn-ea"/>
                          <a:cs typeface="+mn-cs"/>
                        </a:rPr>
                        <a:t>Combining all communities into one block will allow to select representatives who are known and respected by different groups and have 10 seats (voting plus alternates) of strong community leaders.</a:t>
                      </a:r>
                      <a:endParaRPr lang="en-UA" b="0" dirty="0"/>
                    </a:p>
                  </a:txBody>
                  <a:tcPr/>
                </a:tc>
                <a:extLst>
                  <a:ext uri="{0D108BD9-81ED-4DB2-BD59-A6C34878D82A}">
                    <a16:rowId xmlns:a16="http://schemas.microsoft.com/office/drawing/2014/main" val="2845155454"/>
                  </a:ext>
                </a:extLst>
              </a:tr>
              <a:tr h="821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Change the composition of the international sector </a:t>
                      </a:r>
                      <a:r>
                        <a:rPr lang="ru-RU" b="0" dirty="0"/>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UN Family </a:t>
                      </a:r>
                      <a:r>
                        <a:rPr lang="ru-RU" b="0" dirty="0"/>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US-funded organizations and TA projects </a:t>
                      </a:r>
                      <a:r>
                        <a:rPr lang="ru-RU" b="0" dirty="0"/>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Technical partners</a:t>
                      </a:r>
                      <a:endParaRPr lang="ru-RU" b="0" dirty="0"/>
                    </a:p>
                    <a:p>
                      <a:endParaRPr lang="en-UA"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Large groups of organizations and projects guided by common principles.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In case of a change of Principal Recipient, UNDP should automatically regain the right to represent the UN family on the CCM.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It is recommended that WHO should be the voting member and other agencies such as GIZ, </a:t>
                      </a:r>
                      <a:r>
                        <a:rPr lang="en-GB" sz="1800" kern="1200" dirty="0" err="1">
                          <a:solidFill>
                            <a:schemeClr val="tx1"/>
                          </a:solidFill>
                          <a:effectLst/>
                          <a:latin typeface="+mn-lt"/>
                          <a:ea typeface="+mn-ea"/>
                          <a:cs typeface="+mn-cs"/>
                        </a:rPr>
                        <a:t>KfW</a:t>
                      </a:r>
                      <a:r>
                        <a:rPr lang="en-GB" sz="1800" kern="1200" dirty="0">
                          <a:solidFill>
                            <a:schemeClr val="tx1"/>
                          </a:solidFill>
                          <a:effectLst/>
                          <a:latin typeface="+mn-lt"/>
                          <a:ea typeface="+mn-ea"/>
                          <a:cs typeface="+mn-cs"/>
                        </a:rPr>
                        <a:t>, etc. should be alternates.</a:t>
                      </a:r>
                      <a:endParaRPr lang="ru-RU" dirty="0">
                        <a:effectLst/>
                      </a:endParaRPr>
                    </a:p>
                  </a:txBody>
                  <a:tcPr/>
                </a:tc>
                <a:extLst>
                  <a:ext uri="{0D108BD9-81ED-4DB2-BD59-A6C34878D82A}">
                    <a16:rowId xmlns:a16="http://schemas.microsoft.com/office/drawing/2014/main" val="3980527033"/>
                  </a:ext>
                </a:extLst>
              </a:tr>
              <a:tr h="821802">
                <a:tc>
                  <a:txBody>
                    <a:bodyPr/>
                    <a:lstStyle/>
                    <a:p>
                      <a:r>
                        <a:rPr lang="en-GB" b="0" i="1" dirty="0"/>
                        <a:t>It is desirable to implement these changes already for this CCM</a:t>
                      </a:r>
                      <a:endParaRPr lang="en-UA" b="0" i="1" dirty="0"/>
                    </a:p>
                  </a:txBody>
                  <a:tcPr/>
                </a:tc>
                <a:tc>
                  <a:txBody>
                    <a:bodyPr/>
                    <a:lstStyle/>
                    <a:p>
                      <a:pPr algn="just"/>
                      <a:endParaRPr lang="en-UA" b="0" dirty="0"/>
                    </a:p>
                  </a:txBody>
                  <a:tcPr/>
                </a:tc>
                <a:extLst>
                  <a:ext uri="{0D108BD9-81ED-4DB2-BD59-A6C34878D82A}">
                    <a16:rowId xmlns:a16="http://schemas.microsoft.com/office/drawing/2014/main" val="3803142796"/>
                  </a:ext>
                </a:extLst>
              </a:tr>
            </a:tbl>
          </a:graphicData>
        </a:graphic>
      </p:graphicFrame>
    </p:spTree>
    <p:extLst>
      <p:ext uri="{BB962C8B-B14F-4D97-AF65-F5344CB8AC3E}">
        <p14:creationId xmlns:p14="http://schemas.microsoft.com/office/powerpoint/2010/main" val="27935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9866-F584-7046-4611-DF20EC4DEB7E}"/>
              </a:ext>
            </a:extLst>
          </p:cNvPr>
          <p:cNvSpPr>
            <a:spLocks noGrp="1"/>
          </p:cNvSpPr>
          <p:nvPr>
            <p:ph type="title"/>
          </p:nvPr>
        </p:nvSpPr>
        <p:spPr>
          <a:xfrm>
            <a:off x="358775" y="269877"/>
            <a:ext cx="11473224" cy="679247"/>
          </a:xfrm>
        </p:spPr>
        <p:txBody>
          <a:bodyPr/>
          <a:lstStyle/>
          <a:p>
            <a:r>
              <a:rPr lang="en-US" sz="4000" dirty="0"/>
              <a:t>Recommendations and notes to them </a:t>
            </a:r>
            <a:r>
              <a:rPr lang="ru-RU" sz="4000" dirty="0"/>
              <a:t>(5)</a:t>
            </a:r>
            <a:endParaRPr lang="en-UA" sz="4000" dirty="0"/>
          </a:p>
        </p:txBody>
      </p:sp>
      <p:sp>
        <p:nvSpPr>
          <p:cNvPr id="4" name="Slide Number Placeholder 3">
            <a:extLst>
              <a:ext uri="{FF2B5EF4-FFF2-40B4-BE49-F238E27FC236}">
                <a16:creationId xmlns:a16="http://schemas.microsoft.com/office/drawing/2014/main" id="{A89830C0-1FA4-E117-64EE-8A5476F39C89}"/>
              </a:ext>
            </a:extLst>
          </p:cNvPr>
          <p:cNvSpPr>
            <a:spLocks noGrp="1"/>
          </p:cNvSpPr>
          <p:nvPr>
            <p:ph type="sldNum" sz="quarter" idx="12"/>
          </p:nvPr>
        </p:nvSpPr>
        <p:spPr/>
        <p:txBody>
          <a:bodyPr/>
          <a:lstStyle/>
          <a:p>
            <a:fld id="{9E2BE927-25C7-4379-86F1-C17ED9D2A7F2}" type="slidenum">
              <a:rPr lang="en-US" smtClean="0"/>
              <a:t>13</a:t>
            </a:fld>
            <a:endParaRPr lang="en-US"/>
          </a:p>
        </p:txBody>
      </p:sp>
      <p:graphicFrame>
        <p:nvGraphicFramePr>
          <p:cNvPr id="7" name="Table 6">
            <a:extLst>
              <a:ext uri="{FF2B5EF4-FFF2-40B4-BE49-F238E27FC236}">
                <a16:creationId xmlns:a16="http://schemas.microsoft.com/office/drawing/2014/main" id="{10F5F93C-AF50-49B4-9376-B9BFE921952B}"/>
              </a:ext>
            </a:extLst>
          </p:cNvPr>
          <p:cNvGraphicFramePr>
            <a:graphicFrameLocks noGrp="1"/>
          </p:cNvGraphicFramePr>
          <p:nvPr>
            <p:extLst>
              <p:ext uri="{D42A27DB-BD31-4B8C-83A1-F6EECF244321}">
                <p14:modId xmlns:p14="http://schemas.microsoft.com/office/powerpoint/2010/main" val="640224590"/>
              </p:ext>
            </p:extLst>
          </p:nvPr>
        </p:nvGraphicFramePr>
        <p:xfrm>
          <a:off x="358775" y="949124"/>
          <a:ext cx="11473224" cy="4480560"/>
        </p:xfrm>
        <a:graphic>
          <a:graphicData uri="http://schemas.openxmlformats.org/drawingml/2006/table">
            <a:tbl>
              <a:tblPr firstRow="1" bandRow="1">
                <a:tableStyleId>{9D7B26C5-4107-4FEC-AEDC-1716B250A1EF}</a:tableStyleId>
              </a:tblPr>
              <a:tblGrid>
                <a:gridCol w="5798957">
                  <a:extLst>
                    <a:ext uri="{9D8B030D-6E8A-4147-A177-3AD203B41FA5}">
                      <a16:colId xmlns:a16="http://schemas.microsoft.com/office/drawing/2014/main" val="2455318256"/>
                    </a:ext>
                  </a:extLst>
                </a:gridCol>
                <a:gridCol w="5674267">
                  <a:extLst>
                    <a:ext uri="{9D8B030D-6E8A-4147-A177-3AD203B41FA5}">
                      <a16:colId xmlns:a16="http://schemas.microsoft.com/office/drawing/2014/main" val="2118589363"/>
                    </a:ext>
                  </a:extLst>
                </a:gridCol>
              </a:tblGrid>
              <a:tr h="1770927">
                <a:tc>
                  <a:txBody>
                    <a:bodyPr/>
                    <a:lstStyle/>
                    <a:p>
                      <a:r>
                        <a:rPr lang="en-GB" b="0" dirty="0"/>
                        <a:t>Recommended changes to the composition of the government sector in the next "convocation":</a:t>
                      </a:r>
                    </a:p>
                    <a:p>
                      <a:r>
                        <a:rPr lang="ru-RU" sz="1800" b="0" kern="1200" dirty="0">
                          <a:solidFill>
                            <a:schemeClr val="tx1"/>
                          </a:solidFill>
                          <a:effectLst/>
                          <a:latin typeface="+mn-lt"/>
                          <a:ea typeface="+mn-ea"/>
                          <a:cs typeface="+mn-cs"/>
                        </a:rPr>
                        <a:t>(1) </a:t>
                      </a:r>
                      <a:r>
                        <a:rPr lang="en-GB" sz="1800" b="0" kern="1200" dirty="0">
                          <a:solidFill>
                            <a:schemeClr val="tx1"/>
                          </a:solidFill>
                          <a:effectLst/>
                          <a:latin typeface="+mn-lt"/>
                          <a:ea typeface="+mn-ea"/>
                          <a:cs typeface="+mn-cs"/>
                        </a:rPr>
                        <a:t>Minister / Deputy Minister of Health</a:t>
                      </a:r>
                      <a:endParaRPr lang="ru-RU" b="0" dirty="0">
                        <a:effectLst/>
                      </a:endParaRPr>
                    </a:p>
                    <a:p>
                      <a:r>
                        <a:rPr lang="ru-RU" sz="1800" b="0" kern="1200" dirty="0">
                          <a:solidFill>
                            <a:schemeClr val="tx1"/>
                          </a:solidFill>
                          <a:effectLst/>
                          <a:latin typeface="+mn-lt"/>
                          <a:ea typeface="+mn-ea"/>
                          <a:cs typeface="+mn-cs"/>
                        </a:rPr>
                        <a:t>(1) </a:t>
                      </a:r>
                      <a:r>
                        <a:rPr lang="en-GB" sz="1800" b="0" kern="1200" dirty="0" err="1">
                          <a:solidFill>
                            <a:schemeClr val="tx1"/>
                          </a:solidFill>
                          <a:effectLst/>
                          <a:latin typeface="+mn-lt"/>
                          <a:ea typeface="+mn-ea"/>
                          <a:cs typeface="+mn-cs"/>
                        </a:rPr>
                        <a:t>Jogorku</a:t>
                      </a:r>
                      <a:r>
                        <a:rPr lang="en-GB" sz="1800" b="0" kern="1200" dirty="0">
                          <a:solidFill>
                            <a:schemeClr val="tx1"/>
                          </a:solidFill>
                          <a:effectLst/>
                          <a:latin typeface="+mn-lt"/>
                          <a:ea typeface="+mn-ea"/>
                          <a:cs typeface="+mn-cs"/>
                        </a:rPr>
                        <a:t> </a:t>
                      </a:r>
                      <a:r>
                        <a:rPr lang="en-GB" sz="1800" b="0" kern="1200" dirty="0" err="1">
                          <a:solidFill>
                            <a:schemeClr val="tx1"/>
                          </a:solidFill>
                          <a:effectLst/>
                          <a:latin typeface="+mn-lt"/>
                          <a:ea typeface="+mn-ea"/>
                          <a:cs typeface="+mn-cs"/>
                        </a:rPr>
                        <a:t>Kenesh</a:t>
                      </a:r>
                      <a:endParaRPr lang="ru-RU" b="0" dirty="0">
                        <a:effectLst/>
                      </a:endParaRPr>
                    </a:p>
                    <a:p>
                      <a:r>
                        <a:rPr lang="ru-RU" sz="1800" b="0" kern="1200" dirty="0">
                          <a:solidFill>
                            <a:schemeClr val="tx1"/>
                          </a:solidFill>
                          <a:effectLst/>
                          <a:latin typeface="+mn-lt"/>
                          <a:ea typeface="+mn-ea"/>
                          <a:cs typeface="+mn-cs"/>
                        </a:rPr>
                        <a:t>(1) </a:t>
                      </a:r>
                      <a:r>
                        <a:rPr lang="en-GB" sz="1800" b="0" kern="1200" dirty="0">
                          <a:solidFill>
                            <a:schemeClr val="tx1"/>
                          </a:solidFill>
                          <a:effectLst/>
                          <a:latin typeface="+mn-lt"/>
                          <a:ea typeface="+mn-ea"/>
                          <a:cs typeface="+mn-cs"/>
                        </a:rPr>
                        <a:t>Ministry of Health</a:t>
                      </a:r>
                      <a:endParaRPr lang="ru-RU" b="0" dirty="0">
                        <a:effectLst/>
                      </a:endParaRPr>
                    </a:p>
                    <a:p>
                      <a:r>
                        <a:rPr lang="ru-RU" sz="1800" b="0" kern="1200" dirty="0">
                          <a:solidFill>
                            <a:schemeClr val="tx1"/>
                          </a:solidFill>
                          <a:effectLst/>
                          <a:latin typeface="+mn-lt"/>
                          <a:ea typeface="+mn-ea"/>
                          <a:cs typeface="+mn-cs"/>
                        </a:rPr>
                        <a:t>(1) </a:t>
                      </a:r>
                      <a:r>
                        <a:rPr lang="en-GB" sz="1800" b="0" kern="1200" dirty="0">
                          <a:solidFill>
                            <a:schemeClr val="tx1"/>
                          </a:solidFill>
                          <a:effectLst/>
                          <a:latin typeface="+mn-lt"/>
                          <a:ea typeface="+mn-ea"/>
                          <a:cs typeface="+mn-cs"/>
                        </a:rPr>
                        <a:t>AIDS </a:t>
                      </a:r>
                      <a:r>
                        <a:rPr lang="en-GB" sz="1800" b="0" kern="1200" dirty="0" err="1">
                          <a:solidFill>
                            <a:schemeClr val="tx1"/>
                          </a:solidFill>
                          <a:effectLst/>
                          <a:latin typeface="+mn-lt"/>
                          <a:ea typeface="+mn-ea"/>
                          <a:cs typeface="+mn-cs"/>
                        </a:rPr>
                        <a:t>Center</a:t>
                      </a:r>
                      <a:endParaRPr lang="ru-RU" sz="1800" b="0" kern="1200" dirty="0">
                        <a:solidFill>
                          <a:schemeClr val="tx1"/>
                        </a:solidFill>
                        <a:effectLst/>
                        <a:latin typeface="+mn-lt"/>
                        <a:ea typeface="+mn-ea"/>
                        <a:cs typeface="+mn-cs"/>
                      </a:endParaRPr>
                    </a:p>
                    <a:p>
                      <a:r>
                        <a:rPr lang="ru-RU" sz="1800" b="0" kern="1200" dirty="0">
                          <a:solidFill>
                            <a:schemeClr val="tx1"/>
                          </a:solidFill>
                          <a:effectLst/>
                          <a:latin typeface="+mn-lt"/>
                          <a:ea typeface="+mn-ea"/>
                          <a:cs typeface="+mn-cs"/>
                        </a:rPr>
                        <a:t>(1) </a:t>
                      </a:r>
                      <a:r>
                        <a:rPr lang="en-GB" sz="1800" b="0" kern="1200" dirty="0" err="1">
                          <a:solidFill>
                            <a:schemeClr val="tx1"/>
                          </a:solidFill>
                          <a:effectLst/>
                          <a:latin typeface="+mn-lt"/>
                          <a:ea typeface="+mn-ea"/>
                          <a:cs typeface="+mn-cs"/>
                        </a:rPr>
                        <a:t>Center</a:t>
                      </a:r>
                      <a:r>
                        <a:rPr lang="en-GB" sz="1800" b="0" kern="1200" dirty="0">
                          <a:solidFill>
                            <a:schemeClr val="tx1"/>
                          </a:solidFill>
                          <a:effectLst/>
                          <a:latin typeface="+mn-lt"/>
                          <a:ea typeface="+mn-ea"/>
                          <a:cs typeface="+mn-cs"/>
                        </a:rPr>
                        <a:t> for </a:t>
                      </a:r>
                      <a:r>
                        <a:rPr lang="en-GB" sz="1800" b="0" kern="1200" dirty="0" err="1">
                          <a:solidFill>
                            <a:schemeClr val="tx1"/>
                          </a:solidFill>
                          <a:effectLst/>
                          <a:latin typeface="+mn-lt"/>
                          <a:ea typeface="+mn-ea"/>
                          <a:cs typeface="+mn-cs"/>
                        </a:rPr>
                        <a:t>Phthisiology</a:t>
                      </a:r>
                      <a:endParaRPr lang="ru-RU" sz="1800" b="0" kern="1200" dirty="0">
                        <a:solidFill>
                          <a:schemeClr val="tx1"/>
                        </a:solidFill>
                        <a:effectLst/>
                        <a:latin typeface="+mn-lt"/>
                        <a:ea typeface="+mn-ea"/>
                        <a:cs typeface="+mn-cs"/>
                      </a:endParaRPr>
                    </a:p>
                    <a:p>
                      <a:r>
                        <a:rPr lang="ru-RU" sz="1800" b="0" kern="1200" dirty="0">
                          <a:solidFill>
                            <a:schemeClr val="tx1"/>
                          </a:solidFill>
                          <a:effectLst/>
                          <a:latin typeface="+mn-lt"/>
                          <a:ea typeface="+mn-ea"/>
                          <a:cs typeface="+mn-cs"/>
                        </a:rPr>
                        <a:t>(1) </a:t>
                      </a:r>
                      <a:r>
                        <a:rPr lang="en-GB" sz="1800" b="0" kern="1200" dirty="0" err="1">
                          <a:solidFill>
                            <a:schemeClr val="tx1"/>
                          </a:solidFill>
                          <a:effectLst/>
                          <a:latin typeface="+mn-lt"/>
                          <a:ea typeface="+mn-ea"/>
                          <a:cs typeface="+mn-cs"/>
                        </a:rPr>
                        <a:t>Center</a:t>
                      </a:r>
                      <a:r>
                        <a:rPr lang="en-GB" sz="1800" b="0" kern="1200" dirty="0">
                          <a:solidFill>
                            <a:schemeClr val="tx1"/>
                          </a:solidFill>
                          <a:effectLst/>
                          <a:latin typeface="+mn-lt"/>
                          <a:ea typeface="+mn-ea"/>
                          <a:cs typeface="+mn-cs"/>
                        </a:rPr>
                        <a:t> for Narcology (main) / </a:t>
                      </a:r>
                      <a:r>
                        <a:rPr lang="en-GB" sz="1800" b="0" kern="1200" dirty="0" err="1">
                          <a:solidFill>
                            <a:schemeClr val="tx1"/>
                          </a:solidFill>
                          <a:effectLst/>
                          <a:latin typeface="+mn-lt"/>
                          <a:ea typeface="+mn-ea"/>
                          <a:cs typeface="+mn-cs"/>
                        </a:rPr>
                        <a:t>Center</a:t>
                      </a:r>
                      <a:r>
                        <a:rPr lang="en-GB" sz="1800" b="0" kern="1200" dirty="0">
                          <a:solidFill>
                            <a:schemeClr val="tx1"/>
                          </a:solidFill>
                          <a:effectLst/>
                          <a:latin typeface="+mn-lt"/>
                          <a:ea typeface="+mn-ea"/>
                          <a:cs typeface="+mn-cs"/>
                        </a:rPr>
                        <a:t> for Health Development (alt)</a:t>
                      </a:r>
                    </a:p>
                    <a:p>
                      <a:r>
                        <a:rPr lang="ru-RU" sz="1800" b="0" kern="1200" dirty="0">
                          <a:solidFill>
                            <a:schemeClr val="tx1"/>
                          </a:solidFill>
                          <a:effectLst/>
                          <a:latin typeface="+mn-lt"/>
                          <a:ea typeface="+mn-ea"/>
                          <a:cs typeface="+mn-cs"/>
                        </a:rPr>
                        <a:t>(1) </a:t>
                      </a:r>
                      <a:r>
                        <a:rPr lang="en-US" sz="1800" b="0" kern="1200" dirty="0">
                          <a:solidFill>
                            <a:schemeClr val="tx1"/>
                          </a:solidFill>
                          <a:effectLst/>
                          <a:latin typeface="+mn-lt"/>
                          <a:ea typeface="+mn-ea"/>
                          <a:cs typeface="+mn-cs"/>
                        </a:rPr>
                        <a:t>MIA</a:t>
                      </a:r>
                      <a:endParaRPr lang="ru-RU" sz="1800" b="0" kern="1200" dirty="0">
                        <a:solidFill>
                          <a:schemeClr val="tx1"/>
                        </a:solidFill>
                        <a:effectLst/>
                        <a:latin typeface="+mn-lt"/>
                        <a:ea typeface="+mn-ea"/>
                        <a:cs typeface="+mn-cs"/>
                      </a:endParaRPr>
                    </a:p>
                    <a:p>
                      <a:r>
                        <a:rPr lang="ru-RU" sz="1800" b="0" kern="1200" dirty="0">
                          <a:solidFill>
                            <a:schemeClr val="tx1"/>
                          </a:solidFill>
                          <a:effectLst/>
                          <a:latin typeface="+mn-lt"/>
                          <a:ea typeface="+mn-ea"/>
                          <a:cs typeface="+mn-cs"/>
                        </a:rPr>
                        <a:t>(1) </a:t>
                      </a:r>
                      <a:r>
                        <a:rPr lang="en-US" sz="1800" b="0" kern="1200" dirty="0">
                          <a:solidFill>
                            <a:schemeClr val="tx1"/>
                          </a:solidFill>
                          <a:effectLst/>
                          <a:latin typeface="+mn-lt"/>
                          <a:ea typeface="+mn-ea"/>
                          <a:cs typeface="+mn-cs"/>
                        </a:rPr>
                        <a:t>Penitentiary Service</a:t>
                      </a:r>
                      <a:endParaRPr lang="ru-RU" sz="1800" b="0" kern="1200" dirty="0">
                        <a:solidFill>
                          <a:schemeClr val="tx1"/>
                        </a:solidFill>
                        <a:effectLst/>
                        <a:latin typeface="+mn-lt"/>
                        <a:ea typeface="+mn-ea"/>
                        <a:cs typeface="+mn-cs"/>
                      </a:endParaRPr>
                    </a:p>
                    <a:p>
                      <a:r>
                        <a:rPr lang="ru-RU" sz="1800" b="0" kern="1200" dirty="0">
                          <a:solidFill>
                            <a:schemeClr val="tx1"/>
                          </a:solidFill>
                          <a:effectLst/>
                          <a:latin typeface="+mn-lt"/>
                          <a:ea typeface="+mn-ea"/>
                          <a:cs typeface="+mn-cs"/>
                        </a:rPr>
                        <a:t>(1) </a:t>
                      </a:r>
                      <a:r>
                        <a:rPr lang="en-GB" sz="1800" b="0" kern="1200" dirty="0">
                          <a:solidFill>
                            <a:schemeClr val="tx1"/>
                          </a:solidFill>
                          <a:effectLst/>
                          <a:latin typeface="+mn-lt"/>
                          <a:ea typeface="+mn-ea"/>
                          <a:cs typeface="+mn-cs"/>
                        </a:rPr>
                        <a:t>Financial Department of MoH (main) / MHIF (alt)</a:t>
                      </a:r>
                    </a:p>
                    <a:p>
                      <a:r>
                        <a:rPr lang="ru-RU" sz="1800" b="0" kern="1200" dirty="0">
                          <a:solidFill>
                            <a:schemeClr val="tx1"/>
                          </a:solidFill>
                          <a:effectLst/>
                          <a:latin typeface="+mn-lt"/>
                          <a:ea typeface="+mn-ea"/>
                          <a:cs typeface="+mn-cs"/>
                        </a:rPr>
                        <a:t>(1) </a:t>
                      </a:r>
                      <a:r>
                        <a:rPr lang="en-GB" sz="1800" b="0" kern="1200" dirty="0">
                          <a:solidFill>
                            <a:schemeClr val="tx1"/>
                          </a:solidFill>
                          <a:effectLst/>
                          <a:latin typeface="+mn-lt"/>
                          <a:ea typeface="+mn-ea"/>
                          <a:cs typeface="+mn-cs"/>
                        </a:rPr>
                        <a:t>Ministry of Education (main) / Ministry of </a:t>
                      </a:r>
                      <a:r>
                        <a:rPr lang="en-GB" sz="1800" b="0" kern="1200" dirty="0" err="1">
                          <a:solidFill>
                            <a:schemeClr val="tx1"/>
                          </a:solidFill>
                          <a:effectLst/>
                          <a:latin typeface="+mn-lt"/>
                          <a:ea typeface="+mn-ea"/>
                          <a:cs typeface="+mn-cs"/>
                        </a:rPr>
                        <a:t>Labor</a:t>
                      </a:r>
                      <a:r>
                        <a:rPr lang="en-GB" sz="1800" b="0" kern="1200" dirty="0">
                          <a:solidFill>
                            <a:schemeClr val="tx1"/>
                          </a:solidFill>
                          <a:effectLst/>
                          <a:latin typeface="+mn-lt"/>
                          <a:ea typeface="+mn-ea"/>
                          <a:cs typeface="+mn-cs"/>
                        </a:rPr>
                        <a:t>, Social Protection and Migration (alt)</a:t>
                      </a:r>
                    </a:p>
                    <a:p>
                      <a:r>
                        <a:rPr lang="ru-RU" sz="1800" b="0" kern="1200" dirty="0">
                          <a:solidFill>
                            <a:schemeClr val="tx1"/>
                          </a:solidFill>
                          <a:effectLst/>
                          <a:latin typeface="+mn-lt"/>
                          <a:ea typeface="+mn-ea"/>
                          <a:cs typeface="+mn-cs"/>
                        </a:rPr>
                        <a:t>(1) </a:t>
                      </a:r>
                      <a:r>
                        <a:rPr lang="en-GB" sz="1800" b="0" kern="1200" dirty="0">
                          <a:solidFill>
                            <a:schemeClr val="tx1"/>
                          </a:solidFill>
                          <a:effectLst/>
                          <a:latin typeface="+mn-lt"/>
                          <a:ea typeface="+mn-ea"/>
                          <a:cs typeface="+mn-cs"/>
                        </a:rPr>
                        <a:t>Ministry of Finance (main) / Ministry of Economy (alt)</a:t>
                      </a:r>
                      <a:endParaRPr lang="ru-RU"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Change the composition of the public sector in the next "convocation":</a:t>
                      </a:r>
                      <a:endParaRPr lang="ru-RU" b="0" dirty="0"/>
                    </a:p>
                    <a:p>
                      <a:r>
                        <a:rPr lang="ru-RU" sz="1800" b="0" kern="1200" dirty="0">
                          <a:solidFill>
                            <a:schemeClr val="tx1"/>
                          </a:solidFill>
                          <a:effectLst/>
                          <a:latin typeface="+mn-lt"/>
                          <a:ea typeface="+mn-ea"/>
                          <a:cs typeface="+mn-cs"/>
                        </a:rPr>
                        <a:t>(1) </a:t>
                      </a:r>
                      <a:r>
                        <a:rPr lang="en-GB" sz="1800" b="0" kern="1200" dirty="0">
                          <a:solidFill>
                            <a:schemeClr val="tx1"/>
                          </a:solidFill>
                          <a:effectLst/>
                          <a:latin typeface="+mn-lt"/>
                          <a:ea typeface="+mn-ea"/>
                          <a:cs typeface="+mn-cs"/>
                        </a:rPr>
                        <a:t>Minister / Deputy Minister of Health</a:t>
                      </a:r>
                      <a:endParaRPr lang="ru-RU" b="0" dirty="0">
                        <a:effectLst/>
                      </a:endParaRPr>
                    </a:p>
                    <a:p>
                      <a:r>
                        <a:rPr lang="ru-RU" sz="1800" b="0" kern="1200" dirty="0">
                          <a:solidFill>
                            <a:schemeClr val="tx1"/>
                          </a:solidFill>
                          <a:effectLst/>
                          <a:latin typeface="+mn-lt"/>
                          <a:ea typeface="+mn-ea"/>
                          <a:cs typeface="+mn-cs"/>
                        </a:rPr>
                        <a:t>(2) </a:t>
                      </a:r>
                      <a:r>
                        <a:rPr lang="en-GB" sz="1800" b="0" kern="1200" dirty="0" err="1">
                          <a:solidFill>
                            <a:schemeClr val="tx1"/>
                          </a:solidFill>
                          <a:effectLst/>
                          <a:latin typeface="+mn-lt"/>
                          <a:ea typeface="+mn-ea"/>
                          <a:cs typeface="+mn-cs"/>
                        </a:rPr>
                        <a:t>Jogorku</a:t>
                      </a:r>
                      <a:r>
                        <a:rPr lang="en-GB" sz="1800" b="0" kern="1200" dirty="0">
                          <a:solidFill>
                            <a:schemeClr val="tx1"/>
                          </a:solidFill>
                          <a:effectLst/>
                          <a:latin typeface="+mn-lt"/>
                          <a:ea typeface="+mn-ea"/>
                          <a:cs typeface="+mn-cs"/>
                        </a:rPr>
                        <a:t> </a:t>
                      </a:r>
                      <a:r>
                        <a:rPr lang="en-GB" sz="1800" b="0" kern="1200" dirty="0" err="1">
                          <a:solidFill>
                            <a:schemeClr val="tx1"/>
                          </a:solidFill>
                          <a:effectLst/>
                          <a:latin typeface="+mn-lt"/>
                          <a:ea typeface="+mn-ea"/>
                          <a:cs typeface="+mn-cs"/>
                        </a:rPr>
                        <a:t>Kenesh</a:t>
                      </a:r>
                      <a:endParaRPr lang="ru-RU" b="0" dirty="0">
                        <a:effectLst/>
                      </a:endParaRPr>
                    </a:p>
                    <a:p>
                      <a:r>
                        <a:rPr lang="ru-RU" sz="1800" b="0" kern="1200" dirty="0">
                          <a:solidFill>
                            <a:schemeClr val="tx1"/>
                          </a:solidFill>
                          <a:effectLst/>
                          <a:latin typeface="+mn-lt"/>
                          <a:ea typeface="+mn-ea"/>
                          <a:cs typeface="+mn-cs"/>
                        </a:rPr>
                        <a:t>(1) </a:t>
                      </a:r>
                      <a:r>
                        <a:rPr lang="en-GB" sz="1800" b="0" kern="1200" dirty="0">
                          <a:solidFill>
                            <a:schemeClr val="tx1"/>
                          </a:solidFill>
                          <a:effectLst/>
                          <a:latin typeface="+mn-lt"/>
                          <a:ea typeface="+mn-ea"/>
                          <a:cs typeface="+mn-cs"/>
                        </a:rPr>
                        <a:t>Ministry of Health</a:t>
                      </a:r>
                      <a:endParaRPr lang="ru-RU" b="0" dirty="0">
                        <a:effectLst/>
                      </a:endParaRPr>
                    </a:p>
                    <a:p>
                      <a:r>
                        <a:rPr lang="ru-RU" sz="1800" b="0" kern="1200" dirty="0">
                          <a:solidFill>
                            <a:schemeClr val="tx1"/>
                          </a:solidFill>
                          <a:effectLst/>
                          <a:latin typeface="+mn-lt"/>
                          <a:ea typeface="+mn-ea"/>
                          <a:cs typeface="+mn-cs"/>
                        </a:rPr>
                        <a:t>(1) </a:t>
                      </a:r>
                      <a:r>
                        <a:rPr lang="en-GB" sz="1800" b="0" kern="1200" dirty="0">
                          <a:solidFill>
                            <a:schemeClr val="tx1"/>
                          </a:solidFill>
                          <a:effectLst/>
                          <a:latin typeface="+mn-lt"/>
                          <a:ea typeface="+mn-ea"/>
                          <a:cs typeface="+mn-cs"/>
                        </a:rPr>
                        <a:t>AIDS </a:t>
                      </a:r>
                      <a:r>
                        <a:rPr lang="en-GB" sz="1800" b="0" kern="1200" dirty="0" err="1">
                          <a:solidFill>
                            <a:schemeClr val="tx1"/>
                          </a:solidFill>
                          <a:effectLst/>
                          <a:latin typeface="+mn-lt"/>
                          <a:ea typeface="+mn-ea"/>
                          <a:cs typeface="+mn-cs"/>
                        </a:rPr>
                        <a:t>Center</a:t>
                      </a:r>
                      <a:r>
                        <a:rPr lang="ru-RU" sz="1800" b="0" kern="120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main</a:t>
                      </a:r>
                      <a:r>
                        <a:rPr lang="ru-RU" sz="1800" b="0" kern="1200" dirty="0">
                          <a:solidFill>
                            <a:schemeClr val="tx1"/>
                          </a:solidFill>
                          <a:effectLst/>
                          <a:latin typeface="+mn-lt"/>
                          <a:ea typeface="+mn-ea"/>
                          <a:cs typeface="+mn-cs"/>
                        </a:rPr>
                        <a:t>) / </a:t>
                      </a:r>
                      <a:r>
                        <a:rPr lang="en-US" sz="1800" b="0" kern="1200" dirty="0">
                          <a:solidFill>
                            <a:schemeClr val="tx1"/>
                          </a:solidFill>
                          <a:effectLst/>
                          <a:latin typeface="+mn-lt"/>
                          <a:ea typeface="+mn-ea"/>
                          <a:cs typeface="+mn-cs"/>
                        </a:rPr>
                        <a:t>SES</a:t>
                      </a:r>
                      <a:r>
                        <a:rPr lang="ru-RU" sz="1800" b="0" kern="120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alt</a:t>
                      </a:r>
                      <a:r>
                        <a:rPr lang="ru-RU" sz="1800" b="0" kern="1200" dirty="0">
                          <a:solidFill>
                            <a:schemeClr val="tx1"/>
                          </a:solidFill>
                          <a:effectLst/>
                          <a:latin typeface="+mn-lt"/>
                          <a:ea typeface="+mn-ea"/>
                          <a:cs typeface="+mn-cs"/>
                        </a:rPr>
                        <a:t>)</a:t>
                      </a:r>
                    </a:p>
                    <a:p>
                      <a:r>
                        <a:rPr lang="ru-RU" sz="1800" b="0" kern="1200" dirty="0">
                          <a:solidFill>
                            <a:schemeClr val="tx1"/>
                          </a:solidFill>
                          <a:effectLst/>
                          <a:latin typeface="+mn-lt"/>
                          <a:ea typeface="+mn-ea"/>
                          <a:cs typeface="+mn-cs"/>
                        </a:rPr>
                        <a:t>(1) </a:t>
                      </a:r>
                      <a:r>
                        <a:rPr lang="en-GB" sz="1800" b="0" kern="1200" dirty="0" err="1">
                          <a:solidFill>
                            <a:schemeClr val="tx1"/>
                          </a:solidFill>
                          <a:effectLst/>
                          <a:latin typeface="+mn-lt"/>
                          <a:ea typeface="+mn-ea"/>
                          <a:cs typeface="+mn-cs"/>
                        </a:rPr>
                        <a:t>Center</a:t>
                      </a:r>
                      <a:r>
                        <a:rPr lang="en-GB" sz="1800" b="0" kern="1200" dirty="0">
                          <a:solidFill>
                            <a:schemeClr val="tx1"/>
                          </a:solidFill>
                          <a:effectLst/>
                          <a:latin typeface="+mn-lt"/>
                          <a:ea typeface="+mn-ea"/>
                          <a:cs typeface="+mn-cs"/>
                        </a:rPr>
                        <a:t> for </a:t>
                      </a:r>
                      <a:r>
                        <a:rPr lang="en-GB" sz="1800" b="0" kern="1200" dirty="0" err="1">
                          <a:solidFill>
                            <a:schemeClr val="tx1"/>
                          </a:solidFill>
                          <a:effectLst/>
                          <a:latin typeface="+mn-lt"/>
                          <a:ea typeface="+mn-ea"/>
                          <a:cs typeface="+mn-cs"/>
                        </a:rPr>
                        <a:t>Phthisiology</a:t>
                      </a:r>
                      <a:r>
                        <a:rPr lang="en-GB" sz="1800" b="0" kern="1200" dirty="0">
                          <a:solidFill>
                            <a:schemeClr val="tx1"/>
                          </a:solidFill>
                          <a:effectLst/>
                          <a:latin typeface="+mn-lt"/>
                          <a:ea typeface="+mn-ea"/>
                          <a:cs typeface="+mn-cs"/>
                        </a:rPr>
                        <a:t> </a:t>
                      </a:r>
                      <a:r>
                        <a:rPr lang="ru-RU" sz="1800" b="0" kern="1200" dirty="0">
                          <a:solidFill>
                            <a:schemeClr val="tx1"/>
                          </a:solidFill>
                          <a:effectLst/>
                          <a:latin typeface="+mn-lt"/>
                          <a:ea typeface="+mn-ea"/>
                          <a:cs typeface="+mn-cs"/>
                        </a:rPr>
                        <a:t>(</a:t>
                      </a:r>
                      <a:r>
                        <a:rPr lang="en-US" sz="1800" b="0" kern="1200" dirty="0">
                          <a:solidFill>
                            <a:schemeClr val="tx1"/>
                          </a:solidFill>
                          <a:effectLst/>
                          <a:latin typeface="+mn-lt"/>
                          <a:ea typeface="+mn-ea"/>
                          <a:cs typeface="+mn-cs"/>
                        </a:rPr>
                        <a:t>main</a:t>
                      </a:r>
                      <a:r>
                        <a:rPr lang="ru-RU" sz="1800" b="0" kern="1200" dirty="0">
                          <a:solidFill>
                            <a:schemeClr val="tx1"/>
                          </a:solidFill>
                          <a:effectLst/>
                          <a:latin typeface="+mn-lt"/>
                          <a:ea typeface="+mn-ea"/>
                          <a:cs typeface="+mn-cs"/>
                        </a:rPr>
                        <a:t>) / </a:t>
                      </a:r>
                      <a:r>
                        <a:rPr lang="en-US" sz="1800" b="0" kern="1200" dirty="0">
                          <a:solidFill>
                            <a:schemeClr val="tx1"/>
                          </a:solidFill>
                          <a:effectLst/>
                          <a:latin typeface="+mn-lt"/>
                          <a:ea typeface="+mn-ea"/>
                          <a:cs typeface="+mn-cs"/>
                        </a:rPr>
                        <a:t>NIPH</a:t>
                      </a:r>
                      <a:r>
                        <a:rPr lang="ru-RU" sz="1800" b="0" kern="1200" dirty="0">
                          <a:solidFill>
                            <a:schemeClr val="tx1"/>
                          </a:solidFill>
                          <a:effectLst/>
                          <a:latin typeface="+mn-lt"/>
                          <a:ea typeface="+mn-ea"/>
                          <a:cs typeface="+mn-cs"/>
                        </a:rPr>
                        <a:t> (</a:t>
                      </a:r>
                      <a:r>
                        <a:rPr lang="en-US" sz="1800" b="0" kern="1200" dirty="0">
                          <a:solidFill>
                            <a:schemeClr val="tx1"/>
                          </a:solidFill>
                          <a:effectLst/>
                          <a:latin typeface="+mn-lt"/>
                          <a:ea typeface="+mn-ea"/>
                          <a:cs typeface="+mn-cs"/>
                        </a:rPr>
                        <a:t>alt</a:t>
                      </a:r>
                      <a:r>
                        <a:rPr lang="ru-RU" sz="1800" b="0" kern="1200" dirty="0">
                          <a:solidFill>
                            <a:schemeClr val="tx1"/>
                          </a:solidFill>
                          <a:effectLst/>
                          <a:latin typeface="+mn-lt"/>
                          <a:ea typeface="+mn-ea"/>
                          <a:cs typeface="+mn-cs"/>
                        </a:rPr>
                        <a:t>)</a:t>
                      </a:r>
                      <a:endParaRPr lang="en-US" sz="1800" b="0" kern="1200" dirty="0">
                        <a:solidFill>
                          <a:schemeClr val="tx1"/>
                        </a:solidFill>
                        <a:effectLst/>
                        <a:latin typeface="+mn-lt"/>
                        <a:ea typeface="+mn-ea"/>
                        <a:cs typeface="+mn-cs"/>
                      </a:endParaRPr>
                    </a:p>
                    <a:p>
                      <a:r>
                        <a:rPr lang="en-US" sz="1800" b="0" kern="1200" dirty="0">
                          <a:solidFill>
                            <a:schemeClr val="tx1"/>
                          </a:solidFill>
                          <a:effectLst/>
                          <a:latin typeface="+mn-lt"/>
                          <a:ea typeface="+mn-ea"/>
                          <a:cs typeface="+mn-cs"/>
                        </a:rPr>
                        <a:t>(1) </a:t>
                      </a:r>
                      <a:r>
                        <a:rPr lang="en-GB" sz="1800" b="0" kern="1200" dirty="0" err="1">
                          <a:solidFill>
                            <a:schemeClr val="tx1"/>
                          </a:solidFill>
                          <a:effectLst/>
                          <a:latin typeface="+mn-lt"/>
                          <a:ea typeface="+mn-ea"/>
                          <a:cs typeface="+mn-cs"/>
                        </a:rPr>
                        <a:t>Center</a:t>
                      </a:r>
                      <a:r>
                        <a:rPr lang="en-GB" sz="1800" b="0" kern="1200" dirty="0">
                          <a:solidFill>
                            <a:schemeClr val="tx1"/>
                          </a:solidFill>
                          <a:effectLst/>
                          <a:latin typeface="+mn-lt"/>
                          <a:ea typeface="+mn-ea"/>
                          <a:cs typeface="+mn-cs"/>
                        </a:rPr>
                        <a:t> for Narcology (main) / MHIF (alt)</a:t>
                      </a:r>
                    </a:p>
                    <a:p>
                      <a:pPr marL="342900" indent="-342900">
                        <a:buAutoNum type="arabicParenBoth"/>
                      </a:pPr>
                      <a:endParaRPr lang="ru-RU" b="0" dirty="0">
                        <a:effectLst/>
                      </a:endParaRPr>
                    </a:p>
                    <a:p>
                      <a:r>
                        <a:rPr lang="ru-RU" sz="1800" b="0" kern="1200" dirty="0">
                          <a:solidFill>
                            <a:schemeClr val="tx1"/>
                          </a:solidFill>
                          <a:effectLst/>
                          <a:latin typeface="+mn-lt"/>
                          <a:ea typeface="+mn-ea"/>
                          <a:cs typeface="+mn-cs"/>
                        </a:rPr>
                        <a:t>(1) </a:t>
                      </a:r>
                      <a:r>
                        <a:rPr lang="en-US" sz="1800" b="0" kern="1200" dirty="0">
                          <a:solidFill>
                            <a:schemeClr val="tx1"/>
                          </a:solidFill>
                          <a:effectLst/>
                          <a:latin typeface="+mn-lt"/>
                          <a:ea typeface="+mn-ea"/>
                          <a:cs typeface="+mn-cs"/>
                        </a:rPr>
                        <a:t>MIA</a:t>
                      </a:r>
                      <a:endParaRPr lang="ru-RU" sz="1800" b="0" kern="1200" dirty="0">
                        <a:solidFill>
                          <a:schemeClr val="tx1"/>
                        </a:solidFill>
                        <a:effectLst/>
                        <a:latin typeface="+mn-lt"/>
                        <a:ea typeface="+mn-ea"/>
                        <a:cs typeface="+mn-cs"/>
                      </a:endParaRPr>
                    </a:p>
                    <a:p>
                      <a:r>
                        <a:rPr lang="ru-RU" sz="1800" b="0" kern="1200" dirty="0">
                          <a:solidFill>
                            <a:schemeClr val="tx1"/>
                          </a:solidFill>
                          <a:effectLst/>
                          <a:latin typeface="+mn-lt"/>
                          <a:ea typeface="+mn-ea"/>
                          <a:cs typeface="+mn-cs"/>
                        </a:rPr>
                        <a:t>(1) </a:t>
                      </a:r>
                      <a:r>
                        <a:rPr lang="en-US" sz="1800" b="0" kern="1200" dirty="0">
                          <a:solidFill>
                            <a:schemeClr val="tx1"/>
                          </a:solidFill>
                          <a:effectLst/>
                          <a:latin typeface="+mn-lt"/>
                          <a:ea typeface="+mn-ea"/>
                          <a:cs typeface="+mn-cs"/>
                        </a:rPr>
                        <a:t>Penitentiary Service</a:t>
                      </a:r>
                    </a:p>
                    <a:p>
                      <a:endParaRPr lang="ru-RU" sz="1800" b="0" kern="1200" dirty="0">
                        <a:solidFill>
                          <a:schemeClr val="tx1"/>
                        </a:solidFill>
                        <a:effectLst/>
                        <a:latin typeface="+mn-lt"/>
                        <a:ea typeface="+mn-ea"/>
                        <a:cs typeface="+mn-cs"/>
                      </a:endParaRPr>
                    </a:p>
                    <a:p>
                      <a:r>
                        <a:rPr lang="ru-RU" sz="1800" b="0" kern="1200" dirty="0">
                          <a:solidFill>
                            <a:schemeClr val="tx1"/>
                          </a:solidFill>
                          <a:effectLst/>
                          <a:latin typeface="+mn-lt"/>
                          <a:ea typeface="+mn-ea"/>
                          <a:cs typeface="+mn-cs"/>
                        </a:rPr>
                        <a:t>(1) </a:t>
                      </a:r>
                      <a:r>
                        <a:rPr lang="en-GB" sz="1800" b="0" kern="1200" dirty="0">
                          <a:solidFill>
                            <a:schemeClr val="tx1"/>
                          </a:solidFill>
                          <a:effectLst/>
                          <a:latin typeface="+mn-lt"/>
                          <a:ea typeface="+mn-ea"/>
                          <a:cs typeface="+mn-cs"/>
                        </a:rPr>
                        <a:t>Ministry of Education (main) / Ministry of </a:t>
                      </a:r>
                      <a:r>
                        <a:rPr lang="en-GB" sz="1800" b="0" kern="1200" dirty="0" err="1">
                          <a:solidFill>
                            <a:schemeClr val="tx1"/>
                          </a:solidFill>
                          <a:effectLst/>
                          <a:latin typeface="+mn-lt"/>
                          <a:ea typeface="+mn-ea"/>
                          <a:cs typeface="+mn-cs"/>
                        </a:rPr>
                        <a:t>Labor</a:t>
                      </a:r>
                      <a:r>
                        <a:rPr lang="en-GB" sz="1800" b="0" kern="1200" dirty="0">
                          <a:solidFill>
                            <a:schemeClr val="tx1"/>
                          </a:solidFill>
                          <a:effectLst/>
                          <a:latin typeface="+mn-lt"/>
                          <a:ea typeface="+mn-ea"/>
                          <a:cs typeface="+mn-cs"/>
                        </a:rPr>
                        <a:t>, Social Protection and Migration (alt)</a:t>
                      </a:r>
                    </a:p>
                    <a:p>
                      <a:r>
                        <a:rPr lang="ru-RU" sz="1800" b="0" kern="1200" dirty="0">
                          <a:solidFill>
                            <a:schemeClr val="tx1"/>
                          </a:solidFill>
                          <a:effectLst/>
                          <a:latin typeface="+mn-lt"/>
                          <a:ea typeface="+mn-ea"/>
                          <a:cs typeface="+mn-cs"/>
                        </a:rPr>
                        <a:t>(1) </a:t>
                      </a:r>
                      <a:r>
                        <a:rPr lang="en-GB" sz="1800" b="0" kern="1200" dirty="0">
                          <a:solidFill>
                            <a:schemeClr val="tx1"/>
                          </a:solidFill>
                          <a:effectLst/>
                          <a:latin typeface="+mn-lt"/>
                          <a:ea typeface="+mn-ea"/>
                          <a:cs typeface="+mn-cs"/>
                        </a:rPr>
                        <a:t>Ministry of Finance (main) / Ministry of Economy (alt)</a:t>
                      </a:r>
                      <a:endParaRPr lang="ru-RU" b="0" dirty="0"/>
                    </a:p>
                  </a:txBody>
                  <a:tcPr/>
                </a:tc>
                <a:extLst>
                  <a:ext uri="{0D108BD9-81ED-4DB2-BD59-A6C34878D82A}">
                    <a16:rowId xmlns:a16="http://schemas.microsoft.com/office/drawing/2014/main" val="2845155454"/>
                  </a:ext>
                </a:extLst>
              </a:tr>
            </a:tbl>
          </a:graphicData>
        </a:graphic>
      </p:graphicFrame>
    </p:spTree>
    <p:extLst>
      <p:ext uri="{BB962C8B-B14F-4D97-AF65-F5344CB8AC3E}">
        <p14:creationId xmlns:p14="http://schemas.microsoft.com/office/powerpoint/2010/main" val="137587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9866-F584-7046-4611-DF20EC4DEB7E}"/>
              </a:ext>
            </a:extLst>
          </p:cNvPr>
          <p:cNvSpPr>
            <a:spLocks noGrp="1"/>
          </p:cNvSpPr>
          <p:nvPr>
            <p:ph type="title"/>
          </p:nvPr>
        </p:nvSpPr>
        <p:spPr>
          <a:xfrm>
            <a:off x="358775" y="269877"/>
            <a:ext cx="11473224" cy="679247"/>
          </a:xfrm>
        </p:spPr>
        <p:txBody>
          <a:bodyPr/>
          <a:lstStyle/>
          <a:p>
            <a:r>
              <a:rPr lang="en-US" sz="4000" dirty="0"/>
              <a:t>Recommendations and notes to them </a:t>
            </a:r>
            <a:r>
              <a:rPr lang="ru-RU" sz="4000" dirty="0"/>
              <a:t>(6)</a:t>
            </a:r>
            <a:endParaRPr lang="en-UA" sz="4000" dirty="0"/>
          </a:p>
        </p:txBody>
      </p:sp>
      <p:sp>
        <p:nvSpPr>
          <p:cNvPr id="4" name="Slide Number Placeholder 3">
            <a:extLst>
              <a:ext uri="{FF2B5EF4-FFF2-40B4-BE49-F238E27FC236}">
                <a16:creationId xmlns:a16="http://schemas.microsoft.com/office/drawing/2014/main" id="{A89830C0-1FA4-E117-64EE-8A5476F39C89}"/>
              </a:ext>
            </a:extLst>
          </p:cNvPr>
          <p:cNvSpPr>
            <a:spLocks noGrp="1"/>
          </p:cNvSpPr>
          <p:nvPr>
            <p:ph type="sldNum" sz="quarter" idx="12"/>
          </p:nvPr>
        </p:nvSpPr>
        <p:spPr/>
        <p:txBody>
          <a:bodyPr/>
          <a:lstStyle/>
          <a:p>
            <a:fld id="{9E2BE927-25C7-4379-86F1-C17ED9D2A7F2}" type="slidenum">
              <a:rPr lang="en-US" smtClean="0"/>
              <a:t>14</a:t>
            </a:fld>
            <a:endParaRPr lang="en-US"/>
          </a:p>
        </p:txBody>
      </p:sp>
      <p:graphicFrame>
        <p:nvGraphicFramePr>
          <p:cNvPr id="5" name="Table 4">
            <a:extLst>
              <a:ext uri="{FF2B5EF4-FFF2-40B4-BE49-F238E27FC236}">
                <a16:creationId xmlns:a16="http://schemas.microsoft.com/office/drawing/2014/main" id="{64880DA1-9BA1-F0E6-EC91-B159C17C2C32}"/>
              </a:ext>
            </a:extLst>
          </p:cNvPr>
          <p:cNvGraphicFramePr>
            <a:graphicFrameLocks noGrp="1"/>
          </p:cNvGraphicFramePr>
          <p:nvPr>
            <p:extLst>
              <p:ext uri="{D42A27DB-BD31-4B8C-83A1-F6EECF244321}">
                <p14:modId xmlns:p14="http://schemas.microsoft.com/office/powerpoint/2010/main" val="2716084548"/>
              </p:ext>
            </p:extLst>
          </p:nvPr>
        </p:nvGraphicFramePr>
        <p:xfrm>
          <a:off x="358775" y="949124"/>
          <a:ext cx="11473224" cy="4996260"/>
        </p:xfrm>
        <a:graphic>
          <a:graphicData uri="http://schemas.openxmlformats.org/drawingml/2006/table">
            <a:tbl>
              <a:tblPr firstRow="1" bandRow="1">
                <a:tableStyleId>{9D7B26C5-4107-4FEC-AEDC-1716B250A1EF}</a:tableStyleId>
              </a:tblPr>
              <a:tblGrid>
                <a:gridCol w="4988729">
                  <a:extLst>
                    <a:ext uri="{9D8B030D-6E8A-4147-A177-3AD203B41FA5}">
                      <a16:colId xmlns:a16="http://schemas.microsoft.com/office/drawing/2014/main" val="2455318256"/>
                    </a:ext>
                  </a:extLst>
                </a:gridCol>
                <a:gridCol w="6484495">
                  <a:extLst>
                    <a:ext uri="{9D8B030D-6E8A-4147-A177-3AD203B41FA5}">
                      <a16:colId xmlns:a16="http://schemas.microsoft.com/office/drawing/2014/main" val="2118589363"/>
                    </a:ext>
                  </a:extLst>
                </a:gridCol>
              </a:tblGrid>
              <a:tr h="4081860">
                <a:tc>
                  <a:txBody>
                    <a:bodyPr/>
                    <a:lstStyle/>
                    <a:p>
                      <a:r>
                        <a:rPr lang="en-GB" sz="1800" b="0" kern="1200" dirty="0">
                          <a:solidFill>
                            <a:schemeClr val="tx1"/>
                          </a:solidFill>
                          <a:effectLst/>
                          <a:latin typeface="+mn-lt"/>
                          <a:ea typeface="+mn-ea"/>
                          <a:cs typeface="+mn-cs"/>
                        </a:rPr>
                        <a:t>Keeping CCM members informed, including regular updates of the CCM website</a:t>
                      </a:r>
                      <a:endParaRPr lang="en-UA" b="0" dirty="0"/>
                    </a:p>
                  </a:txBody>
                  <a:tcPr/>
                </a:tc>
                <a:tc>
                  <a:txBody>
                    <a:bodyPr/>
                    <a:lstStyle/>
                    <a:p>
                      <a:r>
                        <a:rPr lang="en-GB" sz="1800" b="0" kern="1200" dirty="0">
                          <a:solidFill>
                            <a:schemeClr val="tx1"/>
                          </a:solidFill>
                          <a:effectLst/>
                          <a:latin typeface="+mn-lt"/>
                          <a:ea typeface="+mn-ea"/>
                          <a:cs typeface="+mn-cs"/>
                        </a:rPr>
                        <a:t>Links to the GF website, including the CCM-related section and the learning portal, are mandatory;</a:t>
                      </a:r>
                    </a:p>
                    <a:p>
                      <a:r>
                        <a:rPr lang="en-GB" sz="1800" b="0" kern="1200" dirty="0">
                          <a:solidFill>
                            <a:schemeClr val="tx1"/>
                          </a:solidFill>
                          <a:effectLst/>
                          <a:latin typeface="+mn-lt"/>
                          <a:ea typeface="+mn-ea"/>
                          <a:cs typeface="+mn-cs"/>
                        </a:rPr>
                        <a:t>Regular updates to all sections of the website</a:t>
                      </a:r>
                    </a:p>
                    <a:p>
                      <a:r>
                        <a:rPr lang="en-GB" sz="1800" b="0" kern="1200" dirty="0">
                          <a:solidFill>
                            <a:schemeClr val="tx1"/>
                          </a:solidFill>
                          <a:effectLst/>
                          <a:latin typeface="+mn-lt"/>
                          <a:ea typeface="+mn-ea"/>
                          <a:cs typeface="+mn-cs"/>
                        </a:rPr>
                        <a:t>When requesting nominations: basic information about the CCM, roles and responsibilities;</a:t>
                      </a:r>
                    </a:p>
                    <a:p>
                      <a:r>
                        <a:rPr lang="en-GB" sz="1800" b="0" kern="1200" dirty="0">
                          <a:solidFill>
                            <a:schemeClr val="tx1"/>
                          </a:solidFill>
                          <a:effectLst/>
                          <a:latin typeface="+mn-lt"/>
                          <a:ea typeface="+mn-ea"/>
                          <a:cs typeface="+mn-cs"/>
                        </a:rPr>
                        <a:t>For new members: list of all members and alternates and brief information; all CCM bylaws, a briefing note with general information (HIV, TB, epidemiology, GF, grant cycle, current proposal, its focus areas and implementing organizations, etc.), link to the website.</a:t>
                      </a:r>
                    </a:p>
                    <a:p>
                      <a:r>
                        <a:rPr lang="en-GB" sz="1800" b="0" kern="1200" dirty="0">
                          <a:solidFill>
                            <a:schemeClr val="tx1"/>
                          </a:solidFill>
                          <a:effectLst/>
                          <a:latin typeface="+mn-lt"/>
                          <a:ea typeface="+mn-ea"/>
                          <a:cs typeface="+mn-cs"/>
                        </a:rPr>
                        <a:t>All information messages to be duplicated in English.</a:t>
                      </a:r>
                    </a:p>
                    <a:p>
                      <a:r>
                        <a:rPr lang="en-GB" sz="1800" b="0" kern="1200" dirty="0">
                          <a:solidFill>
                            <a:schemeClr val="tx1"/>
                          </a:solidFill>
                          <a:effectLst/>
                          <a:latin typeface="+mn-lt"/>
                          <a:ea typeface="+mn-ea"/>
                          <a:cs typeface="+mn-cs"/>
                        </a:rPr>
                        <a:t>Schedule of regular CCM meetings with approximate dates and agenda (hearing reports, reprogramming issues, etc.)</a:t>
                      </a:r>
                      <a:endParaRPr lang="en-UA" b="0" dirty="0"/>
                    </a:p>
                  </a:txBody>
                  <a:tcPr/>
                </a:tc>
                <a:extLst>
                  <a:ext uri="{0D108BD9-81ED-4DB2-BD59-A6C34878D82A}">
                    <a16:rowId xmlns:a16="http://schemas.microsoft.com/office/drawing/2014/main" val="2845155454"/>
                  </a:ext>
                </a:extLst>
              </a:tr>
              <a:tr h="786720">
                <a:tc>
                  <a:txBody>
                    <a:bodyPr/>
                    <a:lstStyle/>
                    <a:p>
                      <a:r>
                        <a:rPr lang="en-GB" sz="1800" b="0" kern="1200" dirty="0">
                          <a:solidFill>
                            <a:schemeClr val="tx1"/>
                          </a:solidFill>
                          <a:effectLst/>
                          <a:latin typeface="+mn-lt"/>
                          <a:ea typeface="+mn-ea"/>
                          <a:cs typeface="+mn-cs"/>
                        </a:rPr>
                        <a:t>To update the Regulations, to make it more complete and structured.</a:t>
                      </a:r>
                      <a:endParaRPr lang="en-UA" b="0" dirty="0"/>
                    </a:p>
                  </a:txBody>
                  <a:tcPr/>
                </a:tc>
                <a:tc>
                  <a:txBody>
                    <a:bodyPr/>
                    <a:lstStyle/>
                    <a:p>
                      <a:r>
                        <a:rPr lang="en-GB" b="0" dirty="0"/>
                        <a:t>Highlight the structure and map out the key provisions that will be approved by the ”KSOZ”, leaving the details to the CCM for approval</a:t>
                      </a:r>
                      <a:endParaRPr lang="en-UA" b="0" dirty="0"/>
                    </a:p>
                  </a:txBody>
                  <a:tcPr/>
                </a:tc>
                <a:extLst>
                  <a:ext uri="{0D108BD9-81ED-4DB2-BD59-A6C34878D82A}">
                    <a16:rowId xmlns:a16="http://schemas.microsoft.com/office/drawing/2014/main" val="3980527033"/>
                  </a:ext>
                </a:extLst>
              </a:tr>
            </a:tbl>
          </a:graphicData>
        </a:graphic>
      </p:graphicFrame>
    </p:spTree>
    <p:extLst>
      <p:ext uri="{BB962C8B-B14F-4D97-AF65-F5344CB8AC3E}">
        <p14:creationId xmlns:p14="http://schemas.microsoft.com/office/powerpoint/2010/main" val="346709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7608" y="188640"/>
            <a:ext cx="7797552" cy="490066"/>
          </a:xfrm>
        </p:spPr>
        <p:txBody>
          <a:bodyPr>
            <a:normAutofit/>
          </a:bodyPr>
          <a:lstStyle/>
          <a:p>
            <a:r>
              <a:rPr lang="en-US" b="1" dirty="0"/>
              <a:t>CCM Regulations Structure</a:t>
            </a:r>
            <a:endParaRPr lang="ru-RU" b="1" dirty="0"/>
          </a:p>
        </p:txBody>
      </p:sp>
      <p:sp>
        <p:nvSpPr>
          <p:cNvPr id="9" name="Прямоугольник с одним вырезанным углом 8"/>
          <p:cNvSpPr/>
          <p:nvPr/>
        </p:nvSpPr>
        <p:spPr>
          <a:xfrm>
            <a:off x="4006010" y="836712"/>
            <a:ext cx="5328592" cy="504056"/>
          </a:xfrm>
          <a:prstGeom prst="snip1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a:t>
            </a:r>
            <a:r>
              <a:rPr lang="ru-RU" dirty="0">
                <a:solidFill>
                  <a:schemeClr val="tx1"/>
                </a:solidFill>
              </a:rPr>
              <a:t> </a:t>
            </a:r>
            <a:r>
              <a:rPr lang="en-US" dirty="0">
                <a:solidFill>
                  <a:schemeClr val="tx1"/>
                </a:solidFill>
              </a:rPr>
              <a:t>General provisions</a:t>
            </a:r>
            <a:endParaRPr lang="ru-RU" dirty="0">
              <a:solidFill>
                <a:schemeClr val="tx1"/>
              </a:solidFill>
            </a:endParaRPr>
          </a:p>
        </p:txBody>
      </p:sp>
      <p:sp>
        <p:nvSpPr>
          <p:cNvPr id="10" name="Прямоугольник с одним вырезанным углом 9"/>
          <p:cNvSpPr/>
          <p:nvPr/>
        </p:nvSpPr>
        <p:spPr>
          <a:xfrm>
            <a:off x="4006010" y="1484785"/>
            <a:ext cx="5328592" cy="442799"/>
          </a:xfrm>
          <a:prstGeom prst="snip1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II</a:t>
            </a:r>
            <a:r>
              <a:rPr lang="ru-RU" dirty="0">
                <a:solidFill>
                  <a:schemeClr val="tx1"/>
                </a:solidFill>
              </a:rPr>
              <a:t>. </a:t>
            </a:r>
            <a:r>
              <a:rPr lang="en-US" dirty="0">
                <a:solidFill>
                  <a:schemeClr val="tx1"/>
                </a:solidFill>
              </a:rPr>
              <a:t>CCM goal and functions</a:t>
            </a:r>
            <a:endParaRPr lang="ru-RU" dirty="0">
              <a:solidFill>
                <a:schemeClr val="tx1"/>
              </a:solidFill>
            </a:endParaRPr>
          </a:p>
        </p:txBody>
      </p:sp>
      <p:sp>
        <p:nvSpPr>
          <p:cNvPr id="11" name="Прямоугольник с одним вырезанным углом 10"/>
          <p:cNvSpPr/>
          <p:nvPr/>
        </p:nvSpPr>
        <p:spPr>
          <a:xfrm>
            <a:off x="4006010" y="2050030"/>
            <a:ext cx="5328592" cy="457200"/>
          </a:xfrm>
          <a:prstGeom prst="snip1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III.CCM Composition</a:t>
            </a:r>
            <a:endParaRPr lang="ru-RU" dirty="0">
              <a:solidFill>
                <a:schemeClr val="tx1"/>
              </a:solidFill>
            </a:endParaRPr>
          </a:p>
        </p:txBody>
      </p:sp>
      <p:sp>
        <p:nvSpPr>
          <p:cNvPr id="12" name="Прямоугольник с одним вырезанным углом 11"/>
          <p:cNvSpPr/>
          <p:nvPr/>
        </p:nvSpPr>
        <p:spPr>
          <a:xfrm>
            <a:off x="4006010" y="2727378"/>
            <a:ext cx="5328592" cy="432048"/>
          </a:xfrm>
          <a:prstGeom prst="snip1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IV</a:t>
            </a:r>
            <a:r>
              <a:rPr lang="ru-RU" dirty="0">
                <a:solidFill>
                  <a:schemeClr val="tx1"/>
                </a:solidFill>
              </a:rPr>
              <a:t>. </a:t>
            </a:r>
            <a:r>
              <a:rPr lang="en-US" dirty="0">
                <a:solidFill>
                  <a:schemeClr val="tx1"/>
                </a:solidFill>
              </a:rPr>
              <a:t>CCM organizational structure</a:t>
            </a:r>
            <a:endParaRPr lang="ru-RU" dirty="0">
              <a:solidFill>
                <a:schemeClr val="tx1"/>
              </a:solidFill>
            </a:endParaRPr>
          </a:p>
        </p:txBody>
      </p:sp>
      <p:sp>
        <p:nvSpPr>
          <p:cNvPr id="13" name="Прямоугольник с одним вырезанным углом 12"/>
          <p:cNvSpPr/>
          <p:nvPr/>
        </p:nvSpPr>
        <p:spPr>
          <a:xfrm>
            <a:off x="4011892" y="3356992"/>
            <a:ext cx="5328592" cy="504056"/>
          </a:xfrm>
          <a:prstGeom prst="snip1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r>
              <a:rPr lang="ru-RU" dirty="0">
                <a:solidFill>
                  <a:schemeClr val="tx1"/>
                </a:solidFill>
              </a:rPr>
              <a:t>.</a:t>
            </a:r>
            <a:r>
              <a:rPr lang="en-US" dirty="0">
                <a:solidFill>
                  <a:schemeClr val="tx1"/>
                </a:solidFill>
              </a:rPr>
              <a:t> CCM Secretariat</a:t>
            </a:r>
            <a:endParaRPr lang="ru-RU" dirty="0">
              <a:solidFill>
                <a:schemeClr val="tx1"/>
              </a:solidFill>
            </a:endParaRPr>
          </a:p>
        </p:txBody>
      </p:sp>
      <p:sp>
        <p:nvSpPr>
          <p:cNvPr id="14" name="Прямоугольник с одним вырезанным углом 13"/>
          <p:cNvSpPr/>
          <p:nvPr/>
        </p:nvSpPr>
        <p:spPr>
          <a:xfrm>
            <a:off x="1775520" y="2734072"/>
            <a:ext cx="1907704" cy="766936"/>
          </a:xfrm>
          <a:prstGeom prst="snip1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Regulations</a:t>
            </a:r>
            <a:endParaRPr lang="ru-RU" b="1" dirty="0">
              <a:solidFill>
                <a:schemeClr val="tx1"/>
              </a:solidFill>
            </a:endParaRPr>
          </a:p>
        </p:txBody>
      </p:sp>
      <p:sp>
        <p:nvSpPr>
          <p:cNvPr id="15" name="Прямоугольник с одним вырезанным углом 14"/>
          <p:cNvSpPr/>
          <p:nvPr/>
        </p:nvSpPr>
        <p:spPr>
          <a:xfrm>
            <a:off x="4006010" y="3969060"/>
            <a:ext cx="5328592" cy="360040"/>
          </a:xfrm>
          <a:prstGeom prst="snip1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a:t>
            </a:r>
            <a:r>
              <a:rPr lang="ru-RU" dirty="0">
                <a:solidFill>
                  <a:schemeClr val="tx1"/>
                </a:solidFill>
              </a:rPr>
              <a:t> </a:t>
            </a:r>
            <a:r>
              <a:rPr lang="en-US" dirty="0">
                <a:solidFill>
                  <a:schemeClr val="tx1"/>
                </a:solidFill>
              </a:rPr>
              <a:t>CCM Meetings</a:t>
            </a:r>
            <a:endParaRPr lang="ru-RU" dirty="0">
              <a:solidFill>
                <a:schemeClr val="tx1"/>
              </a:solidFill>
            </a:endParaRPr>
          </a:p>
        </p:txBody>
      </p:sp>
      <p:sp>
        <p:nvSpPr>
          <p:cNvPr id="16" name="Прямоугольник с одним вырезанным углом 15"/>
          <p:cNvSpPr/>
          <p:nvPr/>
        </p:nvSpPr>
        <p:spPr>
          <a:xfrm>
            <a:off x="4002629" y="4526329"/>
            <a:ext cx="5328592" cy="382758"/>
          </a:xfrm>
          <a:prstGeom prst="snip1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VII</a:t>
            </a:r>
            <a:r>
              <a:rPr lang="ru-RU" dirty="0">
                <a:solidFill>
                  <a:schemeClr val="tx1"/>
                </a:solidFill>
              </a:rPr>
              <a:t>.</a:t>
            </a:r>
            <a:r>
              <a:rPr lang="en-US" dirty="0">
                <a:solidFill>
                  <a:schemeClr val="tx1"/>
                </a:solidFill>
              </a:rPr>
              <a:t> CCM Decisions</a:t>
            </a:r>
            <a:endParaRPr lang="ru-RU" dirty="0">
              <a:solidFill>
                <a:schemeClr val="tx1"/>
              </a:solidFill>
            </a:endParaRPr>
          </a:p>
        </p:txBody>
      </p:sp>
      <p:sp>
        <p:nvSpPr>
          <p:cNvPr id="17" name="Прямоугольник с одним вырезанным углом 16"/>
          <p:cNvSpPr/>
          <p:nvPr/>
        </p:nvSpPr>
        <p:spPr>
          <a:xfrm>
            <a:off x="4036165" y="5013176"/>
            <a:ext cx="5328592" cy="382758"/>
          </a:xfrm>
          <a:prstGeom prst="snip1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VIII</a:t>
            </a:r>
            <a:r>
              <a:rPr lang="ru-RU" dirty="0">
                <a:solidFill>
                  <a:schemeClr val="tx1"/>
                </a:solidFill>
              </a:rPr>
              <a:t>. </a:t>
            </a:r>
            <a:r>
              <a:rPr lang="en-US" dirty="0">
                <a:solidFill>
                  <a:schemeClr val="tx1"/>
                </a:solidFill>
              </a:rPr>
              <a:t>Conflict of Interest</a:t>
            </a:r>
            <a:endParaRPr lang="ru-RU" dirty="0">
              <a:solidFill>
                <a:schemeClr val="tx1"/>
              </a:solidFill>
            </a:endParaRPr>
          </a:p>
        </p:txBody>
      </p:sp>
      <p:sp>
        <p:nvSpPr>
          <p:cNvPr id="18" name="Прямоугольник с одним вырезанным углом 17"/>
          <p:cNvSpPr/>
          <p:nvPr/>
        </p:nvSpPr>
        <p:spPr>
          <a:xfrm>
            <a:off x="4002629" y="5589240"/>
            <a:ext cx="5328592" cy="382758"/>
          </a:xfrm>
          <a:prstGeom prst="snip1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IX</a:t>
            </a:r>
            <a:r>
              <a:rPr lang="ru-RU" dirty="0">
                <a:solidFill>
                  <a:schemeClr val="tx1"/>
                </a:solidFill>
              </a:rPr>
              <a:t>. </a:t>
            </a:r>
            <a:r>
              <a:rPr lang="en-US" dirty="0">
                <a:solidFill>
                  <a:schemeClr val="tx1"/>
                </a:solidFill>
              </a:rPr>
              <a:t>Ethics issues</a:t>
            </a:r>
            <a:endParaRPr lang="ru-RU" dirty="0">
              <a:solidFill>
                <a:schemeClr val="tx1"/>
              </a:solidFill>
            </a:endParaRPr>
          </a:p>
        </p:txBody>
      </p:sp>
      <p:sp>
        <p:nvSpPr>
          <p:cNvPr id="19" name="Прямоугольник с одним вырезанным углом 18"/>
          <p:cNvSpPr/>
          <p:nvPr/>
        </p:nvSpPr>
        <p:spPr>
          <a:xfrm>
            <a:off x="4002629" y="6237312"/>
            <a:ext cx="5328592" cy="382758"/>
          </a:xfrm>
          <a:prstGeom prst="snip1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r>
              <a:rPr lang="ru-RU" dirty="0">
                <a:solidFill>
                  <a:schemeClr val="tx1"/>
                </a:solidFill>
              </a:rPr>
              <a:t>. </a:t>
            </a:r>
            <a:r>
              <a:rPr lang="en-US" dirty="0">
                <a:solidFill>
                  <a:schemeClr val="tx1"/>
                </a:solidFill>
              </a:rPr>
              <a:t>Final provisions</a:t>
            </a:r>
            <a:endParaRPr lang="ru-RU" dirty="0">
              <a:solidFill>
                <a:schemeClr val="tx1"/>
              </a:solidFill>
            </a:endParaRPr>
          </a:p>
        </p:txBody>
      </p:sp>
    </p:spTree>
    <p:extLst>
      <p:ext uri="{BB962C8B-B14F-4D97-AF65-F5344CB8AC3E}">
        <p14:creationId xmlns:p14="http://schemas.microsoft.com/office/powerpoint/2010/main" val="413599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A0116-473D-F763-BD08-DAE562A2746E}"/>
              </a:ext>
            </a:extLst>
          </p:cNvPr>
          <p:cNvSpPr>
            <a:spLocks noGrp="1"/>
          </p:cNvSpPr>
          <p:nvPr>
            <p:ph type="title"/>
          </p:nvPr>
        </p:nvSpPr>
        <p:spPr/>
        <p:txBody>
          <a:bodyPr/>
          <a:lstStyle/>
          <a:p>
            <a:r>
              <a:rPr lang="en-GB" dirty="0"/>
              <a:t>A brief overview of the process</a:t>
            </a:r>
            <a:endParaRPr lang="en-UA" dirty="0"/>
          </a:p>
        </p:txBody>
      </p:sp>
      <p:sp>
        <p:nvSpPr>
          <p:cNvPr id="3" name="Text Placeholder 2">
            <a:extLst>
              <a:ext uri="{FF2B5EF4-FFF2-40B4-BE49-F238E27FC236}">
                <a16:creationId xmlns:a16="http://schemas.microsoft.com/office/drawing/2014/main" id="{B1E976AD-DAFE-570D-477E-5668A8CC190F}"/>
              </a:ext>
            </a:extLst>
          </p:cNvPr>
          <p:cNvSpPr>
            <a:spLocks noGrp="1"/>
          </p:cNvSpPr>
          <p:nvPr>
            <p:ph type="body" idx="1"/>
          </p:nvPr>
        </p:nvSpPr>
        <p:spPr>
          <a:xfrm>
            <a:off x="358774" y="1011268"/>
            <a:ext cx="11473225" cy="5192681"/>
          </a:xfrm>
        </p:spPr>
        <p:txBody>
          <a:bodyPr>
            <a:normAutofit/>
          </a:bodyPr>
          <a:lstStyle/>
          <a:p>
            <a:pPr marL="571500" indent="-571500" algn="just">
              <a:buFont typeface="Arial" panose="020B0604020202020204" pitchFamily="34" charset="0"/>
              <a:buChar char="•"/>
            </a:pPr>
            <a:r>
              <a:rPr lang="en-GB" sz="3600" dirty="0"/>
              <a:t>Analysis of existing CCM Kyrgyzstan documents, Global Fund documents, as well as examples of documents from other countries in the region</a:t>
            </a:r>
          </a:p>
          <a:p>
            <a:pPr marL="571500" indent="-571500" algn="just">
              <a:buFont typeface="Arial" panose="020B0604020202020204" pitchFamily="34" charset="0"/>
              <a:buChar char="•"/>
            </a:pPr>
            <a:r>
              <a:rPr lang="en-GB" sz="3600" dirty="0"/>
              <a:t>Meetings with members of the current CCM (including the CCM Chair) as well as some members of previous CCMs. It was not possible to meet with all CCM members, but all sectors were covered</a:t>
            </a:r>
            <a:r>
              <a:rPr lang="ru-RU" sz="3600" dirty="0"/>
              <a:t>.</a:t>
            </a:r>
          </a:p>
          <a:p>
            <a:pPr marL="571500" indent="-571500" algn="just">
              <a:buFont typeface="Arial" panose="020B0604020202020204" pitchFamily="34" charset="0"/>
              <a:buChar char="•"/>
            </a:pPr>
            <a:r>
              <a:rPr lang="en-GB" sz="3600" dirty="0"/>
              <a:t>Multiple sessions with the Global Fund</a:t>
            </a:r>
            <a:endParaRPr lang="en-UA" dirty="0"/>
          </a:p>
        </p:txBody>
      </p:sp>
      <p:sp>
        <p:nvSpPr>
          <p:cNvPr id="4" name="Slide Number Placeholder 3">
            <a:extLst>
              <a:ext uri="{FF2B5EF4-FFF2-40B4-BE49-F238E27FC236}">
                <a16:creationId xmlns:a16="http://schemas.microsoft.com/office/drawing/2014/main" id="{FCECB9BC-C532-ABB3-F2E8-DDFBC8A4F287}"/>
              </a:ext>
            </a:extLst>
          </p:cNvPr>
          <p:cNvSpPr>
            <a:spLocks noGrp="1"/>
          </p:cNvSpPr>
          <p:nvPr>
            <p:ph type="sldNum" sz="quarter" idx="12"/>
          </p:nvPr>
        </p:nvSpPr>
        <p:spPr/>
        <p:txBody>
          <a:bodyPr/>
          <a:lstStyle/>
          <a:p>
            <a:fld id="{9E2BE927-25C7-4379-86F1-C17ED9D2A7F2}" type="slidenum">
              <a:rPr lang="en-US" smtClean="0"/>
              <a:t>2</a:t>
            </a:fld>
            <a:endParaRPr lang="en-US"/>
          </a:p>
        </p:txBody>
      </p:sp>
    </p:spTree>
    <p:extLst>
      <p:ext uri="{BB962C8B-B14F-4D97-AF65-F5344CB8AC3E}">
        <p14:creationId xmlns:p14="http://schemas.microsoft.com/office/powerpoint/2010/main" val="180174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830D3-46FC-4DC2-BA6D-C1553B5F8309}"/>
              </a:ext>
            </a:extLst>
          </p:cNvPr>
          <p:cNvSpPr>
            <a:spLocks noGrp="1"/>
          </p:cNvSpPr>
          <p:nvPr>
            <p:ph type="sldNum" sz="quarter" idx="12"/>
          </p:nvPr>
        </p:nvSpPr>
        <p:spPr/>
        <p:txBody>
          <a:bodyPr/>
          <a:lstStyle/>
          <a:p>
            <a:fld id="{9E2BE927-25C7-4379-86F1-C17ED9D2A7F2}" type="slidenum">
              <a:rPr lang="en-US" smtClean="0"/>
              <a:t>3</a:t>
            </a:fld>
            <a:endParaRPr lang="en-US"/>
          </a:p>
        </p:txBody>
      </p:sp>
      <p:sp>
        <p:nvSpPr>
          <p:cNvPr id="3" name="Content Placeholder 2">
            <a:extLst>
              <a:ext uri="{FF2B5EF4-FFF2-40B4-BE49-F238E27FC236}">
                <a16:creationId xmlns:a16="http://schemas.microsoft.com/office/drawing/2014/main" id="{03817360-E6FA-4D3A-897D-A183F3FD5012}"/>
              </a:ext>
            </a:extLst>
          </p:cNvPr>
          <p:cNvSpPr>
            <a:spLocks noGrp="1"/>
          </p:cNvSpPr>
          <p:nvPr>
            <p:ph sz="quarter" idx="18"/>
          </p:nvPr>
        </p:nvSpPr>
        <p:spPr/>
        <p:txBody>
          <a:bodyPr/>
          <a:lstStyle/>
          <a:p>
            <a:r>
              <a:rPr lang="en-GB" sz="2000" dirty="0"/>
              <a:t>Partnership</a:t>
            </a:r>
            <a:endParaRPr lang="fr-CH" sz="2400" dirty="0">
              <a:latin typeface="+mn-lt"/>
            </a:endParaRPr>
          </a:p>
          <a:p>
            <a:r>
              <a:rPr lang="en-GB" sz="2000" dirty="0"/>
              <a:t>Engagement of key populations7 people living with or affected by diseases and civil society</a:t>
            </a:r>
          </a:p>
          <a:p>
            <a:r>
              <a:rPr lang="en-GB" sz="2000" dirty="0"/>
              <a:t>Oversight</a:t>
            </a:r>
            <a:endParaRPr lang="fr-CH" sz="2400" dirty="0">
              <a:latin typeface="+mn-lt"/>
            </a:endParaRPr>
          </a:p>
          <a:p>
            <a:r>
              <a:rPr lang="en-GB" sz="2000" dirty="0"/>
              <a:t>Building on national structures</a:t>
            </a:r>
          </a:p>
          <a:p>
            <a:r>
              <a:rPr lang="en-GB" sz="2000" dirty="0"/>
              <a:t>Sustainability and transition</a:t>
            </a:r>
          </a:p>
          <a:p>
            <a:r>
              <a:rPr lang="en-GB" sz="2000" dirty="0"/>
              <a:t>Good governance</a:t>
            </a:r>
          </a:p>
          <a:p>
            <a:r>
              <a:rPr lang="en-GB" sz="2000" dirty="0"/>
              <a:t>Differentiation</a:t>
            </a:r>
            <a:endParaRPr lang="fr-CH" sz="2400" dirty="0">
              <a:latin typeface="+mn-lt"/>
            </a:endParaRPr>
          </a:p>
        </p:txBody>
      </p:sp>
      <p:sp>
        <p:nvSpPr>
          <p:cNvPr id="4" name="Title 3">
            <a:extLst>
              <a:ext uri="{FF2B5EF4-FFF2-40B4-BE49-F238E27FC236}">
                <a16:creationId xmlns:a16="http://schemas.microsoft.com/office/drawing/2014/main" id="{0369966D-3F88-4151-9842-94F3108F3F15}"/>
              </a:ext>
            </a:extLst>
          </p:cNvPr>
          <p:cNvSpPr>
            <a:spLocks noGrp="1"/>
          </p:cNvSpPr>
          <p:nvPr>
            <p:ph type="title"/>
          </p:nvPr>
        </p:nvSpPr>
        <p:spPr>
          <a:xfrm>
            <a:off x="360000" y="586477"/>
            <a:ext cx="11471638" cy="1107386"/>
          </a:xfrm>
        </p:spPr>
        <p:txBody>
          <a:bodyPr/>
          <a:lstStyle/>
          <a:p>
            <a:r>
              <a:rPr lang="en-GB" dirty="0"/>
              <a:t>Core Principles of the Global Fund for CCMs</a:t>
            </a:r>
            <a:br>
              <a:rPr lang="en-US" b="1" dirty="0"/>
            </a:br>
            <a:endParaRPr lang="en-US" dirty="0"/>
          </a:p>
        </p:txBody>
      </p:sp>
    </p:spTree>
    <p:custDataLst>
      <p:custData r:id="rId1"/>
      <p:custData r:id="rId2"/>
    </p:custDataLst>
    <p:extLst>
      <p:ext uri="{BB962C8B-B14F-4D97-AF65-F5344CB8AC3E}">
        <p14:creationId xmlns:p14="http://schemas.microsoft.com/office/powerpoint/2010/main" val="133770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830D3-46FC-4DC2-BA6D-C1553B5F8309}"/>
              </a:ext>
            </a:extLst>
          </p:cNvPr>
          <p:cNvSpPr>
            <a:spLocks noGrp="1"/>
          </p:cNvSpPr>
          <p:nvPr>
            <p:ph type="sldNum" sz="quarter" idx="12"/>
          </p:nvPr>
        </p:nvSpPr>
        <p:spPr/>
        <p:txBody>
          <a:bodyPr/>
          <a:lstStyle/>
          <a:p>
            <a:fld id="{9E2BE927-25C7-4379-86F1-C17ED9D2A7F2}" type="slidenum">
              <a:rPr lang="en-US" smtClean="0"/>
              <a:t>4</a:t>
            </a:fld>
            <a:endParaRPr lang="en-US"/>
          </a:p>
        </p:txBody>
      </p:sp>
      <p:sp>
        <p:nvSpPr>
          <p:cNvPr id="3" name="Content Placeholder 2">
            <a:extLst>
              <a:ext uri="{FF2B5EF4-FFF2-40B4-BE49-F238E27FC236}">
                <a16:creationId xmlns:a16="http://schemas.microsoft.com/office/drawing/2014/main" id="{03817360-E6FA-4D3A-897D-A183F3FD5012}"/>
              </a:ext>
            </a:extLst>
          </p:cNvPr>
          <p:cNvSpPr>
            <a:spLocks noGrp="1"/>
          </p:cNvSpPr>
          <p:nvPr>
            <p:ph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2000" dirty="0"/>
              <a:t>The Global Fund requires all CCMs to:</a:t>
            </a:r>
            <a:endParaRPr lang="fr-CH" sz="2400" dirty="0">
              <a:latin typeface="+mn-lt"/>
            </a:endParaRPr>
          </a:p>
          <a:p>
            <a:pPr marL="0" marR="0" lvl="0" indent="0" algn="l" defTabSz="914400" rtl="0" eaLnBrk="1" fontAlgn="auto" latinLnBrk="0" hangingPunct="1">
              <a:lnSpc>
                <a:spcPct val="100000"/>
              </a:lnSpc>
              <a:spcBef>
                <a:spcPts val="0"/>
              </a:spcBef>
              <a:spcAft>
                <a:spcPts val="0"/>
              </a:spcAft>
              <a:buClrTx/>
              <a:buSzTx/>
              <a:buNone/>
              <a:tabLst/>
              <a:defRPr/>
            </a:pPr>
            <a:endParaRPr lang="fr-CH" sz="2400" dirty="0">
              <a:latin typeface="+mn-lt"/>
            </a:endParaRPr>
          </a:p>
          <a:p>
            <a:pPr marL="0" marR="0" lvl="0" indent="0" algn="l" defTabSz="914400" rtl="0" eaLnBrk="1" fontAlgn="auto" latinLnBrk="0" hangingPunct="1">
              <a:lnSpc>
                <a:spcPct val="100000"/>
              </a:lnSpc>
              <a:spcBef>
                <a:spcPts val="0"/>
              </a:spcBef>
              <a:spcAft>
                <a:spcPts val="0"/>
              </a:spcAft>
              <a:buClrTx/>
              <a:buSzTx/>
              <a:buNone/>
              <a:tabLst/>
              <a:defRPr/>
            </a:pPr>
            <a:r>
              <a:rPr lang="ru-RU" sz="2400" dirty="0">
                <a:latin typeface="+mn-lt"/>
              </a:rPr>
              <a:t>1.</a:t>
            </a:r>
            <a:r>
              <a:rPr lang="fr-CH" sz="2400" dirty="0">
                <a:latin typeface="+mn-lt"/>
              </a:rPr>
              <a:t> </a:t>
            </a:r>
            <a:r>
              <a:rPr lang="en-GB" sz="2000" dirty="0"/>
              <a:t>Coordinate the development of all funding requests through transparent and documented processes that engage a broad range of stakeholders, including CCM members and non-members, in the solicitation and the review of activities to be included in the funding request; and Clearly document efforts to engage Key Populations10 in the development of funding requests</a:t>
            </a:r>
            <a:endParaRPr lang="fr-CH" sz="2400" dirty="0">
              <a:latin typeface="+mn-lt"/>
            </a:endParaRPr>
          </a:p>
          <a:p>
            <a:pPr marL="0" marR="0" lvl="0" indent="0" algn="l" defTabSz="914400" rtl="0" eaLnBrk="1" fontAlgn="auto" latinLnBrk="0" hangingPunct="1">
              <a:lnSpc>
                <a:spcPct val="100000"/>
              </a:lnSpc>
              <a:spcBef>
                <a:spcPts val="0"/>
              </a:spcBef>
              <a:spcAft>
                <a:spcPts val="0"/>
              </a:spcAft>
              <a:buClrTx/>
              <a:buSzTx/>
              <a:buNone/>
              <a:tabLst/>
              <a:defRPr/>
            </a:pPr>
            <a:endParaRPr lang="fr-CH" sz="2400" dirty="0">
              <a:latin typeface="+mn-lt"/>
            </a:endParaRPr>
          </a:p>
          <a:p>
            <a:pPr marL="0" marR="0" lvl="0" indent="0" algn="l" defTabSz="914400" rtl="0" eaLnBrk="1" fontAlgn="auto" latinLnBrk="0" hangingPunct="1">
              <a:lnSpc>
                <a:spcPct val="100000"/>
              </a:lnSpc>
              <a:spcBef>
                <a:spcPts val="0"/>
              </a:spcBef>
              <a:spcAft>
                <a:spcPts val="0"/>
              </a:spcAft>
              <a:buClrTx/>
              <a:buSzTx/>
              <a:buNone/>
              <a:tabLst/>
              <a:defRPr/>
            </a:pPr>
            <a:r>
              <a:rPr lang="ru-RU" sz="2400" dirty="0">
                <a:latin typeface="+mn-lt"/>
              </a:rPr>
              <a:t>2</a:t>
            </a:r>
            <a:r>
              <a:rPr lang="fr-CH" sz="2400" dirty="0">
                <a:latin typeface="+mn-lt"/>
              </a:rPr>
              <a:t>. </a:t>
            </a:r>
            <a:r>
              <a:rPr lang="en-GB" sz="2000" dirty="0"/>
              <a:t>Nominate one or more PR(s) at the time of submission of the funding request(s); Document a transparent process for the nomination of all new and continuing PR(s) based on clearly defined and objective criteria; and Document the management of any conflicts of interest that may affect the PR(s) nomination process</a:t>
            </a:r>
            <a:endParaRPr lang="ru-RU" sz="2400" dirty="0">
              <a:effectLst/>
              <a:latin typeface="+mn-lt"/>
              <a:ea typeface="Arial" panose="020B06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0369966D-3F88-4151-9842-94F3108F3F15}"/>
              </a:ext>
            </a:extLst>
          </p:cNvPr>
          <p:cNvSpPr>
            <a:spLocks noGrp="1"/>
          </p:cNvSpPr>
          <p:nvPr>
            <p:ph type="title"/>
          </p:nvPr>
        </p:nvSpPr>
        <p:spPr/>
        <p:txBody>
          <a:bodyPr/>
          <a:lstStyle/>
          <a:p>
            <a:r>
              <a:rPr lang="en-GB" dirty="0"/>
              <a:t>The Eligibility Requirements </a:t>
            </a:r>
            <a:r>
              <a:rPr lang="fr-CH" dirty="0"/>
              <a:t>1-2 </a:t>
            </a:r>
            <a:endParaRPr lang="en-US" dirty="0"/>
          </a:p>
        </p:txBody>
      </p:sp>
      <p:sp>
        <p:nvSpPr>
          <p:cNvPr id="5" name="Text Placeholder 4">
            <a:extLst>
              <a:ext uri="{FF2B5EF4-FFF2-40B4-BE49-F238E27FC236}">
                <a16:creationId xmlns:a16="http://schemas.microsoft.com/office/drawing/2014/main" id="{D64200A0-94C2-41DD-9766-CAAFBDF53832}"/>
              </a:ext>
            </a:extLst>
          </p:cNvPr>
          <p:cNvSpPr>
            <a:spLocks noGrp="1"/>
          </p:cNvSpPr>
          <p:nvPr>
            <p:ph type="body" sz="quarter" idx="13"/>
          </p:nvPr>
        </p:nvSpPr>
        <p:spPr/>
        <p:txBody>
          <a:bodyPr/>
          <a:lstStyle/>
          <a:p>
            <a:r>
              <a:rPr lang="en-GB" dirty="0"/>
              <a:t>Compliance with requirements 1 and 2 is assessed at the time of submission of the funding request.</a:t>
            </a:r>
            <a:endParaRPr lang="en-US" dirty="0"/>
          </a:p>
        </p:txBody>
      </p:sp>
    </p:spTree>
    <p:custDataLst>
      <p:custData r:id="rId1"/>
      <p:custData r:id="rId2"/>
    </p:custDataLst>
    <p:extLst>
      <p:ext uri="{BB962C8B-B14F-4D97-AF65-F5344CB8AC3E}">
        <p14:creationId xmlns:p14="http://schemas.microsoft.com/office/powerpoint/2010/main" val="63058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830D3-46FC-4DC2-BA6D-C1553B5F8309}"/>
              </a:ext>
            </a:extLst>
          </p:cNvPr>
          <p:cNvSpPr>
            <a:spLocks noGrp="1"/>
          </p:cNvSpPr>
          <p:nvPr>
            <p:ph type="sldNum" sz="quarter" idx="12"/>
          </p:nvPr>
        </p:nvSpPr>
        <p:spPr/>
        <p:txBody>
          <a:bodyPr/>
          <a:lstStyle/>
          <a:p>
            <a:fld id="{9E2BE927-25C7-4379-86F1-C17ED9D2A7F2}" type="slidenum">
              <a:rPr lang="en-US" smtClean="0"/>
              <a:t>5</a:t>
            </a:fld>
            <a:endParaRPr lang="en-US"/>
          </a:p>
        </p:txBody>
      </p:sp>
      <p:sp>
        <p:nvSpPr>
          <p:cNvPr id="3" name="Content Placeholder 2">
            <a:extLst>
              <a:ext uri="{FF2B5EF4-FFF2-40B4-BE49-F238E27FC236}">
                <a16:creationId xmlns:a16="http://schemas.microsoft.com/office/drawing/2014/main" id="{03817360-E6FA-4D3A-897D-A183F3FD5012}"/>
              </a:ext>
            </a:extLst>
          </p:cNvPr>
          <p:cNvSpPr>
            <a:spLocks noGrp="1"/>
          </p:cNvSpPr>
          <p:nvPr>
            <p:ph sz="quarter" idx="18"/>
          </p:nvPr>
        </p:nvSpPr>
        <p:spPr>
          <a:xfrm>
            <a:off x="360363" y="1311965"/>
            <a:ext cx="11471275" cy="5111984"/>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CH" sz="2400" dirty="0">
                <a:effectLst/>
                <a:latin typeface="Arial" panose="020B0604020202020204" pitchFamily="34" charset="0"/>
                <a:ea typeface="Arial" panose="020B0604020202020204" pitchFamily="34" charset="0"/>
                <a:cs typeface="Times New Roman" panose="02020603050405020304" pitchFamily="18" charset="0"/>
              </a:rPr>
              <a:t>3. </a:t>
            </a:r>
            <a:r>
              <a:rPr lang="en-GB" sz="2000" dirty="0"/>
              <a:t>to submit and follow an oversight plan for all Global Fund approved financing</a:t>
            </a:r>
            <a:r>
              <a:rPr lang="ru-RU" sz="2400" dirty="0">
                <a:effectLst/>
                <a:latin typeface="Arial" panose="020B0604020202020204" pitchFamily="34"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lang="fr-CH" sz="2400" dirty="0">
                <a:effectLst/>
                <a:latin typeface="Arial" panose="020B0604020202020204" pitchFamily="34" charset="0"/>
                <a:ea typeface="Arial" panose="020B0604020202020204" pitchFamily="34" charset="0"/>
                <a:cs typeface="Times New Roman" panose="02020603050405020304" pitchFamily="18" charset="0"/>
              </a:rPr>
              <a:t>4. </a:t>
            </a:r>
            <a:r>
              <a:rPr lang="en-GB" sz="2000" dirty="0"/>
              <a:t>to show evidence of membership of</a:t>
            </a:r>
            <a:r>
              <a:rPr lang="ru-RU" sz="2400" dirty="0">
                <a:effectLst/>
                <a:latin typeface="Arial" panose="020B0604020202020204" pitchFamily="34" charset="0"/>
                <a:ea typeface="Arial" panose="020B0604020202020204" pitchFamily="34" charset="0"/>
                <a:cs typeface="Times New Roman" panose="02020603050405020304" pitchFamily="18" charset="0"/>
              </a:rPr>
              <a:t>: </a:t>
            </a:r>
          </a:p>
          <a:p>
            <a:pPr>
              <a:lnSpc>
                <a:spcPct val="100000"/>
              </a:lnSpc>
              <a:spcBef>
                <a:spcPts val="0"/>
              </a:spcBef>
              <a:spcAft>
                <a:spcPts val="600"/>
              </a:spcAft>
              <a:defRPr/>
            </a:pPr>
            <a:r>
              <a:rPr lang="en-GB" sz="2000" dirty="0"/>
              <a:t>people that are both living with and representing people living with HIV;</a:t>
            </a:r>
            <a:r>
              <a:rPr lang="ru-RU" sz="2400" dirty="0">
                <a:effectLst/>
                <a:latin typeface="Arial" panose="020B0604020202020204" pitchFamily="34" charset="0"/>
                <a:ea typeface="Arial" panose="020B0604020202020204" pitchFamily="34" charset="0"/>
                <a:cs typeface="Times New Roman" panose="02020603050405020304" pitchFamily="18" charset="0"/>
              </a:rPr>
              <a:t> </a:t>
            </a:r>
          </a:p>
          <a:p>
            <a:pPr>
              <a:lnSpc>
                <a:spcPct val="100000"/>
              </a:lnSpc>
              <a:spcBef>
                <a:spcPts val="0"/>
              </a:spcBef>
              <a:spcAft>
                <a:spcPts val="600"/>
              </a:spcAft>
              <a:defRPr/>
            </a:pPr>
            <a:r>
              <a:rPr lang="en-GB" sz="2000" dirty="0"/>
              <a:t>people affected by and representing people affected by tuberculosis and malaria; and</a:t>
            </a:r>
          </a:p>
          <a:p>
            <a:pPr>
              <a:lnSpc>
                <a:spcPct val="100000"/>
              </a:lnSpc>
              <a:spcBef>
                <a:spcPts val="0"/>
              </a:spcBef>
              <a:spcAft>
                <a:spcPts val="600"/>
              </a:spcAft>
              <a:defRPr/>
            </a:pPr>
            <a:r>
              <a:rPr lang="en-GB" sz="2000" dirty="0"/>
              <a:t>people from and representing Key Populations</a:t>
            </a:r>
          </a:p>
          <a:p>
            <a:pPr marL="0" indent="0">
              <a:lnSpc>
                <a:spcPct val="100000"/>
              </a:lnSpc>
              <a:spcBef>
                <a:spcPts val="0"/>
              </a:spcBef>
              <a:spcAft>
                <a:spcPts val="600"/>
              </a:spcAft>
              <a:buNone/>
              <a:defRPr/>
            </a:pPr>
            <a:r>
              <a:rPr lang="fr-CH" sz="2400" dirty="0">
                <a:effectLst/>
                <a:latin typeface="Arial" panose="020B0604020202020204" pitchFamily="34" charset="0"/>
                <a:ea typeface="Arial" panose="020B0604020202020204" pitchFamily="34" charset="0"/>
                <a:cs typeface="Times New Roman" panose="02020603050405020304" pitchFamily="18" charset="0"/>
              </a:rPr>
              <a:t>5. </a:t>
            </a:r>
            <a:r>
              <a:rPr lang="en-GB" sz="2000" dirty="0"/>
              <a:t>all CCM members representing nongovernment constituencies to be selected by their own constituencies based on a documented, transparent process, developed within each such constituency.</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CH" sz="2400" dirty="0">
                <a:effectLst/>
                <a:latin typeface="Arial" panose="020B0604020202020204" pitchFamily="34" charset="0"/>
                <a:ea typeface="Arial" panose="020B0604020202020204" pitchFamily="34" charset="0"/>
                <a:cs typeface="Times New Roman" panose="02020603050405020304" pitchFamily="18" charset="0"/>
              </a:rPr>
              <a:t>6. </a:t>
            </a:r>
            <a:r>
              <a:rPr lang="en-GB" sz="2000" dirty="0"/>
              <a:t>abide by the highest standards of ethics and integrity</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0369966D-3F88-4151-9842-94F3108F3F15}"/>
              </a:ext>
            </a:extLst>
          </p:cNvPr>
          <p:cNvSpPr>
            <a:spLocks noGrp="1"/>
          </p:cNvSpPr>
          <p:nvPr>
            <p:ph type="title"/>
          </p:nvPr>
        </p:nvSpPr>
        <p:spPr/>
        <p:txBody>
          <a:bodyPr/>
          <a:lstStyle/>
          <a:p>
            <a:r>
              <a:rPr lang="en-GB" dirty="0"/>
              <a:t>The Eligibility Requirements </a:t>
            </a:r>
            <a:r>
              <a:rPr lang="fr-CH" dirty="0"/>
              <a:t>3-6 </a:t>
            </a:r>
            <a:endParaRPr lang="en-US" dirty="0"/>
          </a:p>
        </p:txBody>
      </p:sp>
      <p:sp>
        <p:nvSpPr>
          <p:cNvPr id="5" name="Text Placeholder 4">
            <a:extLst>
              <a:ext uri="{FF2B5EF4-FFF2-40B4-BE49-F238E27FC236}">
                <a16:creationId xmlns:a16="http://schemas.microsoft.com/office/drawing/2014/main" id="{D64200A0-94C2-41DD-9766-CAAFBDF53832}"/>
              </a:ext>
            </a:extLst>
          </p:cNvPr>
          <p:cNvSpPr>
            <a:spLocks noGrp="1"/>
          </p:cNvSpPr>
          <p:nvPr>
            <p:ph type="body" sz="quarter" idx="13"/>
          </p:nvPr>
        </p:nvSpPr>
        <p:spPr/>
        <p:txBody>
          <a:bodyPr/>
          <a:lstStyle/>
          <a:p>
            <a:r>
              <a:rPr lang="en-GB" sz="2000" dirty="0"/>
              <a:t>Compliance with requirements 3 to 6 is assessed both at the time of submission of the funding request and on a yearly basis throughout the period of Global Fund financing</a:t>
            </a:r>
            <a:endParaRPr lang="en-US" sz="2000" dirty="0"/>
          </a:p>
        </p:txBody>
      </p:sp>
    </p:spTree>
    <p:custDataLst>
      <p:custData r:id="rId1"/>
      <p:custData r:id="rId2"/>
    </p:custDataLst>
    <p:extLst>
      <p:ext uri="{BB962C8B-B14F-4D97-AF65-F5344CB8AC3E}">
        <p14:creationId xmlns:p14="http://schemas.microsoft.com/office/powerpoint/2010/main" val="400917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830D3-46FC-4DC2-BA6D-C1553B5F8309}"/>
              </a:ext>
            </a:extLst>
          </p:cNvPr>
          <p:cNvSpPr>
            <a:spLocks noGrp="1"/>
          </p:cNvSpPr>
          <p:nvPr>
            <p:ph type="sldNum" sz="quarter" idx="12"/>
          </p:nvPr>
        </p:nvSpPr>
        <p:spPr/>
        <p:txBody>
          <a:bodyPr/>
          <a:lstStyle/>
          <a:p>
            <a:fld id="{9E2BE927-25C7-4379-86F1-C17ED9D2A7F2}" type="slidenum">
              <a:rPr lang="en-US" smtClean="0"/>
              <a:t>6</a:t>
            </a:fld>
            <a:endParaRPr lang="en-US"/>
          </a:p>
        </p:txBody>
      </p:sp>
      <p:sp>
        <p:nvSpPr>
          <p:cNvPr id="4" name="Title 3">
            <a:extLst>
              <a:ext uri="{FF2B5EF4-FFF2-40B4-BE49-F238E27FC236}">
                <a16:creationId xmlns:a16="http://schemas.microsoft.com/office/drawing/2014/main" id="{0369966D-3F88-4151-9842-94F3108F3F15}"/>
              </a:ext>
            </a:extLst>
          </p:cNvPr>
          <p:cNvSpPr>
            <a:spLocks noGrp="1"/>
          </p:cNvSpPr>
          <p:nvPr>
            <p:ph type="title"/>
          </p:nvPr>
        </p:nvSpPr>
        <p:spPr/>
        <p:txBody>
          <a:bodyPr/>
          <a:lstStyle/>
          <a:p>
            <a:r>
              <a:rPr lang="en-US" b="1" dirty="0"/>
              <a:t>Current situation</a:t>
            </a:r>
            <a:br>
              <a:rPr lang="en-US" b="1" dirty="0"/>
            </a:br>
            <a:endParaRPr lang="en-US" dirty="0"/>
          </a:p>
        </p:txBody>
      </p:sp>
      <p:sp>
        <p:nvSpPr>
          <p:cNvPr id="5" name="Text Placeholder 4">
            <a:extLst>
              <a:ext uri="{FF2B5EF4-FFF2-40B4-BE49-F238E27FC236}">
                <a16:creationId xmlns:a16="http://schemas.microsoft.com/office/drawing/2014/main" id="{D64200A0-94C2-41DD-9766-CAAFBDF53832}"/>
              </a:ext>
            </a:extLst>
          </p:cNvPr>
          <p:cNvSpPr>
            <a:spLocks noGrp="1"/>
          </p:cNvSpPr>
          <p:nvPr>
            <p:ph type="body" sz="quarter" idx="13"/>
          </p:nvPr>
        </p:nvSpPr>
        <p:spPr/>
        <p:txBody>
          <a:bodyPr/>
          <a:lstStyle/>
          <a:p>
            <a:endParaRPr lang="en-US" dirty="0"/>
          </a:p>
        </p:txBody>
      </p:sp>
      <p:pic>
        <p:nvPicPr>
          <p:cNvPr id="39" name="Picture 38">
            <a:extLst>
              <a:ext uri="{FF2B5EF4-FFF2-40B4-BE49-F238E27FC236}">
                <a16:creationId xmlns:a16="http://schemas.microsoft.com/office/drawing/2014/main" id="{AF51C545-BCBF-205F-3886-0AD7647F0A34}"/>
              </a:ext>
            </a:extLst>
          </p:cNvPr>
          <p:cNvPicPr>
            <a:picLocks noChangeAspect="1"/>
          </p:cNvPicPr>
          <p:nvPr/>
        </p:nvPicPr>
        <p:blipFill>
          <a:blip r:embed="rId4"/>
          <a:stretch>
            <a:fillRect/>
          </a:stretch>
        </p:blipFill>
        <p:spPr>
          <a:xfrm>
            <a:off x="1736090" y="1816099"/>
            <a:ext cx="8389720" cy="4298951"/>
          </a:xfrm>
          <a:prstGeom prst="rect">
            <a:avLst/>
          </a:prstGeom>
        </p:spPr>
      </p:pic>
    </p:spTree>
    <p:custDataLst>
      <p:custData r:id="rId1"/>
      <p:custData r:id="rId2"/>
    </p:custDataLst>
    <p:extLst>
      <p:ext uri="{BB962C8B-B14F-4D97-AF65-F5344CB8AC3E}">
        <p14:creationId xmlns:p14="http://schemas.microsoft.com/office/powerpoint/2010/main" val="69467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830D3-46FC-4DC2-BA6D-C1553B5F8309}"/>
              </a:ext>
            </a:extLst>
          </p:cNvPr>
          <p:cNvSpPr>
            <a:spLocks noGrp="1"/>
          </p:cNvSpPr>
          <p:nvPr>
            <p:ph type="sldNum" sz="quarter" idx="12"/>
          </p:nvPr>
        </p:nvSpPr>
        <p:spPr/>
        <p:txBody>
          <a:bodyPr/>
          <a:lstStyle/>
          <a:p>
            <a:fld id="{9E2BE927-25C7-4379-86F1-C17ED9D2A7F2}" type="slidenum">
              <a:rPr lang="en-US" smtClean="0"/>
              <a:t>7</a:t>
            </a:fld>
            <a:endParaRPr lang="en-US"/>
          </a:p>
        </p:txBody>
      </p:sp>
      <p:sp>
        <p:nvSpPr>
          <p:cNvPr id="4" name="Title 3">
            <a:extLst>
              <a:ext uri="{FF2B5EF4-FFF2-40B4-BE49-F238E27FC236}">
                <a16:creationId xmlns:a16="http://schemas.microsoft.com/office/drawing/2014/main" id="{0369966D-3F88-4151-9842-94F3108F3F15}"/>
              </a:ext>
            </a:extLst>
          </p:cNvPr>
          <p:cNvSpPr>
            <a:spLocks noGrp="1"/>
          </p:cNvSpPr>
          <p:nvPr>
            <p:ph type="title"/>
          </p:nvPr>
        </p:nvSpPr>
        <p:spPr/>
        <p:txBody>
          <a:bodyPr/>
          <a:lstStyle/>
          <a:p>
            <a:r>
              <a:rPr lang="en-US" b="1" dirty="0"/>
              <a:t>Current situation (requirements 1-6)</a:t>
            </a:r>
            <a:br>
              <a:rPr lang="en-US" b="1" dirty="0"/>
            </a:br>
            <a:endParaRPr lang="en-US" dirty="0"/>
          </a:p>
        </p:txBody>
      </p:sp>
      <p:sp>
        <p:nvSpPr>
          <p:cNvPr id="5" name="Text Placeholder 4">
            <a:extLst>
              <a:ext uri="{FF2B5EF4-FFF2-40B4-BE49-F238E27FC236}">
                <a16:creationId xmlns:a16="http://schemas.microsoft.com/office/drawing/2014/main" id="{D64200A0-94C2-41DD-9766-CAAFBDF53832}"/>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4A5A1C43-A633-928E-4A80-70993CA3539E}"/>
              </a:ext>
            </a:extLst>
          </p:cNvPr>
          <p:cNvPicPr>
            <a:picLocks noChangeAspect="1"/>
          </p:cNvPicPr>
          <p:nvPr/>
        </p:nvPicPr>
        <p:blipFill>
          <a:blip r:embed="rId4"/>
          <a:stretch>
            <a:fillRect/>
          </a:stretch>
        </p:blipFill>
        <p:spPr>
          <a:xfrm>
            <a:off x="437788" y="2124392"/>
            <a:ext cx="11315700" cy="3381375"/>
          </a:xfrm>
          <a:prstGeom prst="rect">
            <a:avLst/>
          </a:prstGeom>
        </p:spPr>
      </p:pic>
    </p:spTree>
    <p:custDataLst>
      <p:custData r:id="rId1"/>
      <p:custData r:id="rId2"/>
    </p:custDataLst>
    <p:extLst>
      <p:ext uri="{BB962C8B-B14F-4D97-AF65-F5344CB8AC3E}">
        <p14:creationId xmlns:p14="http://schemas.microsoft.com/office/powerpoint/2010/main" val="116767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69966D-3F88-4151-9842-94F3108F3F15}"/>
              </a:ext>
            </a:extLst>
          </p:cNvPr>
          <p:cNvSpPr>
            <a:spLocks noGrp="1"/>
          </p:cNvSpPr>
          <p:nvPr>
            <p:ph type="title"/>
          </p:nvPr>
        </p:nvSpPr>
        <p:spPr/>
        <p:txBody>
          <a:bodyPr/>
          <a:lstStyle/>
          <a:p>
            <a:r>
              <a:rPr lang="en-US" b="1" dirty="0"/>
              <a:t>Current situation (core principles)</a:t>
            </a:r>
            <a:br>
              <a:rPr lang="en-US" b="1" dirty="0"/>
            </a:br>
            <a:endParaRPr lang="en-US" dirty="0"/>
          </a:p>
        </p:txBody>
      </p:sp>
      <p:sp>
        <p:nvSpPr>
          <p:cNvPr id="3" name="Text Placeholder 2">
            <a:extLst>
              <a:ext uri="{FF2B5EF4-FFF2-40B4-BE49-F238E27FC236}">
                <a16:creationId xmlns:a16="http://schemas.microsoft.com/office/drawing/2014/main" id="{21F0B87D-FD9B-4E58-1614-147F81EEFDA9}"/>
              </a:ext>
            </a:extLst>
          </p:cNvPr>
          <p:cNvSpPr>
            <a:spLocks noGrp="1"/>
          </p:cNvSpPr>
          <p:nvPr>
            <p:ph type="body" idx="1"/>
          </p:nvPr>
        </p:nvSpPr>
        <p:spPr/>
        <p:txBody>
          <a:bodyPr/>
          <a:lstStyle/>
          <a:p>
            <a:endParaRPr lang="en-UA"/>
          </a:p>
        </p:txBody>
      </p:sp>
      <p:sp>
        <p:nvSpPr>
          <p:cNvPr id="2" name="Slide Number Placeholder 1">
            <a:extLst>
              <a:ext uri="{FF2B5EF4-FFF2-40B4-BE49-F238E27FC236}">
                <a16:creationId xmlns:a16="http://schemas.microsoft.com/office/drawing/2014/main" id="{E1D830D3-46FC-4DC2-BA6D-C1553B5F8309}"/>
              </a:ext>
            </a:extLst>
          </p:cNvPr>
          <p:cNvSpPr>
            <a:spLocks noGrp="1"/>
          </p:cNvSpPr>
          <p:nvPr>
            <p:ph type="sldNum" sz="quarter" idx="12"/>
          </p:nvPr>
        </p:nvSpPr>
        <p:spPr/>
        <p:txBody>
          <a:bodyPr/>
          <a:lstStyle/>
          <a:p>
            <a:fld id="{9E2BE927-25C7-4379-86F1-C17ED9D2A7F2}" type="slidenum">
              <a:rPr lang="en-US" smtClean="0"/>
              <a:t>8</a:t>
            </a:fld>
            <a:endParaRPr lang="en-US"/>
          </a:p>
        </p:txBody>
      </p:sp>
      <p:pic>
        <p:nvPicPr>
          <p:cNvPr id="7" name="Picture 6">
            <a:extLst>
              <a:ext uri="{FF2B5EF4-FFF2-40B4-BE49-F238E27FC236}">
                <a16:creationId xmlns:a16="http://schemas.microsoft.com/office/drawing/2014/main" id="{A69A0EEA-5278-C550-4B94-2DC30C6C6CE6}"/>
              </a:ext>
            </a:extLst>
          </p:cNvPr>
          <p:cNvPicPr>
            <a:picLocks noChangeAspect="1"/>
          </p:cNvPicPr>
          <p:nvPr/>
        </p:nvPicPr>
        <p:blipFill>
          <a:blip r:embed="rId4"/>
          <a:stretch>
            <a:fillRect/>
          </a:stretch>
        </p:blipFill>
        <p:spPr>
          <a:xfrm>
            <a:off x="358774" y="900112"/>
            <a:ext cx="11473223" cy="5486400"/>
          </a:xfrm>
          <a:prstGeom prst="rect">
            <a:avLst/>
          </a:prstGeom>
        </p:spPr>
      </p:pic>
    </p:spTree>
    <p:custDataLst>
      <p:custData r:id="rId1"/>
      <p:custData r:id="rId2"/>
    </p:custDataLst>
    <p:extLst>
      <p:ext uri="{BB962C8B-B14F-4D97-AF65-F5344CB8AC3E}">
        <p14:creationId xmlns:p14="http://schemas.microsoft.com/office/powerpoint/2010/main" val="409422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9866-F584-7046-4611-DF20EC4DEB7E}"/>
              </a:ext>
            </a:extLst>
          </p:cNvPr>
          <p:cNvSpPr>
            <a:spLocks noGrp="1"/>
          </p:cNvSpPr>
          <p:nvPr>
            <p:ph type="title"/>
          </p:nvPr>
        </p:nvSpPr>
        <p:spPr>
          <a:xfrm>
            <a:off x="358775" y="269877"/>
            <a:ext cx="11473224" cy="494052"/>
          </a:xfrm>
        </p:spPr>
        <p:txBody>
          <a:bodyPr/>
          <a:lstStyle/>
          <a:p>
            <a:r>
              <a:rPr lang="en-US" sz="4000" dirty="0"/>
              <a:t>Recommendations and notes to them</a:t>
            </a:r>
            <a:r>
              <a:rPr lang="ru-RU" sz="4000" dirty="0"/>
              <a:t>(1)</a:t>
            </a:r>
            <a:endParaRPr lang="en-UA" sz="4000" dirty="0"/>
          </a:p>
        </p:txBody>
      </p:sp>
      <p:sp>
        <p:nvSpPr>
          <p:cNvPr id="4" name="Slide Number Placeholder 3">
            <a:extLst>
              <a:ext uri="{FF2B5EF4-FFF2-40B4-BE49-F238E27FC236}">
                <a16:creationId xmlns:a16="http://schemas.microsoft.com/office/drawing/2014/main" id="{A89830C0-1FA4-E117-64EE-8A5476F39C89}"/>
              </a:ext>
            </a:extLst>
          </p:cNvPr>
          <p:cNvSpPr>
            <a:spLocks noGrp="1"/>
          </p:cNvSpPr>
          <p:nvPr>
            <p:ph type="sldNum" sz="quarter" idx="12"/>
          </p:nvPr>
        </p:nvSpPr>
        <p:spPr/>
        <p:txBody>
          <a:bodyPr/>
          <a:lstStyle/>
          <a:p>
            <a:fld id="{9E2BE927-25C7-4379-86F1-C17ED9D2A7F2}" type="slidenum">
              <a:rPr lang="en-US" smtClean="0"/>
              <a:t>9</a:t>
            </a:fld>
            <a:endParaRPr lang="en-US"/>
          </a:p>
        </p:txBody>
      </p:sp>
      <p:graphicFrame>
        <p:nvGraphicFramePr>
          <p:cNvPr id="5" name="Table 4">
            <a:extLst>
              <a:ext uri="{FF2B5EF4-FFF2-40B4-BE49-F238E27FC236}">
                <a16:creationId xmlns:a16="http://schemas.microsoft.com/office/drawing/2014/main" id="{64880DA1-9BA1-F0E6-EC91-B159C17C2C32}"/>
              </a:ext>
            </a:extLst>
          </p:cNvPr>
          <p:cNvGraphicFramePr>
            <a:graphicFrameLocks noGrp="1"/>
          </p:cNvGraphicFramePr>
          <p:nvPr>
            <p:extLst>
              <p:ext uri="{D42A27DB-BD31-4B8C-83A1-F6EECF244321}">
                <p14:modId xmlns:p14="http://schemas.microsoft.com/office/powerpoint/2010/main" val="1488234228"/>
              </p:ext>
            </p:extLst>
          </p:nvPr>
        </p:nvGraphicFramePr>
        <p:xfrm>
          <a:off x="358775" y="1145893"/>
          <a:ext cx="11473224" cy="4340506"/>
        </p:xfrm>
        <a:graphic>
          <a:graphicData uri="http://schemas.openxmlformats.org/drawingml/2006/table">
            <a:tbl>
              <a:tblPr firstRow="1" bandRow="1">
                <a:tableStyleId>{9D7B26C5-4107-4FEC-AEDC-1716B250A1EF}</a:tableStyleId>
              </a:tblPr>
              <a:tblGrid>
                <a:gridCol w="5254948">
                  <a:extLst>
                    <a:ext uri="{9D8B030D-6E8A-4147-A177-3AD203B41FA5}">
                      <a16:colId xmlns:a16="http://schemas.microsoft.com/office/drawing/2014/main" val="2455318256"/>
                    </a:ext>
                  </a:extLst>
                </a:gridCol>
                <a:gridCol w="6218276">
                  <a:extLst>
                    <a:ext uri="{9D8B030D-6E8A-4147-A177-3AD203B41FA5}">
                      <a16:colId xmlns:a16="http://schemas.microsoft.com/office/drawing/2014/main" val="2118589363"/>
                    </a:ext>
                  </a:extLst>
                </a:gridCol>
              </a:tblGrid>
              <a:tr h="1423686">
                <a:tc>
                  <a:txBody>
                    <a:bodyPr/>
                    <a:lstStyle/>
                    <a:p>
                      <a:r>
                        <a:rPr lang="en-US" sz="1800" b="0" kern="1200" dirty="0">
                          <a:solidFill>
                            <a:schemeClr val="tx1"/>
                          </a:solidFill>
                          <a:effectLst/>
                          <a:latin typeface="+mn-lt"/>
                          <a:ea typeface="+mn-ea"/>
                          <a:cs typeface="+mn-cs"/>
                        </a:rPr>
                        <a:t>Rename "CCPH Committee on HIV and TB" to "Country Coordinating Mechanism for Engagement with the Global Fund to Fight AIDS, Tuberculosis and Malaria at the CSRC" (abbreviated as CCM).</a:t>
                      </a:r>
                      <a:r>
                        <a:rPr lang="en-UA" b="0" dirty="0">
                          <a:effectLst/>
                        </a:rPr>
                        <a:t> </a:t>
                      </a:r>
                      <a:endParaRPr lang="en-UA" b="0" dirty="0"/>
                    </a:p>
                  </a:txBody>
                  <a:tcPr/>
                </a:tc>
                <a:tc>
                  <a:txBody>
                    <a:bodyPr/>
                    <a:lstStyle/>
                    <a:p>
                      <a:r>
                        <a:rPr lang="en-US" sz="1800" b="0" kern="1200" dirty="0">
                          <a:solidFill>
                            <a:schemeClr val="tx1"/>
                          </a:solidFill>
                          <a:effectLst/>
                          <a:latin typeface="+mn-lt"/>
                          <a:ea typeface="+mn-ea"/>
                          <a:cs typeface="+mn-cs"/>
                        </a:rPr>
                        <a:t>To minimize confusion over committee names (CCPH and CCPH Committee) and to create a clear separation between the CCPH and CCM</a:t>
                      </a:r>
                      <a:r>
                        <a:rPr lang="en-UA" b="0" dirty="0">
                          <a:effectLst/>
                        </a:rPr>
                        <a:t> </a:t>
                      </a:r>
                      <a:endParaRPr lang="en-UA" b="0" dirty="0"/>
                    </a:p>
                  </a:txBody>
                  <a:tcPr/>
                </a:tc>
                <a:extLst>
                  <a:ext uri="{0D108BD9-81ED-4DB2-BD59-A6C34878D82A}">
                    <a16:rowId xmlns:a16="http://schemas.microsoft.com/office/drawing/2014/main" val="2164936511"/>
                  </a:ext>
                </a:extLst>
              </a:tr>
              <a:tr h="1094965">
                <a:tc>
                  <a:txBody>
                    <a:bodyPr/>
                    <a:lstStyle/>
                    <a:p>
                      <a:r>
                        <a:rPr lang="en-US" sz="1800" kern="1200" dirty="0">
                          <a:solidFill>
                            <a:schemeClr val="tx1"/>
                          </a:solidFill>
                          <a:effectLst/>
                          <a:latin typeface="+mn-lt"/>
                          <a:ea typeface="+mn-ea"/>
                          <a:cs typeface="+mn-cs"/>
                        </a:rPr>
                        <a:t>Sectors to be named as follows:</a:t>
                      </a:r>
                      <a:endParaRPr lang="en-UA"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Government (11)</a:t>
                      </a:r>
                      <a:endParaRPr lang="en-UA"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Non-Government  (7)</a:t>
                      </a:r>
                      <a:endParaRPr lang="en-UA"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International (3)</a:t>
                      </a:r>
                      <a:endParaRPr lang="en-UA" sz="1800" kern="1200" dirty="0">
                        <a:solidFill>
                          <a:schemeClr val="tx1"/>
                        </a:solidFill>
                        <a:effectLst/>
                        <a:latin typeface="+mn-lt"/>
                        <a:ea typeface="+mn-ea"/>
                        <a:cs typeface="+mn-cs"/>
                      </a:endParaRPr>
                    </a:p>
                  </a:txBody>
                  <a:tcPr/>
                </a:tc>
                <a:tc>
                  <a:txBody>
                    <a:bodyPr/>
                    <a:lstStyle/>
                    <a:p>
                      <a:r>
                        <a:rPr lang="en-GB" dirty="0"/>
                        <a:t>This distribution clearly distinguishes international organizations and also provides a potential opportunity to include academia and the private sector in the non-government sector.</a:t>
                      </a:r>
                      <a:endParaRPr lang="en-UA" dirty="0"/>
                    </a:p>
                  </a:txBody>
                  <a:tcPr/>
                </a:tc>
                <a:extLst>
                  <a:ext uri="{0D108BD9-81ED-4DB2-BD59-A6C34878D82A}">
                    <a16:rowId xmlns:a16="http://schemas.microsoft.com/office/drawing/2014/main" val="3516000946"/>
                  </a:ext>
                </a:extLst>
              </a:tr>
              <a:tr h="1688746">
                <a:tc>
                  <a:txBody>
                    <a:bodyPr/>
                    <a:lstStyle/>
                    <a:p>
                      <a:r>
                        <a:rPr lang="en-US" sz="1800" kern="1200" dirty="0">
                          <a:solidFill>
                            <a:schemeClr val="tx1"/>
                          </a:solidFill>
                          <a:effectLst/>
                          <a:latin typeface="+mn-lt"/>
                          <a:ea typeface="+mn-ea"/>
                          <a:cs typeface="+mn-cs"/>
                        </a:rPr>
                        <a:t>Non-government sector to increase to 9 members (without reducing other sectors), increasing representation to 40% of CCM membership </a:t>
                      </a:r>
                      <a:r>
                        <a:rPr lang="en-UA" dirty="0">
                          <a:effectLst/>
                        </a:rPr>
                        <a:t> </a:t>
                      </a:r>
                      <a:r>
                        <a:rPr lang="en-US" sz="1800" kern="1200" dirty="0">
                          <a:solidFill>
                            <a:schemeClr val="tx1"/>
                          </a:solidFill>
                          <a:effectLst/>
                          <a:latin typeface="+mn-lt"/>
                          <a:ea typeface="+mn-ea"/>
                          <a:cs typeface="+mn-cs"/>
                        </a:rPr>
                        <a:t> Note here this is link to the Decision Making % recommendation, so they see the options</a:t>
                      </a:r>
                      <a:endParaRPr lang="en-UA" sz="1800" kern="1200" dirty="0">
                        <a:solidFill>
                          <a:schemeClr val="tx1"/>
                        </a:solidFill>
                        <a:effectLst/>
                        <a:latin typeface="+mn-lt"/>
                        <a:ea typeface="+mn-ea"/>
                        <a:cs typeface="+mn-cs"/>
                      </a:endParaRPr>
                    </a:p>
                  </a:txBody>
                  <a:tcPr/>
                </a:tc>
                <a:tc>
                  <a:txBody>
                    <a:bodyPr/>
                    <a:lstStyle/>
                    <a:p>
                      <a:r>
                        <a:rPr lang="en-US" sz="1800" kern="1200" dirty="0">
                          <a:solidFill>
                            <a:schemeClr val="tx1"/>
                          </a:solidFill>
                          <a:effectLst/>
                          <a:latin typeface="+mn-lt"/>
                          <a:ea typeface="+mn-ea"/>
                          <a:cs typeface="+mn-cs"/>
                        </a:rPr>
                        <a:t>With a total of 23 CCM members, the distribution will be more balanced while remaining state-driven:</a:t>
                      </a:r>
                      <a:endParaRPr lang="en-UA"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Government sector - 11 seats - 48%</a:t>
                      </a:r>
                      <a:endParaRPr lang="en-UA"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Non-Government Sector  - 9 seats - 39%</a:t>
                      </a:r>
                      <a:endParaRPr lang="en-UA"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International Sector - 3 seats - 13%</a:t>
                      </a:r>
                      <a:endParaRPr lang="en-UA" sz="1800" kern="1200" dirty="0">
                        <a:solidFill>
                          <a:schemeClr val="tx1"/>
                        </a:solidFill>
                        <a:effectLst/>
                        <a:latin typeface="+mn-lt"/>
                        <a:ea typeface="+mn-ea"/>
                        <a:cs typeface="+mn-cs"/>
                      </a:endParaRPr>
                    </a:p>
                  </a:txBody>
                  <a:tcPr/>
                </a:tc>
                <a:extLst>
                  <a:ext uri="{0D108BD9-81ED-4DB2-BD59-A6C34878D82A}">
                    <a16:rowId xmlns:a16="http://schemas.microsoft.com/office/drawing/2014/main" val="3157959414"/>
                  </a:ext>
                </a:extLst>
              </a:tr>
            </a:tbl>
          </a:graphicData>
        </a:graphic>
      </p:graphicFrame>
    </p:spTree>
    <p:extLst>
      <p:ext uri="{BB962C8B-B14F-4D97-AF65-F5344CB8AC3E}">
        <p14:creationId xmlns:p14="http://schemas.microsoft.com/office/powerpoint/2010/main" val="1455419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9"/>
  <p:tag name="MAXROWS" val="6"/>
  <p:tag name="MAXGUTTERROW" val="1 cm"/>
  <p:tag name="MAXGUTTERCOL" val="1 cm"/>
  <p:tag name="GUIDEMETRICUNIT" val="cm"/>
  <p:tag name="MASTERLEFTMARGIN" val="28.3465"/>
  <p:tag name="MASTERTOPMARGIN" val="141.7324"/>
  <p:tag name="MASTERBOTTOMMARGIN" val="70.8661"/>
  <p:tag name="MASTERRIGHTMARGIN" val="28.3465"/>
  <p:tag name="CUSTMASTERLEFTMARGIN" val="28.3465"/>
  <p:tag name="CUSTMASTERTOPMARGIN" val="141.7324"/>
  <p:tag name="CUSTMASTERBOTTOMMARGIN" val="70.8661"/>
  <p:tag name="CUSTMASTERRIGHTMARGIN" val="28.3465"/>
  <p:tag name="GUIDESAPPLIEDTO" val="2"/>
  <p:tag name="TITLETOPMARGIN" val="21.2599"/>
  <p:tag name="TITLEBOTTOMMARGIN" val="95.25"/>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7.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heme/theme1.xml><?xml version="1.0" encoding="utf-8"?>
<a:theme xmlns:a="http://schemas.openxmlformats.org/drawingml/2006/main" name="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ype":"shape","id":"d356f602-8652-4d2b-8e96-482db95ad88a","elementConfiguration":{"inheritDimensions":"inheritWidth","binding":"Form.DocLang.Logo_horizontal","disableUpdates":false,"type":"image"}},{"type":"shape","id":"d538f6c4-5f16-44ef-baa8-4173cfa11d4e","elementConfiguration":{"inheritDimensions":"inheritWidth","binding":"Form.DocLang.Logo_stacked_black","disableUpdates":false,"type":"image"}},{"type":"shape","id":"178393de-e435-44f8-a07a-46779988a087","elementConfiguration":{"inheritDimensions":"inheritWidth","binding":"Form.DocLang.Logo_stacked_black","disableUpdates":false,"type":"image"}},{"type":"shape","id":"b177079f-fff4-4638-899b-4c7db750f321","elementConfiguration":{"inheritDimensions":"inheritWidth","binding":"Form.DocLang.Logo_stacked_black","disableUpdates":false,"type":"image"}},{"type":"shape","id":"e0a006fd-482b-4f5f-a6f8-07045d27f18d","elementConfiguration":{"inheritDimensions":"inheritWidth","binding":"Form.DocLang.Logo_stacked_black","disableUpdates":false,"type":"image"}},{"type":"shape","id":"fbddbc68-d478-445e-aaf7-a687c388767e","elementConfiguration":{"inheritDimensions":"inheritWidth","binding":"Form.DocLang.Logo_stacked_black","disableUpdates":false,"type":"image"}},{"type":"shape","id":"89be6db7-4655-46ee-b159-05c616b3d8c3","elementConfiguration":{"inheritDimensions":"inheritWidth","binding":"Form.DocLang.Logo_stacked_colour","disableUpdates":false,"type":"image"}},{"type":"shape","id":"f7d713af-e0a2-4160-bc69-b05861a3f898","elementConfiguration":{"inheritDimensions":"inheritWidth","binding":"Form.DocLang.Logo_stacked_black","disableUpdates":false,"type":"image"}},{"type":"shape","id":"690f0101-9494-462f-8c57-f0b7d2ec648b","elementConfiguration":{"inheritDimensions":"inheritWidth","binding":"Form.DocLang.Logo_stacked_colour","disableUpdates":false,"type":"image"}},{"type":"shape","id":"092fd72e-341a-41a9-ab10-33c12f66bd53","elementConfiguration":{"inheritDimensions":"inheritWidth","binding":"Form.DocLang.Logo_stacked_white","disableUpdates":false,"type":"image"}},{"type":"shape","id":"4fd49820-6145-4297-985b-65cd121d254f","elementConfiguration":{"inheritDimensions":"inheritWidth","binding":"Form.DocLang.Logo_stacked_black","disableUpdates":false,"type":"image"}},{"type":"shape","id":"094ac11a-9c4f-4e05-b713-b9b65b21fc3c","elementConfiguration":{"inheritDimensions":"inheritWidth","binding":"Form.DocLang.Logo_stacked_black","disableUpdates":false,"type":"image"}},{"type":"shape","id":"51e0eb0b-d2cd-4480-ba13-e7808b470bbb","elementConfiguration":{"inheritDimensions":"inheritWidth","binding":"Form.DocLang.Logo_stacked_colour","disableUpdates":false,"type":"image"}}],"transformationConfigurations":[{"language":"{{Form.DocLang.StdSpell}}","disableUpdates":false,"type":"proofingLanguage"}],"templateName":"","templateDescription":"","enableDocumentContentUpdater":true,"version":"1.10"}]]></TemplafyTemplateConfiguration>
</file>

<file path=customXml/item10.xml><?xml version="1.0" encoding="utf-8"?>
<?mso-contentType ?>
<FormTemplates xmlns="http://schemas.microsoft.com/sharepoint/v3/contenttype/forms">
  <Display>DocumentLibraryForm</Display>
  <Edit>DocumentLibraryForm</Edit>
  <New>DocumentLibraryForm</New>
</FormTemplates>
</file>

<file path=customXml/item11.xml><?xml version="1.0" encoding="utf-8"?>
<TemplafySlideFormConfiguration><![CDATA[{"formFields":[],"formDataEntries":[]}]]></TemplafySlideFormConfiguration>
</file>

<file path=customXml/item12.xml><?xml version="1.0" encoding="utf-8"?>
<p:properties xmlns:p="http://schemas.microsoft.com/office/2006/metadata/properties" xmlns:xsi="http://www.w3.org/2001/XMLSchema-instance" xmlns:pc="http://schemas.microsoft.com/office/infopath/2007/PartnerControls">
  <documentManagement/>
</p:properties>
</file>

<file path=customXml/item13.xml><?xml version="1.0" encoding="utf-8"?>
<TemplafySlideTemplateConfiguration><![CDATA[{"documentContentValidatorConfiguration":{"enableDocumentContentValidator":false,"documentContentValidatorVersion":0},"elementsMetadata":[],"slideId":"637583062409730928","enableDocumentContentUpdater":true,"version":"1.10"}]]></TemplafySlideTemplate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583062409730928","enableDocumentContentUpdater":true,"version":"1.10"}]]></TemplafySlideTemplateConfiguration>
</file>

<file path=customXml/item3.xml><?xml version="1.0" encoding="utf-8"?>
<TemplafySlideTemplateConfiguration><![CDATA[{"documentContentValidatorConfiguration":{"enableDocumentContentValidator":false,"documentContentValidatorVersion":0},"elementsMetadata":[],"slideId":"637583062409730928","enableDocumentContentUpdater":true,"version":"1.10"}]]></TemplafySlideTemplateConfiguration>
</file>

<file path=customXml/item4.xml><?xml version="1.0" encoding="utf-8"?>
<ct:contentTypeSchema xmlns:ct="http://schemas.microsoft.com/office/2006/metadata/contentType" xmlns:ma="http://schemas.microsoft.com/office/2006/metadata/properties/metaAttributes" ct:_="" ma:_="" ma:contentTypeName="Document" ma:contentTypeID="0x010100AE7BB0401969534BB561823CB4051602" ma:contentTypeVersion="12" ma:contentTypeDescription="Create a new document." ma:contentTypeScope="" ma:versionID="41de42d998f1f4c97c4f74016ae5dc26">
  <xsd:schema xmlns:xsd="http://www.w3.org/2001/XMLSchema" xmlns:xs="http://www.w3.org/2001/XMLSchema" xmlns:p="http://schemas.microsoft.com/office/2006/metadata/properties" xmlns:ns2="19cddd4c-dfb4-40f1-8fe7-77b6b002eace" xmlns:ns3="1f36b386-9306-4f53-ac12-250fc8c7f5e3" targetNamespace="http://schemas.microsoft.com/office/2006/metadata/properties" ma:root="true" ma:fieldsID="b3fffe706c43cf45e33465d45a140882" ns2:_="" ns3:_="">
    <xsd:import namespace="19cddd4c-dfb4-40f1-8fe7-77b6b002eace"/>
    <xsd:import namespace="1f36b386-9306-4f53-ac12-250fc8c7f5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cddd4c-dfb4-40f1-8fe7-77b6b002e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36b386-9306-4f53-ac12-250fc8c7f5e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SlideFormConfiguration><![CDATA[{"formFields":[],"formDataEntries":[]}]]></TemplafySlideFormConfiguration>
</file>

<file path=customXml/item6.xml><?xml version="1.0" encoding="utf-8"?>
<TemplafyFormConfiguration><![CDATA[{"formFields":[{"dataSource":"Languages","displayColumn":"language","defaultValue":"{{UserProfile.DocumentLanguage.Id}}","hideIfNoUserInteractionRequired":false,"distinct":true,"required":true,"autoSelectFirstOption":false,"helpTexts":{"prefix":"","postfix":""},"spacing":{},"type":"dropDown","name":"DocLang","label":"Document Language","fullyQualifiedName":"DocLang"}],"formDataEntries":[{"name":"DocLang","value":"Yq4f8ikL1FlYGwH8CgaazA=="}]}]]></TemplafyFormConfiguration>
</file>

<file path=customXml/item7.xml><?xml version="1.0" encoding="utf-8"?>
<TemplafySlideTemplateConfiguration><![CDATA[{"documentContentValidatorConfiguration":{"enableDocumentContentValidator":false,"documentContentValidatorVersion":0},"elementsMetadata":[],"slideId":"637583062409730928","enableDocumentContentUpdater":true,"version":"1.10"}]]></TemplafySlideTemplateConfiguration>
</file>

<file path=customXml/item8.xml><?xml version="1.0" encoding="utf-8"?>
<TemplafySlideTemplateConfiguration><![CDATA[{"documentContentValidatorConfiguration":{"enableDocumentContentValidator":false,"documentContentValidatorVersion":0},"elementsMetadata":[],"slideId":"637583062409730928","enableDocumentContentUpdater":true,"version":"1.10"}]]></TemplafySlideTemplateConfiguration>
</file>

<file path=customXml/item9.xml><?xml version="1.0" encoding="utf-8"?>
<TemplafySlideTemplateConfiguration><![CDATA[{"documentContentValidatorConfiguration":{"enableDocumentContentValidator":false,"documentContentValidatorVersion":0},"elementsMetadata":[],"slideId":"637583062409730928","enableDocumentContentUpdater":true,"version":"1.10"}]]></TemplafySlideTemplateConfiguration>
</file>

<file path=customXml/itemProps1.xml><?xml version="1.0" encoding="utf-8"?>
<ds:datastoreItem xmlns:ds="http://schemas.openxmlformats.org/officeDocument/2006/customXml" ds:itemID="{24B83C46-1F1A-4859-B726-FAA3C0298E1C}">
  <ds:schemaRefs/>
</ds:datastoreItem>
</file>

<file path=customXml/itemProps10.xml><?xml version="1.0" encoding="utf-8"?>
<ds:datastoreItem xmlns:ds="http://schemas.openxmlformats.org/officeDocument/2006/customXml" ds:itemID="{B5CC00E5-0E29-472D-A362-2B448A7C6B47}">
  <ds:schemaRefs>
    <ds:schemaRef ds:uri="http://schemas.microsoft.com/sharepoint/v3/contenttype/forms"/>
  </ds:schemaRefs>
</ds:datastoreItem>
</file>

<file path=customXml/itemProps11.xml><?xml version="1.0" encoding="utf-8"?>
<ds:datastoreItem xmlns:ds="http://schemas.openxmlformats.org/officeDocument/2006/customXml" ds:itemID="{0CD59543-D5DD-41D4-A605-A5D425376A31}">
  <ds:schemaRefs/>
</ds:datastoreItem>
</file>

<file path=customXml/itemProps12.xml><?xml version="1.0" encoding="utf-8"?>
<ds:datastoreItem xmlns:ds="http://schemas.openxmlformats.org/officeDocument/2006/customXml" ds:itemID="{78C4199D-B32C-43FE-8FA0-D74E0A2A7557}">
  <ds:schemaRefs>
    <ds:schemaRef ds:uri="1f36b386-9306-4f53-ac12-250fc8c7f5e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9cddd4c-dfb4-40f1-8fe7-77b6b002eace"/>
    <ds:schemaRef ds:uri="http://schemas.openxmlformats.org/package/2006/metadata/core-properties"/>
    <ds:schemaRef ds:uri="http://www.w3.org/XML/1998/namespace"/>
  </ds:schemaRefs>
</ds:datastoreItem>
</file>

<file path=customXml/itemProps13.xml><?xml version="1.0" encoding="utf-8"?>
<ds:datastoreItem xmlns:ds="http://schemas.openxmlformats.org/officeDocument/2006/customXml" ds:itemID="{75BC5D6B-10F2-4101-8011-E3F006DB4268}">
  <ds:schemaRefs/>
</ds:datastoreItem>
</file>

<file path=customXml/itemProps14.xml><?xml version="1.0" encoding="utf-8"?>
<ds:datastoreItem xmlns:ds="http://schemas.openxmlformats.org/officeDocument/2006/customXml" ds:itemID="{4CEA3F43-148E-41FB-A0DA-ED5D7BD827D2}">
  <ds:schemaRefs/>
</ds:datastoreItem>
</file>

<file path=customXml/itemProps15.xml><?xml version="1.0" encoding="utf-8"?>
<ds:datastoreItem xmlns:ds="http://schemas.openxmlformats.org/officeDocument/2006/customXml" ds:itemID="{34CB8D50-8787-42DA-82D3-AC8ADAAFF084}">
  <ds:schemaRefs/>
</ds:datastoreItem>
</file>

<file path=customXml/itemProps16.xml><?xml version="1.0" encoding="utf-8"?>
<ds:datastoreItem xmlns:ds="http://schemas.openxmlformats.org/officeDocument/2006/customXml" ds:itemID="{5F01A771-5B4E-464B-84B7-5547A8C275DC}">
  <ds:schemaRefs/>
</ds:datastoreItem>
</file>

<file path=customXml/itemProps17.xml><?xml version="1.0" encoding="utf-8"?>
<ds:datastoreItem xmlns:ds="http://schemas.openxmlformats.org/officeDocument/2006/customXml" ds:itemID="{D9A56084-AA1B-4FCF-96CE-F4F0A9AD4CC9}">
  <ds:schemaRefs/>
</ds:datastoreItem>
</file>

<file path=customXml/itemProps2.xml><?xml version="1.0" encoding="utf-8"?>
<ds:datastoreItem xmlns:ds="http://schemas.openxmlformats.org/officeDocument/2006/customXml" ds:itemID="{66351900-4314-4789-A5D8-7EE61C9D5834}">
  <ds:schemaRefs/>
</ds:datastoreItem>
</file>

<file path=customXml/itemProps3.xml><?xml version="1.0" encoding="utf-8"?>
<ds:datastoreItem xmlns:ds="http://schemas.openxmlformats.org/officeDocument/2006/customXml" ds:itemID="{66B7F5AE-211B-47F6-B494-CA7D0F803277}">
  <ds:schemaRefs/>
</ds:datastoreItem>
</file>

<file path=customXml/itemProps4.xml><?xml version="1.0" encoding="utf-8"?>
<ds:datastoreItem xmlns:ds="http://schemas.openxmlformats.org/officeDocument/2006/customXml" ds:itemID="{1642016F-9D61-4A35-A8F0-E1457E377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cddd4c-dfb4-40f1-8fe7-77b6b002eace"/>
    <ds:schemaRef ds:uri="1f36b386-9306-4f53-ac12-250fc8c7f5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D4B35E94-F30F-43AA-8BDF-97D4FD344B4B}">
  <ds:schemaRefs/>
</ds:datastoreItem>
</file>

<file path=customXml/itemProps6.xml><?xml version="1.0" encoding="utf-8"?>
<ds:datastoreItem xmlns:ds="http://schemas.openxmlformats.org/officeDocument/2006/customXml" ds:itemID="{3767200E-D1D8-4965-855E-9803E6657062}">
  <ds:schemaRefs/>
</ds:datastoreItem>
</file>

<file path=customXml/itemProps7.xml><?xml version="1.0" encoding="utf-8"?>
<ds:datastoreItem xmlns:ds="http://schemas.openxmlformats.org/officeDocument/2006/customXml" ds:itemID="{5DCEEB66-EAE5-40F3-AED1-2FFD745D2BBA}">
  <ds:schemaRefs/>
</ds:datastoreItem>
</file>

<file path=customXml/itemProps8.xml><?xml version="1.0" encoding="utf-8"?>
<ds:datastoreItem xmlns:ds="http://schemas.openxmlformats.org/officeDocument/2006/customXml" ds:itemID="{8BA63FC5-B903-4749-92FC-7D50F51D1925}">
  <ds:schemaRefs/>
</ds:datastoreItem>
</file>

<file path=customXml/itemProps9.xml><?xml version="1.0" encoding="utf-8"?>
<ds:datastoreItem xmlns:ds="http://schemas.openxmlformats.org/officeDocument/2006/customXml" ds:itemID="{796CA408-CEB1-4C7D-A401-7854F6D0AA1A}">
  <ds:schemaRefs/>
</ds:datastoreItem>
</file>

<file path=docMetadata/LabelInfo.xml><?xml version="1.0" encoding="utf-8"?>
<clbl:labelList xmlns:clbl="http://schemas.microsoft.com/office/2020/mipLabelMetadata">
  <clbl:label id="{77920909-8782-4efb-aaf1-44ac114d7c03}" enabled="0" method="" siteId="{77920909-8782-4efb-aaf1-44ac114d7c03}" removed="1"/>
</clbl:labelList>
</file>

<file path=docProps/app.xml><?xml version="1.0" encoding="utf-8"?>
<Properties xmlns="http://schemas.openxmlformats.org/officeDocument/2006/extended-properties" xmlns:vt="http://schemas.openxmlformats.org/officeDocument/2006/docPropsVTypes">
  <Template>Presentation</Template>
  <TotalTime>2220</TotalTime>
  <Words>1783</Words>
  <Application>Microsoft Macintosh PowerPoint</Application>
  <PresentationFormat>Widescreen</PresentationFormat>
  <Paragraphs>142</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Office Theme</vt:lpstr>
      <vt:lpstr>CCM guidance documents: current situation, gaps, recommendations    </vt:lpstr>
      <vt:lpstr>A brief overview of the process</vt:lpstr>
      <vt:lpstr>Core Principles of the Global Fund for CCMs </vt:lpstr>
      <vt:lpstr>The Eligibility Requirements 1-2 </vt:lpstr>
      <vt:lpstr>The Eligibility Requirements 3-6 </vt:lpstr>
      <vt:lpstr>Current situation </vt:lpstr>
      <vt:lpstr>Current situation (requirements 1-6) </vt:lpstr>
      <vt:lpstr>Current situation (core principles) </vt:lpstr>
      <vt:lpstr>Recommendations and notes to them(1)</vt:lpstr>
      <vt:lpstr>Recommendations and notes to them (2)</vt:lpstr>
      <vt:lpstr>Recommendations and notes to them (3)</vt:lpstr>
      <vt:lpstr>Recommendations and notes to them (4)</vt:lpstr>
      <vt:lpstr>Recommendations and notes to them (5)</vt:lpstr>
      <vt:lpstr>Recommendations and notes to them (6)</vt:lpstr>
      <vt:lpstr>CCM Regulations Structure</vt:lpstr>
    </vt:vector>
  </TitlesOfParts>
  <Company>Mediasterling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Global Fund</dc:creator>
  <cp:lastModifiedBy>Anna Katasonova</cp:lastModifiedBy>
  <cp:revision>59</cp:revision>
  <dcterms:created xsi:type="dcterms:W3CDTF">2021-05-25T12:15:07Z</dcterms:created>
  <dcterms:modified xsi:type="dcterms:W3CDTF">2024-03-06T03:25:19Z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1.0.2</vt:lpwstr>
  </property>
  <property fmtid="{D5CDD505-2E9C-101B-9397-08002B2CF9AE}" pid="3" name="TemplafyTimeStamp">
    <vt:lpwstr>2021-06-03T08:37:19.7193650Z</vt:lpwstr>
  </property>
  <property fmtid="{D5CDD505-2E9C-101B-9397-08002B2CF9AE}" pid="4" name="ContentTypeId">
    <vt:lpwstr>0x010100AE7BB0401969534BB561823CB4051602</vt:lpwstr>
  </property>
  <property fmtid="{D5CDD505-2E9C-101B-9397-08002B2CF9AE}" pid="5" name="TemplafyTenantId">
    <vt:lpwstr>theglobalfund</vt:lpwstr>
  </property>
  <property fmtid="{D5CDD505-2E9C-101B-9397-08002B2CF9AE}" pid="6" name="TemplafyTemplateId">
    <vt:lpwstr>637578145338082095</vt:lpwstr>
  </property>
  <property fmtid="{D5CDD505-2E9C-101B-9397-08002B2CF9AE}" pid="7" name="TemplafyUserProfileId">
    <vt:lpwstr>636916283747560690</vt:lpwstr>
  </property>
  <property fmtid="{D5CDD505-2E9C-101B-9397-08002B2CF9AE}" pid="8" name="TemplafyLanguageCode">
    <vt:lpwstr>en-US</vt:lpwstr>
  </property>
</Properties>
</file>