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8"/>
  </p:sldMasterIdLst>
  <p:notesMasterIdLst>
    <p:notesMasterId r:id="rId34"/>
  </p:notesMasterIdLst>
  <p:sldIdLst>
    <p:sldId id="294" r:id="rId19"/>
    <p:sldId id="295" r:id="rId20"/>
    <p:sldId id="289" r:id="rId21"/>
    <p:sldId id="288" r:id="rId22"/>
    <p:sldId id="287" r:id="rId23"/>
    <p:sldId id="286" r:id="rId24"/>
    <p:sldId id="290" r:id="rId25"/>
    <p:sldId id="291" r:id="rId26"/>
    <p:sldId id="296" r:id="rId27"/>
    <p:sldId id="297" r:id="rId28"/>
    <p:sldId id="298" r:id="rId29"/>
    <p:sldId id="299" r:id="rId30"/>
    <p:sldId id="300" r:id="rId31"/>
    <p:sldId id="301" r:id="rId32"/>
    <p:sldId id="270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8066" autoAdjust="0"/>
  </p:normalViewPr>
  <p:slideViewPr>
    <p:cSldViewPr snapToGrid="0">
      <p:cViewPr varScale="1">
        <p:scale>
          <a:sx n="97" d="100"/>
          <a:sy n="97" d="100"/>
        </p:scale>
        <p:origin x="120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ags" Target="tags/tag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25B0-38AD-4DCC-B5CD-BFC49102A9DA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31254-3E2A-413C-B32A-FCE3FE6A8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8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2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8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245856512" name="image" descr="{&quot;templafy&quot;:{&quot;id&quot;:&quot;89be6db7-4655-46ee-b159-05c616b3d8c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7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section title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8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section title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43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4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1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7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2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2375" userDrawn="1">
          <p15:clr>
            <a:srgbClr val="FF96FF"/>
          </p15:clr>
        </p15:guide>
        <p15:guide id="5" orient="horz" pos="2511" userDrawn="1">
          <p15:clr>
            <a:srgbClr val="FF96FF"/>
          </p15:clr>
        </p15:guide>
        <p15:guide id="6" orient="horz" pos="3753" userDrawn="1">
          <p15:clr>
            <a:srgbClr val="FF96FF"/>
          </p15:clr>
        </p15:guide>
        <p15:guide id="7" pos="226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Add statement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93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931" userDrawn="1">
          <p15:clr>
            <a:srgbClr val="FF96FF"/>
          </p15:clr>
        </p15:guide>
        <p15:guide id="7" pos="2067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5612" userDrawn="1">
          <p15:clr>
            <a:srgbClr val="FF96FF"/>
          </p15:clr>
        </p15:guide>
        <p15:guide id="11" pos="5748" userDrawn="1">
          <p15:clr>
            <a:srgbClr val="FF96FF"/>
          </p15:clr>
        </p15:guide>
        <p15:guide id="12" pos="7453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3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4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457731550" name="image" descr="{&quot;templafy&quot;:{&quot;id&quot;:&quot;e0a006fd-482b-4f5f-a6f8-07045d27f18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8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931" userDrawn="1">
          <p15:clr>
            <a:srgbClr val="FF96FF"/>
          </p15:clr>
        </p15:guide>
        <p15:guide id="7" pos="2067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5612" userDrawn="1">
          <p15:clr>
            <a:srgbClr val="FF96FF"/>
          </p15:clr>
        </p15:guide>
        <p15:guide id="11" pos="5748" userDrawn="1">
          <p15:clr>
            <a:srgbClr val="FF96FF"/>
          </p15:clr>
        </p15:guide>
        <p15:guide id="12" pos="7453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9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 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7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8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17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4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▲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4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30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23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7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95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◄</a:t>
            </a:r>
            <a:endParaRPr lang="en-US"/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9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23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7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95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51841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23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95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605824035" name="image" descr="{&quot;templafy&quot;:{&quot;id&quot;:&quot;178393de-e435-44f8-a07a-46779988a08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9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931" userDrawn="1">
          <p15:clr>
            <a:srgbClr val="FF96FF"/>
          </p15:clr>
        </p15:guide>
        <p15:guide id="7" pos="2067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5612" userDrawn="1">
          <p15:clr>
            <a:srgbClr val="FF96FF"/>
          </p15:clr>
        </p15:guide>
        <p15:guide id="11" pos="5748" userDrawn="1">
          <p15:clr>
            <a:srgbClr val="FF96FF"/>
          </p15:clr>
        </p15:guide>
        <p15:guide id="12" pos="7453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Quote</a:t>
            </a:r>
            <a:endParaRPr lang="en-US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Source</a:t>
            </a:r>
            <a:endParaRPr lang="en-US"/>
          </a:p>
          <a:p>
            <a:pPr lvl="1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7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17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4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Quote</a:t>
            </a:r>
            <a:endParaRPr lang="en-US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Source</a:t>
            </a:r>
            <a:endParaRPr lang="en-US"/>
          </a:p>
          <a:p>
            <a:pPr lvl="1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9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17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4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50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17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4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1317" userDrawn="1">
          <p15:clr>
            <a:srgbClr val="FF96FF"/>
          </p15:clr>
        </p15:guide>
        <p15:guide id="7" pos="1453" userDrawn="1">
          <p15:clr>
            <a:srgbClr val="FF96FF"/>
          </p15:clr>
        </p15:guide>
        <p15:guide id="8" pos="2544" userDrawn="1">
          <p15:clr>
            <a:srgbClr val="FF96FF"/>
          </p15:clr>
        </p15:guide>
        <p15:guide id="9" pos="2680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4999" userDrawn="1">
          <p15:clr>
            <a:srgbClr val="FF96FF"/>
          </p15:clr>
        </p15:guide>
        <p15:guide id="13" pos="5135" userDrawn="1">
          <p15:clr>
            <a:srgbClr val="FF96FF"/>
          </p15:clr>
        </p15:guide>
        <p15:guide id="14" pos="6226" userDrawn="1">
          <p15:clr>
            <a:srgbClr val="FF96FF"/>
          </p15:clr>
        </p15:guide>
        <p15:guide id="15" pos="6362" userDrawn="1">
          <p15:clr>
            <a:srgbClr val="FF96FF"/>
          </p15:clr>
        </p15:guide>
        <p15:guide id="16" pos="7453" userDrawn="1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990179867" name="image" descr="{&quot;templafy&quot;:{&quot;id&quot;:&quot;51e0eb0b-d2cd-4480-ba13-e7808b470bb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2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3" orient="horz" pos="981" userDrawn="1">
          <p15:clr>
            <a:srgbClr val="FF96FF"/>
          </p15:clr>
        </p15:guide>
        <p15:guide id="4" orient="horz" pos="354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  <p15:guide id="7" orient="horz" pos="4020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1496334912" name="image" descr="{&quot;templafy&quot;:{&quot;id&quot;:&quot;4fd49820-6145-4297-985b-65cd121d254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8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54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  <p15:guide id="7" orient="horz" pos="4020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50782160" name="image" descr="{&quot;templafy&quot;:{&quot;id&quot;:&quot;f7d713af-e0a2-4160-bc69-b05861a3f89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54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  <p15:guide id="7" orient="horz" pos="4020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1719817042" name="image" descr="{&quot;templafy&quot;:{&quot;id&quot;:&quot;b177079f-fff4-4638-899b-4c7db750f321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3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54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  <p15:guide id="7" orient="horz" pos="4020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363852891" name="image" descr="{&quot;templafy&quot;:{&quot;id&quot;:&quot;d538f6c4-5f16-44ef-baa8-4173cfa11d4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2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54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  <p15:guide id="7" orient="horz" pos="4020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2121292168" name="image" descr="{&quot;templafy&quot;:{&quot;id&quot;:&quot;094ac11a-9c4f-4e05-b713-b9b65b21fc3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pic>
        <p:nvPicPr>
          <p:cNvPr id="1092341702" name="image" descr="{&quot;templafy&quot;:{&quot;id&quot;:&quot;690f0101-9494-462f-8c57-f0b7d2ec648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510809386" name="image" descr="{&quot;templafy&quot;:{&quot;id&quot;:&quot;fbddbc68-d478-445e-aaf7-a687c388767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77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453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5BF-4955-4990-8433-4431374A056F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E213-B21D-4613-BD4D-61A26909D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7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979654743" name="image" descr="{&quot;templafy&quot;:{&quot;id&quot;:&quot;092fd72e-341a-41a9-ab10-33c12f66bd5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2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34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3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8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0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7453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274258023" name="image" descr="{&quot;templafy&quot;:{&quot;id&quot;:&quot;d356f602-8652-4d2b-8e96-482db95ad88a&quot;}}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00" r:id="rId3"/>
    <p:sldLayoutId id="2147483661" r:id="rId4"/>
    <p:sldLayoutId id="2147483662" r:id="rId5"/>
    <p:sldLayoutId id="2147483651" r:id="rId6"/>
    <p:sldLayoutId id="2147483701" r:id="rId7"/>
    <p:sldLayoutId id="2147483665" r:id="rId8"/>
    <p:sldLayoutId id="2147483702" r:id="rId9"/>
    <p:sldLayoutId id="2147483666" r:id="rId10"/>
    <p:sldLayoutId id="2147483704" r:id="rId11"/>
    <p:sldLayoutId id="2147483694" r:id="rId12"/>
    <p:sldLayoutId id="2147483693" r:id="rId13"/>
    <p:sldLayoutId id="2147483686" r:id="rId14"/>
    <p:sldLayoutId id="2147483667" r:id="rId15"/>
    <p:sldLayoutId id="2147483691" r:id="rId16"/>
    <p:sldLayoutId id="2147483668" r:id="rId17"/>
    <p:sldLayoutId id="2147483695" r:id="rId18"/>
    <p:sldLayoutId id="2147483687" r:id="rId19"/>
    <p:sldLayoutId id="2147483690" r:id="rId20"/>
    <p:sldLayoutId id="2147483685" r:id="rId21"/>
    <p:sldLayoutId id="2147483670" r:id="rId22"/>
    <p:sldLayoutId id="2147483669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89" r:id="rId30"/>
    <p:sldLayoutId id="2147483677" r:id="rId31"/>
    <p:sldLayoutId id="2147483678" r:id="rId32"/>
    <p:sldLayoutId id="2147483698" r:id="rId33"/>
    <p:sldLayoutId id="2147483699" r:id="rId34"/>
    <p:sldLayoutId id="2147483680" r:id="rId35"/>
    <p:sldLayoutId id="2147483681" r:id="rId36"/>
    <p:sldLayoutId id="2147483703" r:id="rId37"/>
    <p:sldLayoutId id="2147483688" r:id="rId38"/>
    <p:sldLayoutId id="2147483679" r:id="rId39"/>
    <p:sldLayoutId id="2147483663" r:id="rId40"/>
    <p:sldLayoutId id="2147483664" r:id="rId41"/>
    <p:sldLayoutId id="2147483705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34E97-AD8E-F0B7-EFF7-1C90BD47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52E69-DBCD-B14F-1CA2-6EFB6400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399"/>
            <a:ext cx="11471638" cy="468000"/>
          </a:xfrm>
        </p:spPr>
        <p:txBody>
          <a:bodyPr/>
          <a:lstStyle/>
          <a:p>
            <a:pPr algn="ctr"/>
            <a:r>
              <a:rPr lang="ru-RU" dirty="0"/>
              <a:t>Руководящие документы СКК: текущая ситуация, пробелы, рекомендации</a:t>
            </a:r>
            <a:br>
              <a:rPr lang="ru-RU" i="1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en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74A8A-5E1B-C4F6-0239-941B74F8F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631857"/>
            <a:ext cx="11471999" cy="2368405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Заседание СКК</a:t>
            </a:r>
          </a:p>
          <a:p>
            <a:pPr algn="ctr"/>
            <a:r>
              <a:rPr lang="ru-RU" dirty="0"/>
              <a:t>06 марта 2024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А. Катасонова, И. Исакова</a:t>
            </a:r>
          </a:p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1949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679247"/>
          </a:xfrm>
        </p:spPr>
        <p:txBody>
          <a:bodyPr/>
          <a:lstStyle/>
          <a:p>
            <a:r>
              <a:rPr lang="ru-RU" sz="4000" dirty="0"/>
              <a:t>Рекомендации и их пояснение (2)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80DA1-9BA1-F0E6-EC91-B159C17C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6998"/>
              </p:ext>
            </p:extLst>
          </p:nvPr>
        </p:nvGraphicFramePr>
        <p:xfrm>
          <a:off x="358775" y="949124"/>
          <a:ext cx="11473224" cy="59910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8729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6484495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2607748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состав СКК выбирать в начале 2го или 3го года гранта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b="0" dirty="0">
                          <a:effectLst/>
                        </a:rPr>
                        <a:t>ЛИБО переизбирать не весь состав СКК одновременно, а, например, 1/3 каждый год.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состав СКК обновляется в начале 1го года гранта, то (а) новый состав СКК ничего не знает о новом гранте, поскольку не участвовал в его разработке и утверждении годом ранее; (б) в случае задержки выбора членов СКК, возможна задержка подписания нового гранта (который подписывается председателем и зампредседателя СКК от разных секторов) либо подписание гранта без представителя негосударственного сектора.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55454"/>
                  </a:ext>
                </a:extLst>
              </a:tr>
              <a:tr h="260774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Оставить за КСОЗ утверждение Положения, соответственно только качественного и количественного состава СКК. Убрать пункт о согласовании кандидатур в члены СКК в КСОЗ, кандидатуры должны приниматься и утверждаться СКК на основании заранее определенных критериев. </a:t>
                      </a:r>
                      <a:endParaRPr lang="en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Конкретную композицию состава обсуждать и согласовывать на заседаниях СКК. Принятие и исключение членов рассматривать и утверждать на заседаниях СКК исключительно на основании формальных критериев: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дееспрособность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несудимость, отсутствие 2-х сроков подряд в составе СКК, для представителей гражданского сектора дополнительно – прозрачная процедура выбора. При этом в случае отклонения кандидатуры должны быть указаны причины со ссылкой на конкретный пункт Положения.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подачи кандидатур – например, месяц.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2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1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679247"/>
          </a:xfrm>
        </p:spPr>
        <p:txBody>
          <a:bodyPr/>
          <a:lstStyle/>
          <a:p>
            <a:r>
              <a:rPr lang="ru-RU" sz="4000" dirty="0"/>
              <a:t>Рекомендации и их пояснение (3)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80DA1-9BA1-F0E6-EC91-B159C17C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51450"/>
              </p:ext>
            </p:extLst>
          </p:nvPr>
        </p:nvGraphicFramePr>
        <p:xfrm>
          <a:off x="358775" y="949124"/>
          <a:ext cx="11473224" cy="43300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8729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6484495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1770927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Провести новые выборы членов СКК от гражданского сектора онлайн с привлечением внешнего модератора для сокращения времени до формирования полного состава СКК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Онлайн выборы в формате конференции с большим кол-вом участников, где слово предоставляется модератором с определенным регламентом на выступления, плюс внешний модератор, без конфликта интересов, позволит сократить процесс выборов с нескольких месяцев до нескольких недель.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55454"/>
                  </a:ext>
                </a:extLst>
              </a:tr>
              <a:tr h="82180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Переименовать «сектора» по надзору и заявкам в «комитеты»</a:t>
                      </a:r>
                      <a:r>
                        <a:rPr lang="en-UA" dirty="0">
                          <a:effectLst/>
                        </a:rPr>
                        <a:t> </a:t>
                      </a:r>
                      <a:endParaRPr lang="en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устранения путаницы с государственным, гражданским и международным секторами</a:t>
                      </a:r>
                      <a:r>
                        <a:rPr lang="en-UA" dirty="0">
                          <a:effectLst/>
                        </a:rPr>
                        <a:t> </a:t>
                      </a:r>
                      <a:endParaRPr lang="en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27033"/>
                  </a:ext>
                </a:extLst>
              </a:tr>
              <a:tr h="82180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Кворум принять на уровне 2/3 от общего количества членов СКК, и как минимум по 1 члену от международного и негосударственного секторов</a:t>
                      </a:r>
                      <a:endParaRPr lang="en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Сейчас в составе СКК 11 членов от государственного сектора, что уже составляет простое большинство (11 из 21). Чтобы обеспечить значимое участие всех секторов в процессе принятия решений необходимо обеспечить обязательное наличие голосов от гражданского и международного секторов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4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52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679247"/>
          </a:xfrm>
        </p:spPr>
        <p:txBody>
          <a:bodyPr/>
          <a:lstStyle/>
          <a:p>
            <a:r>
              <a:rPr lang="ru-RU" sz="4000" dirty="0"/>
              <a:t>Рекомендации и их пояснение (4)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F5F93C-AF50-49B4-9376-B9BFE9219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83663"/>
              </p:ext>
            </p:extLst>
          </p:nvPr>
        </p:nvGraphicFramePr>
        <p:xfrm>
          <a:off x="358775" y="949124"/>
          <a:ext cx="11473224" cy="46044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8729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6484495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1770927">
                <a:tc>
                  <a:txBody>
                    <a:bodyPr/>
                    <a:lstStyle/>
                    <a:p>
                      <a:r>
                        <a:rPr lang="ru-RU" b="0" dirty="0"/>
                        <a:t>Изменить композицию негосударственного сектора (9):</a:t>
                      </a:r>
                    </a:p>
                    <a:p>
                      <a:r>
                        <a:rPr lang="ru-RU" b="0" dirty="0"/>
                        <a:t>Люди с ВИЧ (1)</a:t>
                      </a:r>
                    </a:p>
                    <a:p>
                      <a:r>
                        <a:rPr lang="ru-RU" b="0" dirty="0"/>
                        <a:t>Люди с ТБ (1)</a:t>
                      </a:r>
                    </a:p>
                    <a:p>
                      <a:r>
                        <a:rPr lang="ru-RU" b="0" dirty="0"/>
                        <a:t>Представители гражданского общества и сообществ (7)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отсрочки принятия решения по общему кол-ву членов СКК, представителям гражданского общества и сообществ оставить 5 мест, как и сейчас.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0" dirty="0"/>
                        <a:t>Объединение КГН в один блок позволит выбрать представителей, которых знают и уважают в разных группах.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55454"/>
                  </a:ext>
                </a:extLst>
              </a:tr>
              <a:tr h="821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Изменить композицию международного сектора (3):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Семья ООН 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Организации и проекты, финансируемые США 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Технические партнеры</a:t>
                      </a:r>
                    </a:p>
                    <a:p>
                      <a:endParaRPr lang="en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Большие группы организаций и проектов, руководствующаяся едиными принципами.</a:t>
                      </a:r>
                      <a:endParaRPr lang="en-UA" b="1" dirty="0"/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смены основного получателя, к ПРООН автоматически должно вернуться право представлять семью ООН в СКК.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основным членом сделать ВОЗ, а альтернатом другие агентства, такие как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GIZ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KfW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r>
                        <a:rPr lang="en-UA" dirty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27033"/>
                  </a:ext>
                </a:extLst>
              </a:tr>
              <a:tr h="821802">
                <a:tc>
                  <a:txBody>
                    <a:bodyPr/>
                    <a:lstStyle/>
                    <a:p>
                      <a:r>
                        <a:rPr lang="ru-RU" b="0" i="1" dirty="0"/>
                        <a:t>Эти изменения желательно внедрить уже для этого состава СКК</a:t>
                      </a:r>
                      <a:endParaRPr lang="en-U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4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5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679247"/>
          </a:xfrm>
        </p:spPr>
        <p:txBody>
          <a:bodyPr/>
          <a:lstStyle/>
          <a:p>
            <a:r>
              <a:rPr lang="ru-RU" sz="4000" dirty="0"/>
              <a:t>Рекомендации и их пояснение (5)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F5F93C-AF50-49B4-9376-B9BFE9219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47171"/>
              </p:ext>
            </p:extLst>
          </p:nvPr>
        </p:nvGraphicFramePr>
        <p:xfrm>
          <a:off x="358775" y="949124"/>
          <a:ext cx="11473224" cy="502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98957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5674267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1770927">
                <a:tc>
                  <a:txBody>
                    <a:bodyPr/>
                    <a:lstStyle/>
                    <a:p>
                      <a:r>
                        <a:rPr lang="ru-RU" b="0" dirty="0"/>
                        <a:t>Изменить композицию государственного сектора (11) в следующем «созыве»: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Министр / Заместитель Министра здравоохранения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Жогорку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Кенеш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здравоохранения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Центр СПИДа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Центр фтизиатрии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Центр наркологии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Центр развития здравоохранения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b="0" dirty="0">
                          <a:effectLst/>
                        </a:rPr>
                        <a:t>(альт)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МВД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ГСИН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Финансовое управление МЗ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ФОМС (альт)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образования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Министерство труда, социальной защиты и миграции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b="0" dirty="0">
                          <a:effectLst/>
                        </a:rPr>
                        <a:t>(альт)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финансов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Министерство экономики (альт)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Рекомендуемые изменения в текущем «созыве»: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/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Министр / Заместитель Министра здравоохранения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Жогорку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Кенеш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здравоохранения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Центр СПИДа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СЭС (альт)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Центр фтизиатрии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НИОЗ (альт)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наркологии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ФОМС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b="0" dirty="0">
                          <a:effectLst/>
                        </a:rPr>
                        <a:t>(альт)</a:t>
                      </a:r>
                    </a:p>
                    <a:p>
                      <a:pPr marL="342900" indent="-342900">
                        <a:buAutoNum type="arabicParenBoth"/>
                      </a:pPr>
                      <a:endParaRPr lang="ru-RU" b="0" dirty="0">
                        <a:effectLst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МВД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ГСИН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образования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Министерство труда, социальной защиты и миграции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b="0" dirty="0">
                          <a:effectLst/>
                        </a:rPr>
                        <a:t>(альт)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Министерство финансов (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 Министерство экономики (альт)</a:t>
                      </a:r>
                      <a:endParaRPr lang="ru-RU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5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7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679247"/>
          </a:xfrm>
        </p:spPr>
        <p:txBody>
          <a:bodyPr/>
          <a:lstStyle/>
          <a:p>
            <a:r>
              <a:rPr lang="ru-RU" sz="4000" dirty="0"/>
              <a:t>Рекомендации и их пояснение (6)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80DA1-9BA1-F0E6-EC91-B159C17C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15171"/>
              </p:ext>
            </p:extLst>
          </p:nvPr>
        </p:nvGraphicFramePr>
        <p:xfrm>
          <a:off x="358775" y="949124"/>
          <a:ext cx="11473224" cy="539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8729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6484495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408186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Информирование членов СК, включая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регулярное обновление сайта СКК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 ссылки на сайт ГФ, включая раздел, касающийся СКК, и обучающий портал;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Регулярное обновление всех разделов сайта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запросе на предоставление кандидатур: основная информация о СКК, функции и обязанности;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новых членов: список всех членов и их альтернатов, а также краткая информация; все нормативные документы СКК, информационная записка с общей информацией (ВИЧ, ТБ, эпидемиология, ГФ, грантовый цикл, текущая заявка, ее основные направления и организации их реализующие и т.д.), ссылка на сайт.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информационные сообщения дублировать на английский язык.</a:t>
                      </a:r>
                      <a:endParaRPr lang="en-UA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 регулярных заседаний СКК с примерными датами и повесткой дня (заслушивание отчетов, вопросов перепрограммирования и т.д.)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55454"/>
                  </a:ext>
                </a:extLst>
              </a:tr>
              <a:tr h="78672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Обновить Положение, сделать его более полным и структурированным.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Выделить структуру и отобразить основные положения, которые будут утверждены КСОЗ, при этом детали оставить на утверждение СКК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2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9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188640"/>
            <a:ext cx="7797552" cy="490066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Положения об СКК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006010" y="836712"/>
            <a:ext cx="5328592" cy="50405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I.</a:t>
            </a:r>
            <a:r>
              <a:rPr lang="ru-RU" dirty="0">
                <a:solidFill>
                  <a:schemeClr val="tx1"/>
                </a:solidFill>
              </a:rPr>
              <a:t> Общие положения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006010" y="1484785"/>
            <a:ext cx="5328592" cy="44279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</a:t>
            </a:r>
            <a:r>
              <a:rPr lang="ru-RU" dirty="0">
                <a:solidFill>
                  <a:schemeClr val="tx1"/>
                </a:solidFill>
              </a:rPr>
              <a:t>. Цель и функции СКК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006010" y="2050030"/>
            <a:ext cx="5328592" cy="45720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III.</a:t>
            </a:r>
            <a:r>
              <a:rPr lang="ru-RU" dirty="0">
                <a:solidFill>
                  <a:schemeClr val="tx1"/>
                </a:solidFill>
              </a:rPr>
              <a:t>Состав СКК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4006010" y="2727378"/>
            <a:ext cx="5328592" cy="43204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IV</a:t>
            </a:r>
            <a:r>
              <a:rPr lang="ru-RU" dirty="0">
                <a:solidFill>
                  <a:schemeClr val="tx1"/>
                </a:solidFill>
              </a:rPr>
              <a:t>. Организационная структура СКК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011892" y="3356992"/>
            <a:ext cx="5328592" cy="50405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.Секретариат СКК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1775520" y="2734072"/>
            <a:ext cx="1907704" cy="76693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Положение</a:t>
            </a: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006010" y="3969060"/>
            <a:ext cx="5328592" cy="36004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VI.</a:t>
            </a:r>
            <a:r>
              <a:rPr lang="ru-RU" dirty="0">
                <a:solidFill>
                  <a:schemeClr val="tx1"/>
                </a:solidFill>
              </a:rPr>
              <a:t> Заседания СКК</a:t>
            </a: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4002629" y="4526329"/>
            <a:ext cx="5328592" cy="38275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VII</a:t>
            </a:r>
            <a:r>
              <a:rPr lang="ru-RU" dirty="0">
                <a:solidFill>
                  <a:schemeClr val="tx1"/>
                </a:solidFill>
              </a:rPr>
              <a:t>.Решения СКК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4036165" y="5013176"/>
            <a:ext cx="5328592" cy="38275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VIII</a:t>
            </a:r>
            <a:r>
              <a:rPr lang="ru-RU" dirty="0">
                <a:solidFill>
                  <a:schemeClr val="tx1"/>
                </a:solidFill>
              </a:rPr>
              <a:t>. Конфликт интересов</a:t>
            </a: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002629" y="5589240"/>
            <a:ext cx="5328592" cy="38275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IX</a:t>
            </a:r>
            <a:r>
              <a:rPr lang="ru-RU" dirty="0">
                <a:solidFill>
                  <a:schemeClr val="tx1"/>
                </a:solidFill>
              </a:rPr>
              <a:t>. Вопросы этики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4002629" y="6237312"/>
            <a:ext cx="5328592" cy="38275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r>
              <a:rPr lang="ru-RU" dirty="0">
                <a:solidFill>
                  <a:schemeClr val="tx1"/>
                </a:solidFill>
              </a:rPr>
              <a:t>. Заключительные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13599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116-473D-F763-BD08-DAE562A2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Краткий обзор процесса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976AD-DAFE-570D-477E-5668A8CC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1011268"/>
            <a:ext cx="11473225" cy="5192681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/>
              <a:t>Анализ существующих документов СКК КР, документов Глобального Фонда, а также примеров документов других стран региона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/>
              <a:t>Встречи с членами текущего состава СКК (включая Председателя СКК), а также некоторыми членами предыдущих «созывов». Со всеми членами СКК встретиться не удалось, однако были охвачены все сектора.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/>
              <a:t>Неоднократные сессии с Глобальным Фондом</a:t>
            </a:r>
            <a:r>
              <a:rPr lang="ru-RU" dirty="0"/>
              <a:t> </a:t>
            </a:r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B9BC-C532-ABB3-F2E8-DDFBC8A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7360-E6FA-4D3A-897D-A183F3FD501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Партнерство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Участие ключевых групп населения, людей, живущих с заболеваниями или затронутых заболеваниями, и гражданского общества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Надзор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Опора на национальные структуры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Устойчивость и переход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Надлежащее управление </a:t>
            </a:r>
            <a:endParaRPr lang="fr-CH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Дифференциация</a:t>
            </a:r>
            <a:endParaRPr lang="fr-CH" sz="24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86477"/>
            <a:ext cx="11471638" cy="1107386"/>
          </a:xfrm>
        </p:spPr>
        <p:txBody>
          <a:bodyPr/>
          <a:lstStyle/>
          <a:p>
            <a:r>
              <a:rPr lang="ru-RU" dirty="0"/>
              <a:t>Принципы Глобального Фонда для координационных механизмов </a:t>
            </a:r>
            <a:br>
              <a:rPr lang="en-US" b="1" dirty="0"/>
            </a:b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3770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7360-E6FA-4D3A-897D-A183F3FD501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dirty="0">
                <a:latin typeface="+mn-lt"/>
              </a:rPr>
              <a:t>Глобальный фонд предписывает всем СКК:</a:t>
            </a:r>
            <a:endParaRPr lang="fr-CH" sz="2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CH" sz="2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dirty="0">
                <a:latin typeface="+mn-lt"/>
              </a:rPr>
              <a:t>1.</a:t>
            </a:r>
            <a:r>
              <a:rPr lang="fr-CH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Координировать </a:t>
            </a:r>
            <a:r>
              <a:rPr lang="ru-RU" sz="2400" b="1" dirty="0">
                <a:latin typeface="+mn-lt"/>
              </a:rPr>
              <a:t>разработку всех запросов на финансирование </a:t>
            </a:r>
            <a:r>
              <a:rPr lang="ru-RU" sz="2400" dirty="0">
                <a:latin typeface="+mn-lt"/>
              </a:rPr>
              <a:t>с применением прозрачных документальных процедур и с участием широкого круга заинтересованных сторон, включая членов и нечленов CKK; и четко документировать работу по обеспечению участия ключевых групп населения</a:t>
            </a:r>
            <a:endParaRPr lang="fr-CH" sz="2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CH" sz="2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dirty="0">
                <a:latin typeface="+mn-lt"/>
              </a:rPr>
              <a:t>2</a:t>
            </a:r>
            <a:r>
              <a:rPr lang="fr-CH" sz="2400" dirty="0">
                <a:latin typeface="+mn-lt"/>
              </a:rPr>
              <a:t>. </a:t>
            </a:r>
            <a:r>
              <a:rPr lang="ru-RU" sz="2400" b="1" dirty="0">
                <a:latin typeface="+mn-lt"/>
              </a:rPr>
              <a:t>Предложить одного или нескольких кандидатов на роль ОР </a:t>
            </a:r>
            <a:r>
              <a:rPr lang="ru-RU" sz="2400" dirty="0">
                <a:latin typeface="+mn-lt"/>
              </a:rPr>
              <a:t>при представлении запроса (запросов) на финансирование</a:t>
            </a:r>
            <a:r>
              <a:rPr lang="fr-CH" sz="2400" dirty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документально оформить прозрачные процедуры выдвижения новых и действующих ОР и документально оформить процедуры управления</a:t>
            </a:r>
            <a:endParaRPr lang="ru-RU" sz="24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Квалификационные требования</a:t>
            </a:r>
            <a:r>
              <a:rPr lang="fr-CH" dirty="0"/>
              <a:t> 1-2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200A0-94C2-41DD-9766-CAAFBDF53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(обязательное условие для получения финансирования, проверяется на этапе подачи заявки)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3058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7360-E6FA-4D3A-897D-A183F3FD50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0363" y="1210951"/>
            <a:ext cx="11471275" cy="5212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Представить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план надзора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за всем утвержденным Глобальным фондом финансированием и следовать ему.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Предъявить доказательства членства: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людей,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живущих с ВИЧ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и представляющих людей, живущих с ВИЧ;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люди,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затронутые туберкулезом и малярией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и представляющие их интересы; 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люди из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ключевых групп населения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 представляющие их интересы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Выбирать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всех членов СКК, представляющих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негосударственные группы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из их собственных групп на основе документированного, прозрачного процесса, разработанного в каждой такой группе.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Соблюдать высочайшие </a:t>
            </a: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стандарты этики и честности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в частности</a:t>
            </a: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придерживаться стандартов </a:t>
            </a:r>
            <a:r>
              <a:rPr lang="fr-CH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Квалификационные требования </a:t>
            </a:r>
            <a:r>
              <a:rPr lang="fr-CH" dirty="0"/>
              <a:t>3-6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200A0-94C2-41DD-9766-CAAFBDF53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(отслеживается в течение всего цикла гранта)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0917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Текущая обстановка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200A0-94C2-41DD-9766-CAAFBDF53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F51C545-BCBF-205F-3886-0AD7647F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90" y="1816099"/>
            <a:ext cx="8389720" cy="429895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9467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Текущая обстановка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200A0-94C2-41DD-9766-CAAFBDF53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A1C43-A633-928E-4A80-70993CA3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8" y="2124392"/>
            <a:ext cx="11315700" cy="33813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6767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69966D-3F88-4151-9842-94F3108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Текущая обстановка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0B87D-FD9B-4E58-1614-147F81EEF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830D3-46FC-4DC2-BA6D-C1553B5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A0EEA-5278-C550-4B94-2DC30C6C6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4" y="900112"/>
            <a:ext cx="11473223" cy="54864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9422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9866-F584-7046-4611-DF20EC4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494052"/>
          </a:xfrm>
        </p:spPr>
        <p:txBody>
          <a:bodyPr/>
          <a:lstStyle/>
          <a:p>
            <a:r>
              <a:rPr lang="ru-RU" sz="4000" dirty="0"/>
              <a:t>Рекомендации и их пояснение (1)</a:t>
            </a:r>
            <a:endParaRPr lang="en-U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30C0-1FA4-E117-64EE-8A5476F3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80DA1-9BA1-F0E6-EC91-B159C17C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46129"/>
              </p:ext>
            </p:extLst>
          </p:nvPr>
        </p:nvGraphicFramePr>
        <p:xfrm>
          <a:off x="358775" y="1145893"/>
          <a:ext cx="11473224" cy="4389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4948">
                  <a:extLst>
                    <a:ext uri="{9D8B030D-6E8A-4147-A177-3AD203B41FA5}">
                      <a16:colId xmlns:a16="http://schemas.microsoft.com/office/drawing/2014/main" val="2455318256"/>
                    </a:ext>
                  </a:extLst>
                </a:gridCol>
                <a:gridCol w="6218276">
                  <a:extLst>
                    <a:ext uri="{9D8B030D-6E8A-4147-A177-3AD203B41FA5}">
                      <a16:colId xmlns:a16="http://schemas.microsoft.com/office/drawing/2014/main" val="2118589363"/>
                    </a:ext>
                  </a:extLst>
                </a:gridCol>
              </a:tblGrid>
              <a:tr h="1423686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Переименовать «Комитет КСОЗ по ВИЧ и ТБ» в «Страновой Координационный Комитет по взаимодействию с Глобальным Фондом по борьбе со СПИДом, туберкулезом и малярией при КСОЗ» (сокращенно – СКК)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минимизации путаницы в названиях комитетов (КСОЗ и Комитет КСОЗ) и формирования четкого разделения между КСОЗ и СКК</a:t>
                      </a:r>
                      <a:r>
                        <a:rPr lang="en-UA" b="0" dirty="0">
                          <a:effectLst/>
                        </a:rPr>
                        <a:t> </a:t>
                      </a:r>
                      <a:endParaRPr lang="en-U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36511"/>
                  </a:ext>
                </a:extLst>
              </a:tr>
              <a:tr h="109496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Сектора назвать следующим образом: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(11)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Негосударственный (7)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(3)</a:t>
                      </a:r>
                      <a:r>
                        <a:rPr lang="en-UA" dirty="0">
                          <a:effectLst/>
                        </a:rPr>
                        <a:t> </a:t>
                      </a:r>
                      <a:endParaRPr lang="en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Такое распределение четко выделяет международные организации, а также дает потенциальную возможность включения в негосударственный сектор академических институтов и частного сектора.</a:t>
                      </a:r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00946"/>
                  </a:ext>
                </a:extLst>
              </a:tr>
              <a:tr h="168874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Негосударственный сектор увеличить до 9 членов (не сокращая другие сектора), увеличив представительство НГО до 39% состава СКК</a:t>
                      </a:r>
                      <a:r>
                        <a:rPr lang="en-UA" dirty="0">
                          <a:effectLst/>
                        </a:rPr>
                        <a:t> </a:t>
                      </a:r>
                      <a:endParaRPr lang="en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общем кол-ве 23 члена СКК, распределение будет более сбалансированным, при этом за государством остается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часть: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сектор – 11 мест – 48%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Негосударственный сектор – 9 мест – 39%</a:t>
                      </a:r>
                      <a:endParaRPr lang="en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сектор – 3 места – 13%</a:t>
                      </a:r>
                      <a:endParaRPr lang="en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5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19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6"/>
  <p:tag name="MAXGUTTERROW" val="1 cm"/>
  <p:tag name="MAXGUTTERCOL" val="1 cm"/>
  <p:tag name="GUIDEMETRICUNIT" val="cm"/>
  <p:tag name="MASTERLEFTMARGIN" val="28.3465"/>
  <p:tag name="MASTERTOPMARGIN" val="141.7324"/>
  <p:tag name="MASTERBOTTOMMARGIN" val="70.8661"/>
  <p:tag name="MASTERRIGHTMARGIN" val="28.3465"/>
  <p:tag name="CUSTMASTERLEFTMARGIN" val="28.3465"/>
  <p:tag name="CUSTMASTERTOPMARGIN" val="141.7324"/>
  <p:tag name="CUSTMASTERBOTTOMMARGIN" val="70.8661"/>
  <p:tag name="CUSTMASTERRIGHTMARGIN" val="28.3465"/>
  <p:tag name="GUIDESAPPLIEDTO" val="2"/>
  <p:tag name="TITLETOPMARGIN" val="21.2599"/>
  <p:tag name="TITLEBOTTOMMARGIN" val="95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d356f602-8652-4d2b-8e96-482db95ad88a","elementConfiguration":{"inheritDimensions":"inheritWidth","binding":"Form.DocLang.Logo_horizontal","disableUpdates":false,"type":"image"}},{"type":"shape","id":"d538f6c4-5f16-44ef-baa8-4173cfa11d4e","elementConfiguration":{"inheritDimensions":"inheritWidth","binding":"Form.DocLang.Logo_stacked_black","disableUpdates":false,"type":"image"}},{"type":"shape","id":"178393de-e435-44f8-a07a-46779988a087","elementConfiguration":{"inheritDimensions":"inheritWidth","binding":"Form.DocLang.Logo_stacked_black","disableUpdates":false,"type":"image"}},{"type":"shape","id":"b177079f-fff4-4638-899b-4c7db750f321","elementConfiguration":{"inheritDimensions":"inheritWidth","binding":"Form.DocLang.Logo_stacked_black","disableUpdates":false,"type":"image"}},{"type":"shape","id":"e0a006fd-482b-4f5f-a6f8-07045d27f18d","elementConfiguration":{"inheritDimensions":"inheritWidth","binding":"Form.DocLang.Logo_stacked_black","disableUpdates":false,"type":"image"}},{"type":"shape","id":"fbddbc68-d478-445e-aaf7-a687c388767e","elementConfiguration":{"inheritDimensions":"inheritWidth","binding":"Form.DocLang.Logo_stacked_black","disableUpdates":false,"type":"image"}},{"type":"shape","id":"89be6db7-4655-46ee-b159-05c616b3d8c3","elementConfiguration":{"inheritDimensions":"inheritWidth","binding":"Form.DocLang.Logo_stacked_colour","disableUpdates":false,"type":"image"}},{"type":"shape","id":"f7d713af-e0a2-4160-bc69-b05861a3f898","elementConfiguration":{"inheritDimensions":"inheritWidth","binding":"Form.DocLang.Logo_stacked_black","disableUpdates":false,"type":"image"}},{"type":"shape","id":"690f0101-9494-462f-8c57-f0b7d2ec648b","elementConfiguration":{"inheritDimensions":"inheritWidth","binding":"Form.DocLang.Logo_stacked_colour","disableUpdates":false,"type":"image"}},{"type":"shape","id":"092fd72e-341a-41a9-ab10-33c12f66bd53","elementConfiguration":{"inheritDimensions":"inheritWidth","binding":"Form.DocLang.Logo_stacked_white","disableUpdates":false,"type":"image"}},{"type":"shape","id":"4fd49820-6145-4297-985b-65cd121d254f","elementConfiguration":{"inheritDimensions":"inheritWidth","binding":"Form.DocLang.Logo_stacked_black","disableUpdates":false,"type":"image"}},{"type":"shape","id":"094ac11a-9c4f-4e05-b713-b9b65b21fc3c","elementConfiguration":{"inheritDimensions":"inheritWidth","binding":"Form.DocLang.Logo_stacked_black","disableUpdates":false,"type":"image"}},{"type":"shape","id":"51e0eb0b-d2cd-4480-ba13-e7808b470bbb","elementConfiguration":{"inheritDimensions":"inheritWidth","binding":"Form.DocLang.Logo_stacked_colour","disableUpdates":false,"type":"image"}}],"transformationConfigurations":[{"language":"{{Form.DocLang.StdSpell}}","disableUpdates":false,"type":"proofingLanguage"}],"templateName":"","templateDescription":"","enableDocumentContentUpdater":true,"version":"1.10"}]]></Templafy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FormConfiguration><![CDATA[{"formFields":[],"formDataEntries":[]}]]></TemplafySlideFormConfiguration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BB0401969534BB561823CB4051602" ma:contentTypeVersion="12" ma:contentTypeDescription="Create a new document." ma:contentTypeScope="" ma:versionID="41de42d998f1f4c97c4f74016ae5dc26">
  <xsd:schema xmlns:xsd="http://www.w3.org/2001/XMLSchema" xmlns:xs="http://www.w3.org/2001/XMLSchema" xmlns:p="http://schemas.microsoft.com/office/2006/metadata/properties" xmlns:ns2="19cddd4c-dfb4-40f1-8fe7-77b6b002eace" xmlns:ns3="1f36b386-9306-4f53-ac12-250fc8c7f5e3" targetNamespace="http://schemas.microsoft.com/office/2006/metadata/properties" ma:root="true" ma:fieldsID="b3fffe706c43cf45e33465d45a140882" ns2:_="" ns3:_="">
    <xsd:import namespace="19cddd4c-dfb4-40f1-8fe7-77b6b002eace"/>
    <xsd:import namespace="1f36b386-9306-4f53-ac12-250fc8c7f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ddd4c-dfb4-40f1-8fe7-77b6b002e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6b386-9306-4f53-ac12-250fc8c7f5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{"dataSource":"Languages","displayColumn":"language","defaultValue":"{{UserProfile.DocumentLanguage.Id}}","hideIfNoUserInteractionRequired":false,"distinct":true,"required":true,"autoSelectFirstOption":false,"helpTexts":{"prefix":"","postfix":""},"spacing":{},"type":"dropDown","name":"DocLang","label":"Document Language","fullyQualifiedName":"DocLang"}],"formDataEntries":[{"name":"DocLang","value":"Yq4f8ikL1FlYGwH8CgaazA=="}]}]]></Templafy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583062409730928","enableDocumentContentUpdater":true,"version":"1.10"}]]></TemplafySlideTemplateConfiguration>
</file>

<file path=customXml/itemProps1.xml><?xml version="1.0" encoding="utf-8"?>
<ds:datastoreItem xmlns:ds="http://schemas.openxmlformats.org/officeDocument/2006/customXml" ds:itemID="{24B83C46-1F1A-4859-B726-FAA3C0298E1C}">
  <ds:schemaRefs/>
</ds:datastoreItem>
</file>

<file path=customXml/itemProps10.xml><?xml version="1.0" encoding="utf-8"?>
<ds:datastoreItem xmlns:ds="http://schemas.openxmlformats.org/officeDocument/2006/customXml" ds:itemID="{B5CC00E5-0E29-472D-A362-2B448A7C6B47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0CD59543-D5DD-41D4-A605-A5D425376A31}">
  <ds:schemaRefs/>
</ds:datastoreItem>
</file>

<file path=customXml/itemProps12.xml><?xml version="1.0" encoding="utf-8"?>
<ds:datastoreItem xmlns:ds="http://schemas.openxmlformats.org/officeDocument/2006/customXml" ds:itemID="{78C4199D-B32C-43FE-8FA0-D74E0A2A7557}">
  <ds:schemaRefs>
    <ds:schemaRef ds:uri="1f36b386-9306-4f53-ac12-250fc8c7f5e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9cddd4c-dfb4-40f1-8fe7-77b6b002eace"/>
    <ds:schemaRef ds:uri="http://schemas.openxmlformats.org/package/2006/metadata/core-properties"/>
    <ds:schemaRef ds:uri="http://www.w3.org/XML/1998/namespace"/>
  </ds:schemaRefs>
</ds:datastoreItem>
</file>

<file path=customXml/itemProps13.xml><?xml version="1.0" encoding="utf-8"?>
<ds:datastoreItem xmlns:ds="http://schemas.openxmlformats.org/officeDocument/2006/customXml" ds:itemID="{75BC5D6B-10F2-4101-8011-E3F006DB4268}">
  <ds:schemaRefs/>
</ds:datastoreItem>
</file>

<file path=customXml/itemProps14.xml><?xml version="1.0" encoding="utf-8"?>
<ds:datastoreItem xmlns:ds="http://schemas.openxmlformats.org/officeDocument/2006/customXml" ds:itemID="{4CEA3F43-148E-41FB-A0DA-ED5D7BD827D2}">
  <ds:schemaRefs/>
</ds:datastoreItem>
</file>

<file path=customXml/itemProps15.xml><?xml version="1.0" encoding="utf-8"?>
<ds:datastoreItem xmlns:ds="http://schemas.openxmlformats.org/officeDocument/2006/customXml" ds:itemID="{34CB8D50-8787-42DA-82D3-AC8ADAAFF084}">
  <ds:schemaRefs/>
</ds:datastoreItem>
</file>

<file path=customXml/itemProps16.xml><?xml version="1.0" encoding="utf-8"?>
<ds:datastoreItem xmlns:ds="http://schemas.openxmlformats.org/officeDocument/2006/customXml" ds:itemID="{5F01A771-5B4E-464B-84B7-5547A8C275DC}">
  <ds:schemaRefs/>
</ds:datastoreItem>
</file>

<file path=customXml/itemProps17.xml><?xml version="1.0" encoding="utf-8"?>
<ds:datastoreItem xmlns:ds="http://schemas.openxmlformats.org/officeDocument/2006/customXml" ds:itemID="{D9A56084-AA1B-4FCF-96CE-F4F0A9AD4CC9}">
  <ds:schemaRefs/>
</ds:datastoreItem>
</file>

<file path=customXml/itemProps2.xml><?xml version="1.0" encoding="utf-8"?>
<ds:datastoreItem xmlns:ds="http://schemas.openxmlformats.org/officeDocument/2006/customXml" ds:itemID="{66351900-4314-4789-A5D8-7EE61C9D5834}">
  <ds:schemaRefs/>
</ds:datastoreItem>
</file>

<file path=customXml/itemProps3.xml><?xml version="1.0" encoding="utf-8"?>
<ds:datastoreItem xmlns:ds="http://schemas.openxmlformats.org/officeDocument/2006/customXml" ds:itemID="{66B7F5AE-211B-47F6-B494-CA7D0F803277}">
  <ds:schemaRefs/>
</ds:datastoreItem>
</file>

<file path=customXml/itemProps4.xml><?xml version="1.0" encoding="utf-8"?>
<ds:datastoreItem xmlns:ds="http://schemas.openxmlformats.org/officeDocument/2006/customXml" ds:itemID="{1642016F-9D61-4A35-A8F0-E1457E377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ddd4c-dfb4-40f1-8fe7-77b6b002eace"/>
    <ds:schemaRef ds:uri="1f36b386-9306-4f53-ac12-250fc8c7f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4B35E94-F30F-43AA-8BDF-97D4FD344B4B}">
  <ds:schemaRefs/>
</ds:datastoreItem>
</file>

<file path=customXml/itemProps6.xml><?xml version="1.0" encoding="utf-8"?>
<ds:datastoreItem xmlns:ds="http://schemas.openxmlformats.org/officeDocument/2006/customXml" ds:itemID="{3767200E-D1D8-4965-855E-9803E6657062}">
  <ds:schemaRefs/>
</ds:datastoreItem>
</file>

<file path=customXml/itemProps7.xml><?xml version="1.0" encoding="utf-8"?>
<ds:datastoreItem xmlns:ds="http://schemas.openxmlformats.org/officeDocument/2006/customXml" ds:itemID="{5DCEEB66-EAE5-40F3-AED1-2FFD745D2BBA}">
  <ds:schemaRefs/>
</ds:datastoreItem>
</file>

<file path=customXml/itemProps8.xml><?xml version="1.0" encoding="utf-8"?>
<ds:datastoreItem xmlns:ds="http://schemas.openxmlformats.org/officeDocument/2006/customXml" ds:itemID="{8BA63FC5-B903-4749-92FC-7D50F51D1925}">
  <ds:schemaRefs/>
</ds:datastoreItem>
</file>

<file path=customXml/itemProps9.xml><?xml version="1.0" encoding="utf-8"?>
<ds:datastoreItem xmlns:ds="http://schemas.openxmlformats.org/officeDocument/2006/customXml" ds:itemID="{796CA408-CEB1-4C7D-A401-7854F6D0AA1A}">
  <ds:schemaRefs/>
</ds:datastoreItem>
</file>

<file path=docMetadata/LabelInfo.xml><?xml version="1.0" encoding="utf-8"?>
<clbl:labelList xmlns:clbl="http://schemas.microsoft.com/office/2020/mipLabelMetadata">
  <clbl:label id="{77920909-8782-4efb-aaf1-44ac114d7c03}" enabled="0" method="" siteId="{77920909-8782-4efb-aaf1-44ac114d7c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2181</TotalTime>
  <Words>1465</Words>
  <Application>Microsoft Macintosh PowerPoint</Application>
  <PresentationFormat>Widescreen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Руководящие документы СКК: текущая ситуация, пробелы, рекомендации    </vt:lpstr>
      <vt:lpstr>Краткий обзор процесса</vt:lpstr>
      <vt:lpstr>Принципы Глобального Фонда для координационных механизмов  </vt:lpstr>
      <vt:lpstr>Квалификационные требования 1-2 </vt:lpstr>
      <vt:lpstr>Квалификационные требования 3-6 </vt:lpstr>
      <vt:lpstr>Текущая обстановка </vt:lpstr>
      <vt:lpstr>Текущая обстановка </vt:lpstr>
      <vt:lpstr>Текущая обстановка </vt:lpstr>
      <vt:lpstr>Рекомендации и их пояснение (1)</vt:lpstr>
      <vt:lpstr>Рекомендации и их пояснение (2)</vt:lpstr>
      <vt:lpstr>Рекомендации и их пояснение (3)</vt:lpstr>
      <vt:lpstr>Рекомендации и их пояснение (4)</vt:lpstr>
      <vt:lpstr>Рекомендации и их пояснение (5)</vt:lpstr>
      <vt:lpstr>Рекомендации и их пояснение (6)</vt:lpstr>
      <vt:lpstr>Структура Положения об СКК</vt:lpstr>
    </vt:vector>
  </TitlesOfParts>
  <Company>Mediasterling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Global Fund</dc:creator>
  <cp:lastModifiedBy>Anna Katasonova</cp:lastModifiedBy>
  <cp:revision>37</cp:revision>
  <dcterms:created xsi:type="dcterms:W3CDTF">2021-05-25T12:15:07Z</dcterms:created>
  <dcterms:modified xsi:type="dcterms:W3CDTF">2024-03-06T02:45:54Z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1.0.2</vt:lpwstr>
  </property>
  <property fmtid="{D5CDD505-2E9C-101B-9397-08002B2CF9AE}" pid="3" name="TemplafyTimeStamp">
    <vt:lpwstr>2021-06-03T08:37:19.7193650Z</vt:lpwstr>
  </property>
  <property fmtid="{D5CDD505-2E9C-101B-9397-08002B2CF9AE}" pid="4" name="ContentTypeId">
    <vt:lpwstr>0x010100AE7BB0401969534BB561823CB4051602</vt:lpwstr>
  </property>
  <property fmtid="{D5CDD505-2E9C-101B-9397-08002B2CF9AE}" pid="5" name="TemplafyTenantId">
    <vt:lpwstr>theglobalfund</vt:lpwstr>
  </property>
  <property fmtid="{D5CDD505-2E9C-101B-9397-08002B2CF9AE}" pid="6" name="TemplafyTemplateId">
    <vt:lpwstr>637578145338082095</vt:lpwstr>
  </property>
  <property fmtid="{D5CDD505-2E9C-101B-9397-08002B2CF9AE}" pid="7" name="TemplafyUserProfileId">
    <vt:lpwstr>636916283747560690</vt:lpwstr>
  </property>
  <property fmtid="{D5CDD505-2E9C-101B-9397-08002B2CF9AE}" pid="8" name="TemplafyLanguageCode">
    <vt:lpwstr>en-US</vt:lpwstr>
  </property>
</Properties>
</file>