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97" r:id="rId4"/>
  </p:sldMasterIdLst>
  <p:notesMasterIdLst>
    <p:notesMasterId r:id="rId23"/>
  </p:notesMasterIdLst>
  <p:handoutMasterIdLst>
    <p:handoutMasterId r:id="rId24"/>
  </p:handoutMasterIdLst>
  <p:sldIdLst>
    <p:sldId id="319" r:id="rId5"/>
    <p:sldId id="296" r:id="rId6"/>
    <p:sldId id="304" r:id="rId7"/>
    <p:sldId id="297" r:id="rId8"/>
    <p:sldId id="320" r:id="rId9"/>
    <p:sldId id="321" r:id="rId10"/>
    <p:sldId id="322" r:id="rId11"/>
    <p:sldId id="323" r:id="rId12"/>
    <p:sldId id="324" r:id="rId13"/>
    <p:sldId id="330" r:id="rId14"/>
    <p:sldId id="331" r:id="rId15"/>
    <p:sldId id="333" r:id="rId16"/>
    <p:sldId id="332" r:id="rId17"/>
    <p:sldId id="336" r:id="rId18"/>
    <p:sldId id="335" r:id="rId19"/>
    <p:sldId id="334" r:id="rId20"/>
    <p:sldId id="338" r:id="rId21"/>
    <p:sldId id="32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1293" autoAdjust="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outlineViewPr>
    <p:cViewPr>
      <p:scale>
        <a:sx n="33" d="100"/>
        <a:sy n="33" d="100"/>
      </p:scale>
      <p:origin x="0" y="-489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312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A81869F-F6FC-6A0D-CE07-6B540E550E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A6B6C1-6185-79F5-23C8-927538634E4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41E86C-C6B4-424D-8295-67D3386172F0}" type="datetimeFigureOut">
              <a:rPr lang="en-US" smtClean="0"/>
              <a:t>7/17/2024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75153B-EAEA-CF1E-30D7-16C2E6458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72AFB7-47EE-893B-5887-BDC37DCA5F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94707-CAF6-40B0-A7EA-C5F3C63CBD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4112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988D07-B188-44E4-ABBB-6994C1A52936}" type="datetimeFigureOut">
              <a:rPr lang="en-US" smtClean="0"/>
              <a:t>7/17/2024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42455A-0D23-4EAB-9AF9-2CC2B3066B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368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42455A-0D23-4EAB-9AF9-2CC2B3066B0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61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42455A-0D23-4EAB-9AF9-2CC2B3066B0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199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42455A-0D23-4EAB-9AF9-2CC2B3066B0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177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1891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28645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74274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867270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11858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86425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07468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052576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80719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9">
            <a:extLst>
              <a:ext uri="{FF2B5EF4-FFF2-40B4-BE49-F238E27FC236}">
                <a16:creationId xmlns:a16="http://schemas.microsoft.com/office/drawing/2014/main" id="{8832B6D9-0469-48A5-A85E-8C5D8EF86B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z="4800" dirty="0">
                <a:solidFill>
                  <a:schemeClr val="tx1"/>
                </a:solidFill>
              </a:rPr>
              <a:t>Click to add title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8A8F00A-3EB2-4D4D-B4A7-990BB91D74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11">
            <a:extLst>
              <a:ext uri="{FF2B5EF4-FFF2-40B4-BE49-F238E27FC236}">
                <a16:creationId xmlns:a16="http://schemas.microsoft.com/office/drawing/2014/main" id="{4142A7E4-A56F-4FC2-A81D-36A83134A21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97280" y="2108201"/>
            <a:ext cx="10058399" cy="3760891"/>
          </a:xfrm>
        </p:spPr>
        <p:txBody>
          <a:bodyPr lIns="91440">
            <a:normAutofit/>
          </a:bodyPr>
          <a:lstStyle>
            <a:lvl1pPr marL="347472" indent="-347472">
              <a:spcBef>
                <a:spcPts val="1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3000"/>
            </a:lvl1pPr>
            <a:lvl2pPr>
              <a:spcBef>
                <a:spcPts val="1200"/>
              </a:spcBef>
              <a:spcAft>
                <a:spcPts val="200"/>
              </a:spcAft>
              <a:defRPr sz="3000"/>
            </a:lvl2pPr>
            <a:lvl3pPr>
              <a:spcBef>
                <a:spcPts val="1200"/>
              </a:spcBef>
              <a:spcAft>
                <a:spcPts val="200"/>
              </a:spcAft>
              <a:defRPr sz="3000"/>
            </a:lvl3pPr>
            <a:lvl4pPr>
              <a:spcBef>
                <a:spcPts val="1200"/>
              </a:spcBef>
              <a:spcAft>
                <a:spcPts val="200"/>
              </a:spcAft>
              <a:defRPr sz="3000"/>
            </a:lvl4pPr>
            <a:lvl5pPr>
              <a:spcBef>
                <a:spcPts val="1200"/>
              </a:spcBef>
              <a:spcAft>
                <a:spcPts val="200"/>
              </a:spcAft>
              <a:defRPr sz="3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3002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9">
            <a:extLst>
              <a:ext uri="{FF2B5EF4-FFF2-40B4-BE49-F238E27FC236}">
                <a16:creationId xmlns:a16="http://schemas.microsoft.com/office/drawing/2014/main" id="{8832B6D9-0469-48A5-A85E-8C5D8EF86B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z="4800" dirty="0">
                <a:solidFill>
                  <a:schemeClr val="tx1"/>
                </a:solidFill>
              </a:rPr>
              <a:t>Click to add title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8A8F00A-3EB2-4D4D-B4A7-990BB91D74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11">
            <a:extLst>
              <a:ext uri="{FF2B5EF4-FFF2-40B4-BE49-F238E27FC236}">
                <a16:creationId xmlns:a16="http://schemas.microsoft.com/office/drawing/2014/main" id="{4142A7E4-A56F-4FC2-A81D-36A83134A21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97280" y="2182849"/>
            <a:ext cx="10058399" cy="3956692"/>
          </a:xfrm>
        </p:spPr>
        <p:txBody>
          <a:bodyPr lIns="91440">
            <a:normAutofit/>
          </a:bodyPr>
          <a:lstStyle>
            <a:lvl1pPr marL="0" indent="0">
              <a:spcBef>
                <a:spcPts val="1200"/>
              </a:spcBef>
              <a:spcAft>
                <a:spcPts val="200"/>
              </a:spcAft>
              <a:buFont typeface="Arial" panose="020B0604020202020204" pitchFamily="34" charset="0"/>
              <a:buNone/>
              <a:defRPr sz="2400"/>
            </a:lvl1pPr>
            <a:lvl2pPr marL="384048" indent="-182880"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400"/>
            </a:lvl2pPr>
            <a:lvl3pPr>
              <a:spcBef>
                <a:spcPts val="1200"/>
              </a:spcBef>
              <a:spcAft>
                <a:spcPts val="200"/>
              </a:spcAft>
              <a:defRPr sz="2400"/>
            </a:lvl3pPr>
            <a:lvl4pPr>
              <a:spcBef>
                <a:spcPts val="1200"/>
              </a:spcBef>
              <a:spcAft>
                <a:spcPts val="200"/>
              </a:spcAft>
              <a:defRPr sz="2400"/>
            </a:lvl4pPr>
            <a:lvl5pPr>
              <a:spcBef>
                <a:spcPts val="1200"/>
              </a:spcBef>
              <a:spcAft>
                <a:spcPts val="200"/>
              </a:spcAft>
              <a:defRPr sz="24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241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203596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8CE0AB24-7427-4E0C-9E7C-B642B3170AF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524" y="0"/>
            <a:ext cx="12188952" cy="6858000"/>
          </a:xfrm>
          <a:solidFill>
            <a:schemeClr val="accent6"/>
          </a:solidFill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E30A2A8-DADD-44CC-B8A3-9BFFD5E76B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2705101"/>
            <a:ext cx="7537703" cy="2926080"/>
          </a:xfrm>
          <a:solidFill>
            <a:schemeClr val="bg1">
              <a:alpha val="93000"/>
            </a:schemeClr>
          </a:solidFill>
        </p:spPr>
        <p:txBody>
          <a:bodyPr lIns="822960" tIns="91440" bIns="548640" anchor="b" anchorCtr="0">
            <a:noAutofit/>
          </a:bodyPr>
          <a:lstStyle>
            <a:lvl1pPr>
              <a:defRPr/>
            </a:lvl1pPr>
          </a:lstStyle>
          <a:p>
            <a:r>
              <a:rPr lang="en-US" sz="5400" dirty="0">
                <a:solidFill>
                  <a:schemeClr val="tx1"/>
                </a:solidFill>
              </a:rPr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6443157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8CE0AB24-7427-4E0C-9E7C-B642B3170AF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524" y="0"/>
            <a:ext cx="12188952" cy="6858000"/>
          </a:xfrm>
          <a:solidFill>
            <a:schemeClr val="accent6"/>
          </a:solidFill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E30A2A8-DADD-44CC-B8A3-9BFFD5E76B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54297" y="2705101"/>
            <a:ext cx="7537703" cy="2926080"/>
          </a:xfrm>
          <a:solidFill>
            <a:schemeClr val="bg1">
              <a:alpha val="93000"/>
            </a:schemeClr>
          </a:solidFill>
        </p:spPr>
        <p:txBody>
          <a:bodyPr lIns="822960" tIns="274320" rIns="822960" bIns="548640" anchor="b" anchorCtr="0">
            <a:noAutofit/>
          </a:bodyPr>
          <a:lstStyle>
            <a:lvl1pPr>
              <a:lnSpc>
                <a:spcPct val="80000"/>
              </a:lnSpc>
              <a:defRPr sz="4800"/>
            </a:lvl1pPr>
          </a:lstStyle>
          <a:p>
            <a:r>
              <a:rPr lang="en-US" sz="5400" dirty="0">
                <a:solidFill>
                  <a:schemeClr val="tx1"/>
                </a:solidFill>
              </a:rPr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42397729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ea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7DBCCDB-B58C-45B3-9E63-49F7B0819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white">
          <a:xfrm>
            <a:off x="0" y="4334005"/>
            <a:ext cx="12192000" cy="252399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244128-E256-C1DC-AC6D-2BF10AC41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5212" y="4609578"/>
            <a:ext cx="10058400" cy="1295922"/>
          </a:xfrm>
        </p:spPr>
        <p:txBody>
          <a:bodyPr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A72A6B42-C371-4562-8E40-9EE1906C857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65212" y="5943600"/>
            <a:ext cx="10058400" cy="914400"/>
          </a:xfrm>
        </p:spPr>
        <p:txBody>
          <a:bodyPr lIns="91440"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z="1500" dirty="0">
                <a:solidFill>
                  <a:schemeClr val="bg1"/>
                </a:solidFill>
              </a:rPr>
              <a:t>Click to add subtitle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68504FFB-1664-4F66-BC31-100C8DD983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5000" y="640080"/>
            <a:ext cx="3544888" cy="3355723"/>
          </a:xfrm>
          <a:solidFill>
            <a:schemeClr val="accent6"/>
          </a:solidFill>
        </p:spPr>
        <p:txBody>
          <a:bodyPr>
            <a:normAutofit/>
          </a:bodyPr>
          <a:lstStyle>
            <a:lvl1pPr algn="ctr"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Picture Placeholder 12">
            <a:extLst>
              <a:ext uri="{FF2B5EF4-FFF2-40B4-BE49-F238E27FC236}">
                <a16:creationId xmlns:a16="http://schemas.microsoft.com/office/drawing/2014/main" id="{1B45578D-1855-4EC0-9E45-E1630D11ACA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43400" y="640080"/>
            <a:ext cx="3544888" cy="3355723"/>
          </a:xfrm>
          <a:solidFill>
            <a:schemeClr val="accent6"/>
          </a:solidFill>
        </p:spPr>
        <p:txBody>
          <a:bodyPr>
            <a:normAutofit/>
          </a:bodyPr>
          <a:lstStyle>
            <a:lvl1pPr algn="ctr"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Picture Placeholder 12">
            <a:extLst>
              <a:ext uri="{FF2B5EF4-FFF2-40B4-BE49-F238E27FC236}">
                <a16:creationId xmlns:a16="http://schemas.microsoft.com/office/drawing/2014/main" id="{C93482C2-6151-4050-9F16-9952B0A017A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028432" y="640080"/>
            <a:ext cx="3544888" cy="3355723"/>
          </a:xfrm>
          <a:solidFill>
            <a:schemeClr val="accent6"/>
          </a:solidFill>
        </p:spPr>
        <p:txBody>
          <a:bodyPr>
            <a:normAutofit/>
          </a:bodyPr>
          <a:lstStyle>
            <a:lvl1pPr algn="ctr"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4661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8CE0AB24-7427-4E0C-9E7C-B642B3170AF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524" y="0"/>
            <a:ext cx="12188952" cy="6858000"/>
          </a:xfrm>
          <a:solidFill>
            <a:schemeClr val="accent6"/>
          </a:solidFill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E30A2A8-DADD-44CC-B8A3-9BFFD5E76B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2705101"/>
            <a:ext cx="7537703" cy="2926080"/>
          </a:xfrm>
          <a:solidFill>
            <a:schemeClr val="bg1">
              <a:alpha val="93000"/>
            </a:schemeClr>
          </a:solidFill>
        </p:spPr>
        <p:txBody>
          <a:bodyPr lIns="822960" tIns="91440" bIns="822960" anchor="b" anchorCtr="0">
            <a:noAutofit/>
          </a:bodyPr>
          <a:lstStyle>
            <a:lvl1pPr>
              <a:defRPr sz="4800"/>
            </a:lvl1pPr>
          </a:lstStyle>
          <a:p>
            <a:r>
              <a:rPr lang="en-US" sz="5400" dirty="0">
                <a:solidFill>
                  <a:schemeClr val="tx1"/>
                </a:solidFill>
              </a:rPr>
              <a:t>Click to add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79DF17D8-A326-44D6-A77D-42DA99E9278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45389" y="4735798"/>
            <a:ext cx="6692313" cy="845849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r>
              <a:rPr lang="en-US" dirty="0">
                <a:solidFill>
                  <a:schemeClr val="tx1"/>
                </a:solidFill>
              </a:rPr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4856793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9">
            <a:extLst>
              <a:ext uri="{FF2B5EF4-FFF2-40B4-BE49-F238E27FC236}">
                <a16:creationId xmlns:a16="http://schemas.microsoft.com/office/drawing/2014/main" id="{8832B6D9-0469-48A5-A85E-8C5D8EF86B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z="4800" dirty="0">
                <a:solidFill>
                  <a:schemeClr val="tx1"/>
                </a:solidFill>
              </a:rPr>
              <a:t>Click to add title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8A8F00A-3EB2-4D4D-B4A7-990BB91D74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11">
            <a:extLst>
              <a:ext uri="{FF2B5EF4-FFF2-40B4-BE49-F238E27FC236}">
                <a16:creationId xmlns:a16="http://schemas.microsoft.com/office/drawing/2014/main" id="{4142A7E4-A56F-4FC2-A81D-36A83134A21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97281" y="2183367"/>
            <a:ext cx="4998720" cy="3914850"/>
          </a:xfrm>
        </p:spPr>
        <p:txBody>
          <a:bodyPr lIns="91440">
            <a:normAutofit/>
          </a:bodyPr>
          <a:lstStyle>
            <a:lvl1pPr marL="0" indent="0">
              <a:spcBef>
                <a:spcPts val="1200"/>
              </a:spcBef>
              <a:spcAft>
                <a:spcPts val="200"/>
              </a:spcAft>
              <a:buFont typeface="Arial" panose="020B0604020202020204" pitchFamily="34" charset="0"/>
              <a:buNone/>
              <a:defRPr sz="2400"/>
            </a:lvl1pPr>
            <a:lvl2pPr marL="347472" indent="-182880"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400"/>
            </a:lvl2pPr>
            <a:lvl3pPr marL="566928" indent="-182880"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400"/>
            </a:lvl3pPr>
            <a:lvl4pPr marL="749808" indent="-182880"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400"/>
            </a:lvl4pPr>
            <a:lvl5pPr marL="932688" indent="-182880"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4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Content Placeholder 11">
            <a:extLst>
              <a:ext uri="{FF2B5EF4-FFF2-40B4-BE49-F238E27FC236}">
                <a16:creationId xmlns:a16="http://schemas.microsoft.com/office/drawing/2014/main" id="{BEAF6B01-7E55-3A14-DE85-588680B0910B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503438" y="2183367"/>
            <a:ext cx="4672294" cy="3914850"/>
          </a:xfrm>
        </p:spPr>
        <p:txBody>
          <a:bodyPr lIns="91440">
            <a:normAutofit/>
          </a:bodyPr>
          <a:lstStyle>
            <a:lvl1pPr marL="0" indent="0">
              <a:spcBef>
                <a:spcPts val="1200"/>
              </a:spcBef>
              <a:spcAft>
                <a:spcPts val="200"/>
              </a:spcAft>
              <a:buFont typeface="Arial" panose="020B0604020202020204" pitchFamily="34" charset="0"/>
              <a:buNone/>
              <a:defRPr sz="2400"/>
            </a:lvl1pPr>
            <a:lvl2pPr marL="347472" indent="-182880"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400"/>
            </a:lvl2pPr>
            <a:lvl3pPr marL="566928" indent="-182880"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400"/>
            </a:lvl3pPr>
            <a:lvl4pPr marL="749808" indent="-182880"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400"/>
            </a:lvl4pPr>
            <a:lvl5pPr marL="932688" indent="-182880"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4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600679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45F368C9-4803-45FD-A0BA-26B5679AFC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79" y="286603"/>
            <a:ext cx="9966960" cy="145075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EEE198-C7B9-2C56-05AC-997ADD4EE02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97280" y="2194560"/>
            <a:ext cx="6024003" cy="3754425"/>
          </a:xfrm>
        </p:spPr>
        <p:txBody>
          <a:bodyPr lIns="91440">
            <a:normAutofit/>
          </a:bodyPr>
          <a:lstStyle>
            <a:lvl1pPr marL="0" indent="0">
              <a:spcBef>
                <a:spcPts val="1200"/>
              </a:spcBef>
              <a:spcAft>
                <a:spcPts val="200"/>
              </a:spcAft>
              <a:buNone/>
              <a:defRPr sz="2400"/>
            </a:lvl1pPr>
            <a:lvl2pPr marL="347472" indent="-347472"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400"/>
            </a:lvl2pPr>
            <a:lvl3pPr marL="566928" indent="-182880"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400"/>
            </a:lvl3pPr>
            <a:lvl4pPr marL="749808" indent="-182880"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400"/>
            </a:lvl4pPr>
            <a:lvl5pPr marL="932688" indent="-182880"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4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Content Placeholder 20">
            <a:extLst>
              <a:ext uri="{FF2B5EF4-FFF2-40B4-BE49-F238E27FC236}">
                <a16:creationId xmlns:a16="http://schemas.microsoft.com/office/drawing/2014/main" id="{244AF500-76F9-CD01-586B-E1B35B735F88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7406640" y="2194560"/>
            <a:ext cx="4067175" cy="3754425"/>
          </a:xfrm>
          <a:solidFill>
            <a:schemeClr val="tx1">
              <a:lumMod val="85000"/>
              <a:lumOff val="15000"/>
            </a:schemeClr>
          </a:solidFill>
        </p:spPr>
        <p:txBody>
          <a:bodyPr lIns="274320" tIns="274320" rIns="274320" bIns="274320">
            <a:normAutofit/>
          </a:bodyPr>
          <a:lstStyle>
            <a:lvl1pPr marL="512064" indent="-512064">
              <a:buClr>
                <a:schemeClr val="accent2"/>
              </a:buClr>
              <a:buFont typeface="+mj-lt"/>
              <a:buAutoNum type="arabicPeriod"/>
              <a:defRPr sz="2000">
                <a:solidFill>
                  <a:schemeClr val="bg1"/>
                </a:solidFill>
              </a:defRPr>
            </a:lvl1pPr>
            <a:lvl2pPr marL="658368" indent="-457200">
              <a:buClr>
                <a:schemeClr val="accent2"/>
              </a:buClr>
              <a:buFont typeface="+mj-lt"/>
              <a:buAutoNum type="arabicPeriod"/>
              <a:defRPr sz="2000">
                <a:solidFill>
                  <a:schemeClr val="bg1"/>
                </a:solidFill>
              </a:defRPr>
            </a:lvl2pPr>
            <a:lvl3pPr marL="841248" indent="-457200">
              <a:buClr>
                <a:schemeClr val="accent2"/>
              </a:buClr>
              <a:buFont typeface="+mj-lt"/>
              <a:buAutoNum type="arabicPeriod"/>
              <a:defRPr sz="2000">
                <a:solidFill>
                  <a:schemeClr val="bg1"/>
                </a:solidFill>
              </a:defRPr>
            </a:lvl3pPr>
            <a:lvl4pPr marL="1024128" indent="-457200">
              <a:buClr>
                <a:schemeClr val="accent2"/>
              </a:buClr>
              <a:buFont typeface="+mj-lt"/>
              <a:buAutoNum type="arabicPeriod"/>
              <a:defRPr sz="2000">
                <a:solidFill>
                  <a:schemeClr val="bg1"/>
                </a:solidFill>
              </a:defRPr>
            </a:lvl4pPr>
            <a:lvl5pPr marL="1207008" indent="-457200">
              <a:buClr>
                <a:schemeClr val="accent2"/>
              </a:buClr>
              <a:buFont typeface="+mj-lt"/>
              <a:buAutoNum type="arabicPeriod"/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2F1891-1ACC-4692-80A2-4F69EAAAE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11493E3-605E-569A-BC16-ACFDDE98E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097280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18336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and 2 Columns Lef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45F368C9-4803-45FD-A0BA-26B5679AF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1676" y="286603"/>
            <a:ext cx="6024004" cy="17885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6487FB7-F6EE-0454-5FB0-228B2EBCBD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130366" y="2166571"/>
            <a:ext cx="6030126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7E27ABCA-7CD7-B1C6-D787-E3B8959F7FE4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39763" y="287338"/>
            <a:ext cx="4067175" cy="2801123"/>
          </a:xfrm>
          <a:solidFill>
            <a:schemeClr val="accent6"/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Content Placeholder 20">
            <a:extLst>
              <a:ext uri="{FF2B5EF4-FFF2-40B4-BE49-F238E27FC236}">
                <a16:creationId xmlns:a16="http://schemas.microsoft.com/office/drawing/2014/main" id="{244AF500-76F9-CD01-586B-E1B35B735F88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39763" y="3416796"/>
            <a:ext cx="4067175" cy="2801124"/>
          </a:xfrm>
          <a:solidFill>
            <a:schemeClr val="accent6"/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EEE198-C7B9-2C56-05AC-997ADD4EE02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31676" y="2258012"/>
            <a:ext cx="6024003" cy="3959908"/>
          </a:xfrm>
        </p:spPr>
        <p:txBody>
          <a:bodyPr lIns="91440">
            <a:normAutofit/>
          </a:bodyPr>
          <a:lstStyle>
            <a:lvl1pPr marL="0" indent="0">
              <a:spcBef>
                <a:spcPts val="1200"/>
              </a:spcBef>
              <a:spcAft>
                <a:spcPts val="200"/>
              </a:spcAft>
              <a:buNone/>
              <a:defRPr sz="2400"/>
            </a:lvl1pPr>
            <a:lvl2pPr>
              <a:spcBef>
                <a:spcPts val="1200"/>
              </a:spcBef>
              <a:spcAft>
                <a:spcPts val="200"/>
              </a:spcAft>
              <a:defRPr sz="2000"/>
            </a:lvl2pPr>
            <a:lvl3pPr>
              <a:spcBef>
                <a:spcPts val="1200"/>
              </a:spcBef>
              <a:spcAft>
                <a:spcPts val="200"/>
              </a:spcAft>
              <a:defRPr sz="1600"/>
            </a:lvl3pPr>
            <a:lvl4pPr>
              <a:spcBef>
                <a:spcPts val="1200"/>
              </a:spcBef>
              <a:spcAft>
                <a:spcPts val="200"/>
              </a:spcAft>
              <a:defRPr sz="1600"/>
            </a:lvl4pPr>
            <a:lvl5pPr>
              <a:spcBef>
                <a:spcPts val="1200"/>
              </a:spcBef>
              <a:spcAft>
                <a:spcPts val="200"/>
              </a:spcAft>
              <a:defRPr sz="16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2F1891-1ACC-4692-80A2-4F69EAAAE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988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Tab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09674" y="286603"/>
            <a:ext cx="9946006" cy="1450757"/>
          </a:xfrm>
        </p:spPr>
        <p:txBody>
          <a:bodyPr lIns="0"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09675" y="2286000"/>
            <a:ext cx="2391941" cy="324856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7AA6B9BC-99C6-B9CE-63BB-C79284371A4A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840163" y="2286000"/>
            <a:ext cx="7315200" cy="3248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2898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3DE7C46-EBCB-4558-B868-C6E743BAE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07474" y="640080"/>
            <a:ext cx="7229518" cy="511386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8">
            <a:extLst>
              <a:ext uri="{FF2B5EF4-FFF2-40B4-BE49-F238E27FC236}">
                <a16:creationId xmlns:a16="http://schemas.microsoft.com/office/drawing/2014/main" id="{ED5FBCAA-65CF-CE8D-2A57-F07A559D61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35051" y="839520"/>
            <a:ext cx="6546596" cy="1729252"/>
          </a:xfrm>
        </p:spPr>
        <p:txBody>
          <a:bodyPr lIns="182880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AA471100-D8FC-C6A3-1AB4-9E0BBF5AA83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035050" y="2878052"/>
            <a:ext cx="3152775" cy="2557463"/>
          </a:xfrm>
        </p:spPr>
        <p:txBody>
          <a:bodyPr lIns="91440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31FFC008-9C4B-BB79-13EF-E3E28AF0285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4428872" y="2878052"/>
            <a:ext cx="3152775" cy="2557463"/>
          </a:xfrm>
        </p:spPr>
        <p:txBody>
          <a:bodyPr lIns="91440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24FE1E40-4668-3A25-AAEB-34B59D71BB2E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556170" y="839520"/>
            <a:ext cx="2600779" cy="4915168"/>
          </a:xfrm>
          <a:noFill/>
        </p:spPr>
        <p:txBody>
          <a:bodyPr/>
          <a:lstStyle>
            <a:lvl1pPr marL="457200" indent="-457200">
              <a:spcBef>
                <a:spcPts val="1200"/>
              </a:spcBef>
              <a:spcAft>
                <a:spcPts val="200"/>
              </a:spcAft>
              <a:buFont typeface="+mj-lt"/>
              <a:buAutoNum type="arabicPeriod"/>
              <a:defRPr/>
            </a:lvl1pPr>
            <a:lvl2pPr marL="544068" indent="-342900">
              <a:spcBef>
                <a:spcPts val="1200"/>
              </a:spcBef>
              <a:spcAft>
                <a:spcPts val="200"/>
              </a:spcAft>
              <a:buFont typeface="+mj-lt"/>
              <a:buAutoNum type="arabicPeriod"/>
              <a:defRPr/>
            </a:lvl2pPr>
            <a:lvl3pPr marL="726948" indent="-342900">
              <a:spcBef>
                <a:spcPts val="1200"/>
              </a:spcBef>
              <a:spcAft>
                <a:spcPts val="200"/>
              </a:spcAft>
              <a:buFont typeface="+mj-lt"/>
              <a:buAutoNum type="arabicPeriod"/>
              <a:defRPr/>
            </a:lvl3pPr>
            <a:lvl4pPr marL="909828" indent="-342900">
              <a:spcBef>
                <a:spcPts val="1200"/>
              </a:spcBef>
              <a:spcAft>
                <a:spcPts val="200"/>
              </a:spcAft>
              <a:buFont typeface="+mj-lt"/>
              <a:buAutoNum type="arabicPeriod"/>
              <a:defRPr/>
            </a:lvl4pPr>
            <a:lvl5pPr marL="1092708" indent="-342900">
              <a:spcBef>
                <a:spcPts val="1200"/>
              </a:spcBef>
              <a:spcAft>
                <a:spcPts val="200"/>
              </a:spcAft>
              <a:buFont typeface="+mj-lt"/>
              <a:buAutoNum type="arabicPeriod"/>
              <a:defRPr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E592754-9FDD-4637-8931-8898DCEA2D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D4A9276-3942-47EA-B16C-FEF66FB6F2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092128" y="2723126"/>
            <a:ext cx="646743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6376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09674" y="286603"/>
            <a:ext cx="9946006" cy="1450757"/>
          </a:xfrm>
        </p:spPr>
        <p:txBody>
          <a:bodyPr lIns="0"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able Placeholder 5">
            <a:extLst>
              <a:ext uri="{FF2B5EF4-FFF2-40B4-BE49-F238E27FC236}">
                <a16:creationId xmlns:a16="http://schemas.microsoft.com/office/drawing/2014/main" id="{7AA6B9BC-99C6-B9CE-63BB-C79284371A4A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1209357" y="2313432"/>
            <a:ext cx="9946006" cy="36708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212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278229"/>
      </p:ext>
    </p:extLst>
  </p:cSld>
  <p:clrMapOvr>
    <a:masterClrMapping/>
  </p:clrMapOvr>
  <p:hf sldNum="0"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4E322D5-1CC3-400A-A187-55543F0E8B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Title 13">
            <a:extLst>
              <a:ext uri="{FF2B5EF4-FFF2-40B4-BE49-F238E27FC236}">
                <a16:creationId xmlns:a16="http://schemas.microsoft.com/office/drawing/2014/main" id="{EAD2187F-4097-47C0-8330-56262D32831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59485" y="640080"/>
            <a:ext cx="3690257" cy="2450676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0523EF1-B104-45FE-925A-5C7906FA18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7942633" y="3255512"/>
            <a:ext cx="34747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A958037-C140-4697-8EAF-21C950A0ECC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0936" y="640080"/>
            <a:ext cx="6912864" cy="5312664"/>
          </a:xfrm>
          <a:solidFill>
            <a:schemeClr val="accent6"/>
          </a:solidFill>
        </p:spPr>
        <p:txBody>
          <a:bodyPr>
            <a:normAutofit/>
          </a:bodyPr>
          <a:lstStyle>
            <a:lvl1pPr algn="ctr"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Content Placeholder 14">
            <a:extLst>
              <a:ext uri="{FF2B5EF4-FFF2-40B4-BE49-F238E27FC236}">
                <a16:creationId xmlns:a16="http://schemas.microsoft.com/office/drawing/2014/main" id="{44613BB0-E0E0-4B1C-9926-EBE53B5420E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859485" y="3429000"/>
            <a:ext cx="3690257" cy="2440094"/>
          </a:xfrm>
        </p:spPr>
        <p:txBody>
          <a:bodyPr lIns="9144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521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34933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50523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17113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69330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77800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06826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3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090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  <p:sldLayoutId id="2147483909" r:id="rId12"/>
    <p:sldLayoutId id="2147483910" r:id="rId13"/>
    <p:sldLayoutId id="2147483911" r:id="rId14"/>
    <p:sldLayoutId id="2147483912" r:id="rId15"/>
    <p:sldLayoutId id="2147483913" r:id="rId16"/>
    <p:sldLayoutId id="2147483914" r:id="rId17"/>
    <p:sldLayoutId id="2147483915" r:id="rId18"/>
    <p:sldLayoutId id="2147483916" r:id="rId19"/>
    <p:sldLayoutId id="2147483756" r:id="rId20"/>
    <p:sldLayoutId id="2147483752" r:id="rId21"/>
    <p:sldLayoutId id="2147483753" r:id="rId22"/>
    <p:sldLayoutId id="2147483732" r:id="rId23"/>
    <p:sldLayoutId id="2147483759" r:id="rId24"/>
    <p:sldLayoutId id="2147483755" r:id="rId25"/>
    <p:sldLayoutId id="2147483760" r:id="rId26"/>
    <p:sldLayoutId id="2147483761" r:id="rId27"/>
    <p:sldLayoutId id="2147483762" r:id="rId28"/>
    <p:sldLayoutId id="2147483763" r:id="rId29"/>
    <p:sldLayoutId id="2147483738" r:id="rId30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18846" y="1905506"/>
            <a:ext cx="92495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План повышения потенциала ГРП ЦРЗиМТ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339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36589"/>
          </a:xfrm>
        </p:spPr>
        <p:txBody>
          <a:bodyPr>
            <a:normAutofit/>
          </a:bodyPr>
          <a:lstStyle/>
          <a:p>
            <a:pPr algn="ctr"/>
            <a:r>
              <a:rPr lang="ky-KG" dirty="0"/>
              <a:t>Мероприятия (6)</a:t>
            </a:r>
            <a:endParaRPr lang="en-US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4727332"/>
              </p:ext>
            </p:extLst>
          </p:nvPr>
        </p:nvGraphicFramePr>
        <p:xfrm>
          <a:off x="422031" y="1334476"/>
          <a:ext cx="11377245" cy="473690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790422">
                  <a:extLst>
                    <a:ext uri="{9D8B030D-6E8A-4147-A177-3AD203B41FA5}">
                      <a16:colId xmlns:a16="http://schemas.microsoft.com/office/drawing/2014/main" val="2581574215"/>
                    </a:ext>
                  </a:extLst>
                </a:gridCol>
                <a:gridCol w="1788547">
                  <a:extLst>
                    <a:ext uri="{9D8B030D-6E8A-4147-A177-3AD203B41FA5}">
                      <a16:colId xmlns:a16="http://schemas.microsoft.com/office/drawing/2014/main" val="2116705885"/>
                    </a:ext>
                  </a:extLst>
                </a:gridCol>
                <a:gridCol w="1622637">
                  <a:extLst>
                    <a:ext uri="{9D8B030D-6E8A-4147-A177-3AD203B41FA5}">
                      <a16:colId xmlns:a16="http://schemas.microsoft.com/office/drawing/2014/main" val="2047935968"/>
                    </a:ext>
                  </a:extLst>
                </a:gridCol>
                <a:gridCol w="2175639">
                  <a:extLst>
                    <a:ext uri="{9D8B030D-6E8A-4147-A177-3AD203B41FA5}">
                      <a16:colId xmlns:a16="http://schemas.microsoft.com/office/drawing/2014/main" val="2930828304"/>
                    </a:ext>
                  </a:extLst>
                </a:gridCol>
              </a:tblGrid>
              <a:tr h="76688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Мероприятия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Ответственный\Исполнитель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Сроки исполнения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Держатель бюджета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446813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Разработать  график обучения  специалистов ГРП ЦРЗиМТ на рабочем месте, включающий, но не ограничивающийся следующими разделами: правила и процедуры ГФ, грантовые документы (назначение, структура, взаимосвязь и т.д.), формы договоров с СП\ССП и учетно-отчетных форм (финансовая и программная отчетность), административная поддержка в ходе реализации грантов ГФ, анализ финансовых и программных отчетов СП\ССП, система </a:t>
                      </a:r>
                      <a:r>
                        <a:rPr lang="ru-RU" sz="2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МиО</a:t>
                      </a:r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план по </a:t>
                      </a:r>
                      <a:r>
                        <a:rPr lang="ru-RU" sz="2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МиО</a:t>
                      </a:r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отчетные формы, система верификации данных, потоки данных, базы данных, тренинговые мероприятия.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ЦРЗиМТ, ПРООН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август 2024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89235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8797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36589"/>
          </a:xfrm>
        </p:spPr>
        <p:txBody>
          <a:bodyPr>
            <a:normAutofit/>
          </a:bodyPr>
          <a:lstStyle/>
          <a:p>
            <a:pPr algn="ctr"/>
            <a:r>
              <a:rPr lang="ky-KG" dirty="0"/>
              <a:t>Мероприятия (7)</a:t>
            </a:r>
            <a:endParaRPr lang="en-US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7119686"/>
              </p:ext>
            </p:extLst>
          </p:nvPr>
        </p:nvGraphicFramePr>
        <p:xfrm>
          <a:off x="422031" y="1334476"/>
          <a:ext cx="11377245" cy="467066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790422">
                  <a:extLst>
                    <a:ext uri="{9D8B030D-6E8A-4147-A177-3AD203B41FA5}">
                      <a16:colId xmlns:a16="http://schemas.microsoft.com/office/drawing/2014/main" val="2581574215"/>
                    </a:ext>
                  </a:extLst>
                </a:gridCol>
                <a:gridCol w="1788547">
                  <a:extLst>
                    <a:ext uri="{9D8B030D-6E8A-4147-A177-3AD203B41FA5}">
                      <a16:colId xmlns:a16="http://schemas.microsoft.com/office/drawing/2014/main" val="2116705885"/>
                    </a:ext>
                  </a:extLst>
                </a:gridCol>
                <a:gridCol w="1622637">
                  <a:extLst>
                    <a:ext uri="{9D8B030D-6E8A-4147-A177-3AD203B41FA5}">
                      <a16:colId xmlns:a16="http://schemas.microsoft.com/office/drawing/2014/main" val="2047935968"/>
                    </a:ext>
                  </a:extLst>
                </a:gridCol>
                <a:gridCol w="2175639">
                  <a:extLst>
                    <a:ext uri="{9D8B030D-6E8A-4147-A177-3AD203B41FA5}">
                      <a16:colId xmlns:a16="http://schemas.microsoft.com/office/drawing/2014/main" val="2930828304"/>
                    </a:ext>
                  </a:extLst>
                </a:gridCol>
              </a:tblGrid>
              <a:tr h="80725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Мероприятия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Ответственный\Исполнитель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Сроки исполнения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Держатель бюджета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446813901"/>
                  </a:ext>
                </a:extLst>
              </a:tr>
              <a:tr h="140408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Организация обучения руководителя ГРП, руководителя ЦРЗиМТ и координатора по укреплению потенциала ГРП по проектному менеджменту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ПРООН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сентябрь-октябрь 2024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ПРООН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689235939"/>
                  </a:ext>
                </a:extLst>
              </a:tr>
              <a:tr h="105524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Организация обучающего визита в одну из стран региона с успешной практикой перехода функции ОР от ПРООН к национальной стороне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ПРООН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сентябрь-октябрь 2024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ПРООН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812155955"/>
                  </a:ext>
                </a:extLst>
              </a:tr>
              <a:tr h="140408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Проведение еженедельных рабочих совещаний сотрудников ГРП ЦРЗиМТ с целью постановки и распределения задач, а также мониторинга их выполнения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ЦРЗиМТ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август-декабрь 2024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29599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769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36589"/>
          </a:xfrm>
        </p:spPr>
        <p:txBody>
          <a:bodyPr>
            <a:normAutofit/>
          </a:bodyPr>
          <a:lstStyle/>
          <a:p>
            <a:pPr algn="ctr"/>
            <a:r>
              <a:rPr lang="ky-KG" dirty="0"/>
              <a:t>Мероприятия (8)</a:t>
            </a:r>
            <a:endParaRPr lang="en-US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11098"/>
              </p:ext>
            </p:extLst>
          </p:nvPr>
        </p:nvGraphicFramePr>
        <p:xfrm>
          <a:off x="422031" y="1142999"/>
          <a:ext cx="11377245" cy="524900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790422">
                  <a:extLst>
                    <a:ext uri="{9D8B030D-6E8A-4147-A177-3AD203B41FA5}">
                      <a16:colId xmlns:a16="http://schemas.microsoft.com/office/drawing/2014/main" val="2581574215"/>
                    </a:ext>
                  </a:extLst>
                </a:gridCol>
                <a:gridCol w="1788547">
                  <a:extLst>
                    <a:ext uri="{9D8B030D-6E8A-4147-A177-3AD203B41FA5}">
                      <a16:colId xmlns:a16="http://schemas.microsoft.com/office/drawing/2014/main" val="2116705885"/>
                    </a:ext>
                  </a:extLst>
                </a:gridCol>
                <a:gridCol w="1622637">
                  <a:extLst>
                    <a:ext uri="{9D8B030D-6E8A-4147-A177-3AD203B41FA5}">
                      <a16:colId xmlns:a16="http://schemas.microsoft.com/office/drawing/2014/main" val="2047935968"/>
                    </a:ext>
                  </a:extLst>
                </a:gridCol>
                <a:gridCol w="2175639">
                  <a:extLst>
                    <a:ext uri="{9D8B030D-6E8A-4147-A177-3AD203B41FA5}">
                      <a16:colId xmlns:a16="http://schemas.microsoft.com/office/drawing/2014/main" val="2930828304"/>
                    </a:ext>
                  </a:extLst>
                </a:gridCol>
              </a:tblGrid>
              <a:tr h="86557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Мероприятия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Ответственный\Исполнитель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Сроки исполнения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Держатель бюджета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446813901"/>
                  </a:ext>
                </a:extLst>
              </a:tr>
              <a:tr h="956032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Развитие инфраструктуры ГРП ЦРЗиМТ для обеспечения эффективности осуществляемых мероприятий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689235939"/>
                  </a:ext>
                </a:extLst>
              </a:tr>
              <a:tr h="113148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Создание корпоративной сети для специалистов ГРП ЦРЗиМТ,  системы хранения и резервного копирования цифровых данных ГРП ЦРЗиМТ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ЦРЗиМТ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май 2024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12155955"/>
                  </a:ext>
                </a:extLst>
              </a:tr>
              <a:tr h="229591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Разработать и внедрить систему документооборота, которая обеспечит надлежащее создание, передачу, хранение и обработку данных\информации и систему хранения  документов как минимум в рамках реализации гранта Глобального фонда (на 2024-2026 </a:t>
                      </a:r>
                      <a:r>
                        <a:rPr lang="ru-RU" sz="2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гг</a:t>
                      </a:r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- в рамках Соглашения с ПРООН), как максимум -для ЦРЗиМТ в целом. 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ЦРЗиМТ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июнь-июль 2024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29599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5782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36589"/>
          </a:xfrm>
        </p:spPr>
        <p:txBody>
          <a:bodyPr>
            <a:normAutofit/>
          </a:bodyPr>
          <a:lstStyle/>
          <a:p>
            <a:pPr algn="ctr"/>
            <a:r>
              <a:rPr lang="ky-KG" dirty="0"/>
              <a:t>Мероприятия (9)</a:t>
            </a:r>
            <a:endParaRPr lang="en-US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085751"/>
              </p:ext>
            </p:extLst>
          </p:nvPr>
        </p:nvGraphicFramePr>
        <p:xfrm>
          <a:off x="422031" y="1334476"/>
          <a:ext cx="11377245" cy="451240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790422">
                  <a:extLst>
                    <a:ext uri="{9D8B030D-6E8A-4147-A177-3AD203B41FA5}">
                      <a16:colId xmlns:a16="http://schemas.microsoft.com/office/drawing/2014/main" val="2581574215"/>
                    </a:ext>
                  </a:extLst>
                </a:gridCol>
                <a:gridCol w="1788547">
                  <a:extLst>
                    <a:ext uri="{9D8B030D-6E8A-4147-A177-3AD203B41FA5}">
                      <a16:colId xmlns:a16="http://schemas.microsoft.com/office/drawing/2014/main" val="2116705885"/>
                    </a:ext>
                  </a:extLst>
                </a:gridCol>
                <a:gridCol w="1622637">
                  <a:extLst>
                    <a:ext uri="{9D8B030D-6E8A-4147-A177-3AD203B41FA5}">
                      <a16:colId xmlns:a16="http://schemas.microsoft.com/office/drawing/2014/main" val="2047935968"/>
                    </a:ext>
                  </a:extLst>
                </a:gridCol>
                <a:gridCol w="2175639">
                  <a:extLst>
                    <a:ext uri="{9D8B030D-6E8A-4147-A177-3AD203B41FA5}">
                      <a16:colId xmlns:a16="http://schemas.microsoft.com/office/drawing/2014/main" val="2930828304"/>
                    </a:ext>
                  </a:extLst>
                </a:gridCol>
              </a:tblGrid>
              <a:tr h="87243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Мероприятия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Ответственный\Исполнитель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Сроки исполнения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Держатель бюджета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446813901"/>
                  </a:ext>
                </a:extLst>
              </a:tr>
              <a:tr h="165528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Проведение ремонтных работ в помещении ЦРЗиМТ, предназначенном для сотрудников ГРП и подсобного помещения (для хранения документации) на основе проведенной оценки объема работ.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ЦРЗиМТ, ПРООН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июнь-август 2024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ПРООН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689235939"/>
                  </a:ext>
                </a:extLst>
              </a:tr>
              <a:tr h="198469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Закупка оргтехники, лицензионного ПО, мебели и другого оборудования, необходимого для эффективной работы ГРП (включая оборудование для хранения и резервного копирования цифровых данных) на основе проведенного анализ потребности 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ЦРЗиМТ, ПРООН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июнь-август 2025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ПРООН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812155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703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36589"/>
          </a:xfrm>
        </p:spPr>
        <p:txBody>
          <a:bodyPr>
            <a:normAutofit/>
          </a:bodyPr>
          <a:lstStyle/>
          <a:p>
            <a:pPr algn="ctr"/>
            <a:r>
              <a:rPr lang="ky-KG" dirty="0"/>
              <a:t>Мероприятия (10)</a:t>
            </a:r>
            <a:endParaRPr lang="en-US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2117175"/>
              </p:ext>
            </p:extLst>
          </p:nvPr>
        </p:nvGraphicFramePr>
        <p:xfrm>
          <a:off x="422031" y="1334476"/>
          <a:ext cx="11377245" cy="481382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790422">
                  <a:extLst>
                    <a:ext uri="{9D8B030D-6E8A-4147-A177-3AD203B41FA5}">
                      <a16:colId xmlns:a16="http://schemas.microsoft.com/office/drawing/2014/main" val="2581574215"/>
                    </a:ext>
                  </a:extLst>
                </a:gridCol>
                <a:gridCol w="1788547">
                  <a:extLst>
                    <a:ext uri="{9D8B030D-6E8A-4147-A177-3AD203B41FA5}">
                      <a16:colId xmlns:a16="http://schemas.microsoft.com/office/drawing/2014/main" val="2116705885"/>
                    </a:ext>
                  </a:extLst>
                </a:gridCol>
                <a:gridCol w="1622637">
                  <a:extLst>
                    <a:ext uri="{9D8B030D-6E8A-4147-A177-3AD203B41FA5}">
                      <a16:colId xmlns:a16="http://schemas.microsoft.com/office/drawing/2014/main" val="2047935968"/>
                    </a:ext>
                  </a:extLst>
                </a:gridCol>
                <a:gridCol w="2175639">
                  <a:extLst>
                    <a:ext uri="{9D8B030D-6E8A-4147-A177-3AD203B41FA5}">
                      <a16:colId xmlns:a16="http://schemas.microsoft.com/office/drawing/2014/main" val="2930828304"/>
                    </a:ext>
                  </a:extLst>
                </a:gridCol>
              </a:tblGrid>
              <a:tr h="80725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Мероприятия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Ответственный\Исполнитель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Сроки исполнения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Держатель бюджета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446813901"/>
                  </a:ext>
                </a:extLst>
              </a:tr>
              <a:tr h="766061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Финансовый учет и отчетность ГРП ЦРЗиМТ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689235939"/>
                  </a:ext>
                </a:extLst>
              </a:tr>
              <a:tr h="105524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Разработка учетно-отчетного модуля для программы  1С Бухгалтерия, отвечающего требованиям  Глобального фонда. </a:t>
                      </a:r>
                      <a:r>
                        <a:rPr lang="ru-RU" sz="2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Найм</a:t>
                      </a:r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международного эксперта по финансам для разработки технического задания и последующей </a:t>
                      </a:r>
                      <a:r>
                        <a:rPr lang="ru-RU" sz="2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супервизии</a:t>
                      </a:r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разработки и внедрения. 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ЦРЗиМТ, ПРООН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июль-октябрь 2024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ПРООН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812155955"/>
                  </a:ext>
                </a:extLst>
              </a:tr>
              <a:tr h="140408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Разработка учетно-отчетного модуля для программы  1С Бухгалтерия, отвечающего требованиям  Глобального фонда. Найм компании для разработки и внедрения модуля 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ЦРЗиМТ, ПРООН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август-октябрь 2024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ПРООН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329599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25824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36589"/>
          </a:xfrm>
        </p:spPr>
        <p:txBody>
          <a:bodyPr>
            <a:normAutofit/>
          </a:bodyPr>
          <a:lstStyle/>
          <a:p>
            <a:pPr algn="ctr"/>
            <a:r>
              <a:rPr lang="ky-KG" dirty="0"/>
              <a:t>Мероприятия (11)</a:t>
            </a:r>
            <a:endParaRPr lang="en-US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7154874"/>
              </p:ext>
            </p:extLst>
          </p:nvPr>
        </p:nvGraphicFramePr>
        <p:xfrm>
          <a:off x="422031" y="1334476"/>
          <a:ext cx="11377245" cy="444128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790422">
                  <a:extLst>
                    <a:ext uri="{9D8B030D-6E8A-4147-A177-3AD203B41FA5}">
                      <a16:colId xmlns:a16="http://schemas.microsoft.com/office/drawing/2014/main" val="2581574215"/>
                    </a:ext>
                  </a:extLst>
                </a:gridCol>
                <a:gridCol w="1788547">
                  <a:extLst>
                    <a:ext uri="{9D8B030D-6E8A-4147-A177-3AD203B41FA5}">
                      <a16:colId xmlns:a16="http://schemas.microsoft.com/office/drawing/2014/main" val="2116705885"/>
                    </a:ext>
                  </a:extLst>
                </a:gridCol>
                <a:gridCol w="1622637">
                  <a:extLst>
                    <a:ext uri="{9D8B030D-6E8A-4147-A177-3AD203B41FA5}">
                      <a16:colId xmlns:a16="http://schemas.microsoft.com/office/drawing/2014/main" val="2047935968"/>
                    </a:ext>
                  </a:extLst>
                </a:gridCol>
                <a:gridCol w="2175639">
                  <a:extLst>
                    <a:ext uri="{9D8B030D-6E8A-4147-A177-3AD203B41FA5}">
                      <a16:colId xmlns:a16="http://schemas.microsoft.com/office/drawing/2014/main" val="2930828304"/>
                    </a:ext>
                  </a:extLst>
                </a:gridCol>
              </a:tblGrid>
              <a:tr h="10929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Мероприятия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Ответственный\Исполнитель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Сроки исполнения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Держатель бюджета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446813901"/>
                  </a:ext>
                </a:extLst>
              </a:tr>
              <a:tr h="16874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Обеспечить наличие двух подписей на банковских и кассовых документах (первая подпись – руководителя, вторая подпись – бухгалтера) на </a:t>
                      </a:r>
                      <a:r>
                        <a:rPr lang="ru-RU" sz="2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процедуральном</a:t>
                      </a:r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уровне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ЦРЗиМТ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июнь-июль 2024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689235939"/>
                  </a:ext>
                </a:extLst>
              </a:tr>
              <a:tr h="166096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Разработка  форм финансовой отчетности для </a:t>
                      </a:r>
                      <a:r>
                        <a:rPr lang="ru-RU" sz="2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суб</a:t>
                      </a:r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-получателей гранта ГФ (как отдельной политики или раздела в </a:t>
                      </a:r>
                      <a:r>
                        <a:rPr lang="ru-RU" sz="2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Опреционном</a:t>
                      </a:r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руководстве по управлению грантом ГФ)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ЦРЗиМТ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июль-сентябрь 2024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12155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1927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36589"/>
          </a:xfrm>
        </p:spPr>
        <p:txBody>
          <a:bodyPr>
            <a:normAutofit/>
          </a:bodyPr>
          <a:lstStyle/>
          <a:p>
            <a:pPr algn="ctr"/>
            <a:r>
              <a:rPr lang="ky-KG" dirty="0"/>
              <a:t>Мероприятия (12)</a:t>
            </a:r>
            <a:endParaRPr lang="en-US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4157563"/>
              </p:ext>
            </p:extLst>
          </p:nvPr>
        </p:nvGraphicFramePr>
        <p:xfrm>
          <a:off x="422031" y="1334476"/>
          <a:ext cx="11377245" cy="469704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790422">
                  <a:extLst>
                    <a:ext uri="{9D8B030D-6E8A-4147-A177-3AD203B41FA5}">
                      <a16:colId xmlns:a16="http://schemas.microsoft.com/office/drawing/2014/main" val="2581574215"/>
                    </a:ext>
                  </a:extLst>
                </a:gridCol>
                <a:gridCol w="1788547">
                  <a:extLst>
                    <a:ext uri="{9D8B030D-6E8A-4147-A177-3AD203B41FA5}">
                      <a16:colId xmlns:a16="http://schemas.microsoft.com/office/drawing/2014/main" val="2116705885"/>
                    </a:ext>
                  </a:extLst>
                </a:gridCol>
                <a:gridCol w="1622637">
                  <a:extLst>
                    <a:ext uri="{9D8B030D-6E8A-4147-A177-3AD203B41FA5}">
                      <a16:colId xmlns:a16="http://schemas.microsoft.com/office/drawing/2014/main" val="2047935968"/>
                    </a:ext>
                  </a:extLst>
                </a:gridCol>
                <a:gridCol w="2175639">
                  <a:extLst>
                    <a:ext uri="{9D8B030D-6E8A-4147-A177-3AD203B41FA5}">
                      <a16:colId xmlns:a16="http://schemas.microsoft.com/office/drawing/2014/main" val="2930828304"/>
                    </a:ext>
                  </a:extLst>
                </a:gridCol>
              </a:tblGrid>
              <a:tr h="86692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Мероприятия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Ответственный\Исполнитель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Сроки исполнения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Держатель бюджета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446813901"/>
                  </a:ext>
                </a:extLst>
              </a:tr>
              <a:tr h="1004736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Координация программы ТБ со стороны ГРП ЦРЗиМТ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689235939"/>
                  </a:ext>
                </a:extLst>
              </a:tr>
              <a:tr h="131750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Разработать формы программной отчетности  для </a:t>
                      </a:r>
                      <a:r>
                        <a:rPr lang="ru-RU" sz="2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суб</a:t>
                      </a:r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-получателей (как отдельной политики или раздела в </a:t>
                      </a:r>
                      <a:r>
                        <a:rPr lang="ru-RU" sz="2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Опреционном</a:t>
                      </a:r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руководстве по управлению грантом ГФ)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ЦРЗиМТ, ПРООН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июль-сентябрь 2024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12155955"/>
                  </a:ext>
                </a:extLst>
              </a:tr>
              <a:tr h="150787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Провести анализ действующих в КР программ по борьбе с туберкулезом, финансируемых как за счет государственных средств, так и за счет средств иных доноров, на предмет дублирования мероприятий.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ЦРЗиМТ, ПРООН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июль-декабрь 2024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29599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51256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36589"/>
          </a:xfrm>
        </p:spPr>
        <p:txBody>
          <a:bodyPr>
            <a:normAutofit/>
          </a:bodyPr>
          <a:lstStyle/>
          <a:p>
            <a:pPr algn="ctr"/>
            <a:r>
              <a:rPr lang="ky-KG" dirty="0"/>
              <a:t>Мероприятия (13)</a:t>
            </a:r>
            <a:endParaRPr lang="en-US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1864654"/>
              </p:ext>
            </p:extLst>
          </p:nvPr>
        </p:nvGraphicFramePr>
        <p:xfrm>
          <a:off x="422031" y="1334476"/>
          <a:ext cx="11377245" cy="484224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790422">
                  <a:extLst>
                    <a:ext uri="{9D8B030D-6E8A-4147-A177-3AD203B41FA5}">
                      <a16:colId xmlns:a16="http://schemas.microsoft.com/office/drawing/2014/main" val="2581574215"/>
                    </a:ext>
                  </a:extLst>
                </a:gridCol>
                <a:gridCol w="1788547">
                  <a:extLst>
                    <a:ext uri="{9D8B030D-6E8A-4147-A177-3AD203B41FA5}">
                      <a16:colId xmlns:a16="http://schemas.microsoft.com/office/drawing/2014/main" val="2116705885"/>
                    </a:ext>
                  </a:extLst>
                </a:gridCol>
                <a:gridCol w="1622637">
                  <a:extLst>
                    <a:ext uri="{9D8B030D-6E8A-4147-A177-3AD203B41FA5}">
                      <a16:colId xmlns:a16="http://schemas.microsoft.com/office/drawing/2014/main" val="2047935968"/>
                    </a:ext>
                  </a:extLst>
                </a:gridCol>
                <a:gridCol w="2175639">
                  <a:extLst>
                    <a:ext uri="{9D8B030D-6E8A-4147-A177-3AD203B41FA5}">
                      <a16:colId xmlns:a16="http://schemas.microsoft.com/office/drawing/2014/main" val="2930828304"/>
                    </a:ext>
                  </a:extLst>
                </a:gridCol>
              </a:tblGrid>
              <a:tr h="80725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Мероприятия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Ответственный\Исполнитель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Сроки исполнения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Держатель бюджета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446813901"/>
                  </a:ext>
                </a:extLst>
              </a:tr>
              <a:tr h="140408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Провести картирование организаций, работающих в компоненте ТБ проекта ГФ, с целью точного описания их деятельности.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ЦРЗиМТ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июль-декабрь 2024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89235939"/>
                  </a:ext>
                </a:extLst>
              </a:tr>
              <a:tr h="105524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Установить ТБ регистр для соответствующих сотрудников ГРП ЦРЗиМТ с целью обеспечения своевременного доступа их к программным данным ТБ программы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ЦРЗиМТ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июнь 2024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12155955"/>
                  </a:ext>
                </a:extLst>
              </a:tr>
              <a:tr h="140408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Проведение регулярных (не реже 1 раза в 2 недели) координационных совещаний между сотрудниками ПРООН и ГРП ЦРЗиМТ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ЦРЗиМТ, ПРООН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июнь-декабрь 2024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29599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51736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6942" y="1517526"/>
            <a:ext cx="10058400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ky-KG" dirty="0"/>
              <a:t>ИТОГО </a:t>
            </a:r>
            <a:br>
              <a:rPr lang="ky-KG" dirty="0"/>
            </a:br>
            <a:r>
              <a:rPr lang="ky-KG" dirty="0"/>
              <a:t>на реализацию плана повышения потенциала ГРП </a:t>
            </a:r>
            <a:r>
              <a:rPr lang="ky-KG" cap="none" dirty="0"/>
              <a:t>ЦРЗиМТ</a:t>
            </a:r>
            <a:endParaRPr lang="en-US" cap="none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4018085"/>
            <a:ext cx="10058399" cy="18510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y-KG" sz="7200" dirty="0"/>
              <a:t>2</a:t>
            </a:r>
            <a:r>
              <a:rPr lang="en-US" sz="7200" dirty="0"/>
              <a:t>76 805</a:t>
            </a:r>
            <a:r>
              <a:rPr lang="ky-KG" sz="7200" dirty="0"/>
              <a:t>,39 </a:t>
            </a:r>
            <a:r>
              <a:rPr lang="en-US" sz="7200" dirty="0"/>
              <a:t>$</a:t>
            </a:r>
          </a:p>
        </p:txBody>
      </p:sp>
    </p:spTree>
    <p:extLst>
      <p:ext uri="{BB962C8B-B14F-4D97-AF65-F5344CB8AC3E}">
        <p14:creationId xmlns:p14="http://schemas.microsoft.com/office/powerpoint/2010/main" val="941483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44E67-57A4-9825-9E94-C2B258A68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02305"/>
          </a:xfrm>
        </p:spPr>
        <p:txBody>
          <a:bodyPr>
            <a:normAutofit/>
          </a:bodyPr>
          <a:lstStyle/>
          <a:p>
            <a:r>
              <a:rPr lang="ru-RU" dirty="0"/>
              <a:t>Обоснование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C3D74-CBD0-AEEC-7CF1-ED875B10D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ru-RU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прогресса в повышении потенциала МЗ КР в управлении грантами Комитет по ВИЧ и ТБ при КСОЗ КМ КР принял решение (2019г.) о том, что управление средствами гранта ГФ Основным Получателем будет  Министерство здравоохранения КР.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Согласно процедурам Глобального Фонда, новый Основной Получатель должен пройти оценку потенциала\готовности. Для оказания технической помощи в период подготовки к прохождению оценки потенциала МЗ КР обратилось в ГФ с запросом найма компании\эксперта  для проведения предварительной оценки готовности </a:t>
            </a:r>
            <a:r>
              <a:rPr lang="ru-RU" cap="none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ЦРЗиМТ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при министерстве здравоохранения к исполнению функций основного получателя средств ГФ.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 основе предварительной оценки деятельности </a:t>
            </a:r>
            <a:r>
              <a:rPr lang="ru-RU" cap="none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ЦРЗиМТ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и его сотрудников (в целом и в частности по управлению грантами ГФ)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подготовлен международными консультантами 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план укрепления потенциала.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План охватывает в основном вопросы Гармонизации НПА, обеспечения ресурсами, обучения ГРП и обмен опытом.</a:t>
            </a:r>
          </a:p>
        </p:txBody>
      </p:sp>
    </p:spTree>
    <p:extLst>
      <p:ext uri="{BB962C8B-B14F-4D97-AF65-F5344CB8AC3E}">
        <p14:creationId xmlns:p14="http://schemas.microsoft.com/office/powerpoint/2010/main" val="3648163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44E67-57A4-9825-9E94-C2B258A68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61197"/>
          </a:xfrm>
        </p:spPr>
        <p:txBody>
          <a:bodyPr>
            <a:normAutofit/>
          </a:bodyPr>
          <a:lstStyle/>
          <a:p>
            <a:r>
              <a:rPr lang="ru-RU" dirty="0"/>
              <a:t>Тематические области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C3D74-CBD0-AEEC-7CF1-ED875B10D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84839"/>
            <a:ext cx="10058399" cy="4084254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Организационно-правовой статус и полномочия </a:t>
            </a:r>
            <a:r>
              <a:rPr lang="ru-RU" cap="non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ЦРЗиМТ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и ГРП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Кадровая политика и потенциал ГРП </a:t>
            </a:r>
            <a:r>
              <a:rPr lang="ru-RU" cap="non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ЦРЗиМТ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Инфраструктура для эффективной работы ГРП </a:t>
            </a:r>
            <a:r>
              <a:rPr lang="ru-RU" cap="non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ЦРЗиМТ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Финансовый учет и отчетность ГРП </a:t>
            </a:r>
            <a:r>
              <a:rPr lang="ru-RU" cap="non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ЦРЗиМТ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Координация программы ТБ со стороны ГРП </a:t>
            </a:r>
            <a:r>
              <a:rPr lang="ru-RU" cap="non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ЦРЗиМТ</a:t>
            </a:r>
          </a:p>
        </p:txBody>
      </p:sp>
    </p:spTree>
    <p:extLst>
      <p:ext uri="{BB962C8B-B14F-4D97-AF65-F5344CB8AC3E}">
        <p14:creationId xmlns:p14="http://schemas.microsoft.com/office/powerpoint/2010/main" val="778998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06819-AA5B-295D-8572-4858952DA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18297"/>
          </a:xfrm>
        </p:spPr>
        <p:txBody>
          <a:bodyPr/>
          <a:lstStyle/>
          <a:p>
            <a:r>
              <a:rPr lang="ru-RU" dirty="0"/>
              <a:t>Ключевые рекомендации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83709-886B-3B06-E9F0-11D361B52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731" y="1485893"/>
            <a:ext cx="5361548" cy="3956692"/>
          </a:xfrm>
        </p:spPr>
        <p:txBody>
          <a:bodyPr>
            <a:normAutofit fontScale="925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/>
              <a:t>. </a:t>
            </a:r>
            <a:r>
              <a:rPr lang="ru-RU" cap="non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Провести через КСОЗ (СКК) согласование ЦРЗиМТ в качестве </a:t>
            </a:r>
            <a:r>
              <a:rPr lang="ru-RU" cap="none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суб</a:t>
            </a:r>
            <a:r>
              <a:rPr lang="ru-RU" cap="non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реципиента ПРООН /основного получателя по проекту «Эффективный контроль за ВИЧ и туберкулёзом в Кыргызской Республике» на 2024–2026 годы.</a:t>
            </a:r>
          </a:p>
          <a:p>
            <a:r>
              <a:rPr lang="ru-RU" cap="non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Провести через КСОЗ (СКК) согласование плана повышения потенциала ГРП ЦРЗиМТ </a:t>
            </a:r>
          </a:p>
        </p:txBody>
      </p:sp>
      <p:pic>
        <p:nvPicPr>
          <p:cNvPr id="4" name="Picture Placeholder 5" descr="People in the background shaking hands">
            <a:extLst>
              <a:ext uri="{FF2B5EF4-FFF2-40B4-BE49-F238E27FC236}">
                <a16:creationId xmlns:a16="http://schemas.microsoft.com/office/drawing/2014/main" id="{7152A34F-5793-48E6-BC6E-4B7215AA9A1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" r="4"/>
          <a:stretch/>
        </p:blipFill>
        <p:spPr>
          <a:xfrm>
            <a:off x="642258" y="1415415"/>
            <a:ext cx="5240173" cy="4027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731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36589"/>
          </a:xfrm>
        </p:spPr>
        <p:txBody>
          <a:bodyPr>
            <a:normAutofit/>
          </a:bodyPr>
          <a:lstStyle/>
          <a:p>
            <a:pPr algn="ctr"/>
            <a:r>
              <a:rPr lang="ky-KG" dirty="0"/>
              <a:t>Мероприятия (1)</a:t>
            </a:r>
            <a:endParaRPr lang="en-US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780145"/>
              </p:ext>
            </p:extLst>
          </p:nvPr>
        </p:nvGraphicFramePr>
        <p:xfrm>
          <a:off x="483577" y="1334474"/>
          <a:ext cx="11201400" cy="530334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700926">
                  <a:extLst>
                    <a:ext uri="{9D8B030D-6E8A-4147-A177-3AD203B41FA5}">
                      <a16:colId xmlns:a16="http://schemas.microsoft.com/office/drawing/2014/main" val="2581574215"/>
                    </a:ext>
                  </a:extLst>
                </a:gridCol>
                <a:gridCol w="1801270">
                  <a:extLst>
                    <a:ext uri="{9D8B030D-6E8A-4147-A177-3AD203B41FA5}">
                      <a16:colId xmlns:a16="http://schemas.microsoft.com/office/drawing/2014/main" val="2116705885"/>
                    </a:ext>
                  </a:extLst>
                </a:gridCol>
                <a:gridCol w="1556838">
                  <a:extLst>
                    <a:ext uri="{9D8B030D-6E8A-4147-A177-3AD203B41FA5}">
                      <a16:colId xmlns:a16="http://schemas.microsoft.com/office/drawing/2014/main" val="2047935968"/>
                    </a:ext>
                  </a:extLst>
                </a:gridCol>
                <a:gridCol w="2142366">
                  <a:extLst>
                    <a:ext uri="{9D8B030D-6E8A-4147-A177-3AD203B41FA5}">
                      <a16:colId xmlns:a16="http://schemas.microsoft.com/office/drawing/2014/main" val="2930828304"/>
                    </a:ext>
                  </a:extLst>
                </a:gridCol>
              </a:tblGrid>
              <a:tr h="78503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Мероприятия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Ответственный\Исполнитель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Сроки исполнения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Держатель бюджета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446813901"/>
                  </a:ext>
                </a:extLst>
              </a:tr>
              <a:tr h="79074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Организационно-правовой статус и полномочия ЦРЗиМТ и ГРП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89235939"/>
                  </a:ext>
                </a:extLst>
              </a:tr>
              <a:tr h="66432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Привлечение международных экспертов для сопровождения процесса укрепления потенциала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ПРООН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июнь 2024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ПРООН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812155955"/>
                  </a:ext>
                </a:extLst>
              </a:tr>
              <a:tr h="78503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Определение и устранение разночтений\</a:t>
                      </a:r>
                      <a:r>
                        <a:rPr lang="ru-RU" sz="2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несоотвествий</a:t>
                      </a:r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в Уставе ЦРЗиМТ, внесение изменений в Устав,  утверждение внесенных изменений в МЗ КР и регистрация их в установленном законодательством порядке.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ЦРЗиМТ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июнь 2024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329599468"/>
                  </a:ext>
                </a:extLst>
              </a:tr>
              <a:tr h="78503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Обеспечение юридического сопровождения процесса перехода функций Основного получателя гранта ГФ к ЦРЗиМТ. Разработка технического задания для найма юридической консалтинговой компании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ПРООН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июнь 2024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132348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1811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36589"/>
          </a:xfrm>
        </p:spPr>
        <p:txBody>
          <a:bodyPr>
            <a:normAutofit/>
          </a:bodyPr>
          <a:lstStyle/>
          <a:p>
            <a:pPr algn="ctr"/>
            <a:r>
              <a:rPr lang="ky-KG" dirty="0"/>
              <a:t>Мероприятия (2)</a:t>
            </a:r>
            <a:endParaRPr lang="en-US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0016473"/>
              </p:ext>
            </p:extLst>
          </p:nvPr>
        </p:nvGraphicFramePr>
        <p:xfrm>
          <a:off x="334108" y="923193"/>
          <a:ext cx="11482754" cy="546860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844121">
                  <a:extLst>
                    <a:ext uri="{9D8B030D-6E8A-4147-A177-3AD203B41FA5}">
                      <a16:colId xmlns:a16="http://schemas.microsoft.com/office/drawing/2014/main" val="2581574215"/>
                    </a:ext>
                  </a:extLst>
                </a:gridCol>
                <a:gridCol w="1778809">
                  <a:extLst>
                    <a:ext uri="{9D8B030D-6E8A-4147-A177-3AD203B41FA5}">
                      <a16:colId xmlns:a16="http://schemas.microsoft.com/office/drawing/2014/main" val="2116705885"/>
                    </a:ext>
                  </a:extLst>
                </a:gridCol>
                <a:gridCol w="1664009">
                  <a:extLst>
                    <a:ext uri="{9D8B030D-6E8A-4147-A177-3AD203B41FA5}">
                      <a16:colId xmlns:a16="http://schemas.microsoft.com/office/drawing/2014/main" val="2047935968"/>
                    </a:ext>
                  </a:extLst>
                </a:gridCol>
                <a:gridCol w="2195815">
                  <a:extLst>
                    <a:ext uri="{9D8B030D-6E8A-4147-A177-3AD203B41FA5}">
                      <a16:colId xmlns:a16="http://schemas.microsoft.com/office/drawing/2014/main" val="2930828304"/>
                    </a:ext>
                  </a:extLst>
                </a:gridCol>
              </a:tblGrid>
              <a:tr h="78123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Мероприятия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Ответственный\Исполнитель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Сроки исполнения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Держатель бюджета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446813901"/>
                  </a:ext>
                </a:extLst>
              </a:tr>
              <a:tr h="131621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Обеспечение юридического сопровождения процесса перехода функций Основного получателя гранта ГФ к ЦРЗиМТ. </a:t>
                      </a:r>
                      <a:r>
                        <a:rPr lang="ru-RU" sz="2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Найм</a:t>
                      </a:r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юридической консалтинговой компании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ПРООН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июнь-июль 2024</a:t>
                      </a:r>
                    </a:p>
                  </a:txBody>
                  <a:tcPr marL="7620" marR="7620" marT="7620" marB="0"/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ПРООН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89235939"/>
                  </a:ext>
                </a:extLst>
              </a:tr>
              <a:tr h="147223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Проведение анализа имеющихся нормативно-правовых актов\необходимости разработки или их обновления  для обеспечения механизма освобождения от налогов, пошлин и иных платежей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ПРООН, ЦРЗиМТ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июль-август 2024</a:t>
                      </a:r>
                    </a:p>
                  </a:txBody>
                  <a:tcPr marL="7620" marR="7620" marT="762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155955"/>
                  </a:ext>
                </a:extLst>
              </a:tr>
              <a:tr h="189893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Проведение экспертной оценки возможности </a:t>
                      </a:r>
                      <a:r>
                        <a:rPr lang="ru-RU" sz="2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контрактирования</a:t>
                      </a:r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НПО государственными организациями  за средства государственных бюджета или международных организаций, доноров, партнеров по развитию.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ПРООН, ЦРЗиМТ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июль-август 2024</a:t>
                      </a:r>
                    </a:p>
                  </a:txBody>
                  <a:tcPr marL="7620" marR="7620" marT="7620" marB="0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599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4434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36589"/>
          </a:xfrm>
        </p:spPr>
        <p:txBody>
          <a:bodyPr>
            <a:normAutofit/>
          </a:bodyPr>
          <a:lstStyle/>
          <a:p>
            <a:pPr algn="ctr"/>
            <a:r>
              <a:rPr lang="ky-KG" dirty="0"/>
              <a:t>Мероприятия (3)</a:t>
            </a:r>
            <a:endParaRPr lang="en-US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6291501"/>
              </p:ext>
            </p:extLst>
          </p:nvPr>
        </p:nvGraphicFramePr>
        <p:xfrm>
          <a:off x="404448" y="1178170"/>
          <a:ext cx="11421207" cy="45720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812797">
                  <a:extLst>
                    <a:ext uri="{9D8B030D-6E8A-4147-A177-3AD203B41FA5}">
                      <a16:colId xmlns:a16="http://schemas.microsoft.com/office/drawing/2014/main" val="2581574215"/>
                    </a:ext>
                  </a:extLst>
                </a:gridCol>
                <a:gridCol w="1774963">
                  <a:extLst>
                    <a:ext uri="{9D8B030D-6E8A-4147-A177-3AD203B41FA5}">
                      <a16:colId xmlns:a16="http://schemas.microsoft.com/office/drawing/2014/main" val="2116705885"/>
                    </a:ext>
                  </a:extLst>
                </a:gridCol>
                <a:gridCol w="1649402">
                  <a:extLst>
                    <a:ext uri="{9D8B030D-6E8A-4147-A177-3AD203B41FA5}">
                      <a16:colId xmlns:a16="http://schemas.microsoft.com/office/drawing/2014/main" val="2047935968"/>
                    </a:ext>
                  </a:extLst>
                </a:gridCol>
                <a:gridCol w="2184045">
                  <a:extLst>
                    <a:ext uri="{9D8B030D-6E8A-4147-A177-3AD203B41FA5}">
                      <a16:colId xmlns:a16="http://schemas.microsoft.com/office/drawing/2014/main" val="2930828304"/>
                    </a:ext>
                  </a:extLst>
                </a:gridCol>
              </a:tblGrid>
              <a:tr h="76068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Мероприятия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Ответственный\Исполнитель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Сроки исполнения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Держатель бюджета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446813901"/>
                  </a:ext>
                </a:extLst>
              </a:tr>
              <a:tr h="183886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Утверждение ЦРЗиМТ в качестве основного </a:t>
                      </a:r>
                      <a:r>
                        <a:rPr lang="ru-RU" sz="2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суб</a:t>
                      </a:r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- реципиента ПРООН в рамках Проекта ПРООН\ГФ  «Эффективный контроль за ВИЧ и туберкулёзом в Кыргызской Республике» на 2024–2026 годы на заседании КСОЗ (Комитете по ВИЧ и ТБ КСОЗ)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ЦРЗиМТ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июнь-июль 2024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812155955"/>
                  </a:ext>
                </a:extLst>
              </a:tr>
              <a:tr h="19724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Обновление\доработка Операционного руководства ЦРЗиМТ по управлению </a:t>
                      </a:r>
                      <a:r>
                        <a:rPr lang="ru-RU" sz="2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суб</a:t>
                      </a:r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-получателями, согласование с МЗ КР, МАФ, ПРООН, утверждение в МЗ КР.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ЦРЗиМТ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июнь-сентябрь 2024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329599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8972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36589"/>
          </a:xfrm>
        </p:spPr>
        <p:txBody>
          <a:bodyPr>
            <a:normAutofit/>
          </a:bodyPr>
          <a:lstStyle/>
          <a:p>
            <a:pPr algn="ctr"/>
            <a:r>
              <a:rPr lang="ky-KG" dirty="0"/>
              <a:t>Мероприятия (4)</a:t>
            </a:r>
            <a:endParaRPr lang="en-US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9955"/>
              </p:ext>
            </p:extLst>
          </p:nvPr>
        </p:nvGraphicFramePr>
        <p:xfrm>
          <a:off x="457200" y="1019908"/>
          <a:ext cx="11386038" cy="557432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794897">
                  <a:extLst>
                    <a:ext uri="{9D8B030D-6E8A-4147-A177-3AD203B41FA5}">
                      <a16:colId xmlns:a16="http://schemas.microsoft.com/office/drawing/2014/main" val="2581574215"/>
                    </a:ext>
                  </a:extLst>
                </a:gridCol>
                <a:gridCol w="1792865">
                  <a:extLst>
                    <a:ext uri="{9D8B030D-6E8A-4147-A177-3AD203B41FA5}">
                      <a16:colId xmlns:a16="http://schemas.microsoft.com/office/drawing/2014/main" val="2116705885"/>
                    </a:ext>
                  </a:extLst>
                </a:gridCol>
                <a:gridCol w="1620955">
                  <a:extLst>
                    <a:ext uri="{9D8B030D-6E8A-4147-A177-3AD203B41FA5}">
                      <a16:colId xmlns:a16="http://schemas.microsoft.com/office/drawing/2014/main" val="2047935968"/>
                    </a:ext>
                  </a:extLst>
                </a:gridCol>
                <a:gridCol w="2177321">
                  <a:extLst>
                    <a:ext uri="{9D8B030D-6E8A-4147-A177-3AD203B41FA5}">
                      <a16:colId xmlns:a16="http://schemas.microsoft.com/office/drawing/2014/main" val="2930828304"/>
                    </a:ext>
                  </a:extLst>
                </a:gridCol>
              </a:tblGrid>
              <a:tr h="62695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Мероприятия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Ответственный\Исполнитель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Сроки исполнения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Держатель бюджета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446813901"/>
                  </a:ext>
                </a:extLst>
              </a:tr>
              <a:tr h="589645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Кадровая политика и потенциал ГРП ЦРЗиМТ</a:t>
                      </a:r>
                      <a:endParaRPr lang="en-US" sz="2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89235939"/>
                  </a:ext>
                </a:extLst>
              </a:tr>
              <a:tr h="155577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Разработать политику найма персонала для имплементации мероприятий гранта (включающую  описание принципов прозрачности,  </a:t>
                      </a:r>
                      <a:r>
                        <a:rPr lang="ru-RU" sz="2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конкурентности</a:t>
                      </a:r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формирования комиссии по отбору и т.д.)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ЦРЗиМТ, ПРООН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июнь-июль 2024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12155955"/>
                  </a:ext>
                </a:extLst>
              </a:tr>
              <a:tr h="62695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Организовать обучение английскому языку для сотрудников ГРП ЦРЗиМТ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ПРООН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июнь - декабрь 2024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ПРООН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329599468"/>
                  </a:ext>
                </a:extLst>
              </a:tr>
              <a:tr h="217499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Осуществить отбор сотрудников на позиции Руководителя ГРП ЦРЗиМТ, Координатора по укреплению потенциала ГРП, Координатора по обучению, Финансового менеджера (используя разработанные процедуры отбора и технические задания для данных позиций, с включением в состав комиссии сотрудников ПРООН)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ЦРЗиМТ, ПРООН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июнь 2024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ЦРЗиМТ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248422449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457867" y="4475257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07928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36589"/>
          </a:xfrm>
        </p:spPr>
        <p:txBody>
          <a:bodyPr>
            <a:normAutofit/>
          </a:bodyPr>
          <a:lstStyle/>
          <a:p>
            <a:pPr algn="ctr"/>
            <a:r>
              <a:rPr lang="ky-KG" dirty="0"/>
              <a:t>Мероприятия (5)</a:t>
            </a:r>
            <a:endParaRPr lang="en-US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3681886"/>
              </p:ext>
            </p:extLst>
          </p:nvPr>
        </p:nvGraphicFramePr>
        <p:xfrm>
          <a:off x="422031" y="1334476"/>
          <a:ext cx="11377245" cy="46024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790422">
                  <a:extLst>
                    <a:ext uri="{9D8B030D-6E8A-4147-A177-3AD203B41FA5}">
                      <a16:colId xmlns:a16="http://schemas.microsoft.com/office/drawing/2014/main" val="2581574215"/>
                    </a:ext>
                  </a:extLst>
                </a:gridCol>
                <a:gridCol w="1788547">
                  <a:extLst>
                    <a:ext uri="{9D8B030D-6E8A-4147-A177-3AD203B41FA5}">
                      <a16:colId xmlns:a16="http://schemas.microsoft.com/office/drawing/2014/main" val="2116705885"/>
                    </a:ext>
                  </a:extLst>
                </a:gridCol>
                <a:gridCol w="1622637">
                  <a:extLst>
                    <a:ext uri="{9D8B030D-6E8A-4147-A177-3AD203B41FA5}">
                      <a16:colId xmlns:a16="http://schemas.microsoft.com/office/drawing/2014/main" val="2047935968"/>
                    </a:ext>
                  </a:extLst>
                </a:gridCol>
                <a:gridCol w="2175639">
                  <a:extLst>
                    <a:ext uri="{9D8B030D-6E8A-4147-A177-3AD203B41FA5}">
                      <a16:colId xmlns:a16="http://schemas.microsoft.com/office/drawing/2014/main" val="29308283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Мероприятия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Ответственный\Исполнитель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Сроки исполнения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Держатель бюджета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446813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Обновление функциональных обязанностей сотрудников ГРП ЦРЗиМТ на основе накопленного опыта имплементации </a:t>
                      </a:r>
                      <a:r>
                        <a:rPr lang="ru-RU" sz="2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мероприятияй</a:t>
                      </a:r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Плана и программных мероприятий.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ЦРЗиМТ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июль-декабрь 2024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89235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Разработка/пересмотр Коллективного договора ЦРЗиМТ с сотрудниками в рамках Соглашения с ПРООН на 2025 г.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ЦРЗиМТ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июль-август 2024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12155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Разработка и утверждение графика работы сотрудников ГРП ЦРЗиМТ, являющихся совместителями с учетом имеющейся занятости по всем занятым позициям в ЦРЗиМТ, корректировка занятости (уменьшение процента занятости по основному месту работы)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ЦРЗиМТ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июль-август 2024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29599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7855068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FDF0338-C524-4CF6-9268-3569B65741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E6FD3E-3033-4D44-9759-980DCC3E7F47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AA887178-918B-41B5-90B5-AF84E76A4227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237</TotalTime>
  <Words>1383</Words>
  <Application>Microsoft Office PowerPoint</Application>
  <PresentationFormat>Широкоэкранный</PresentationFormat>
  <Paragraphs>214</Paragraphs>
  <Slides>18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Aptos</vt:lpstr>
      <vt:lpstr>Arial</vt:lpstr>
      <vt:lpstr>Calibri</vt:lpstr>
      <vt:lpstr>Times New Roman</vt:lpstr>
      <vt:lpstr>Tw Cen MT</vt:lpstr>
      <vt:lpstr>Wingdings</vt:lpstr>
      <vt:lpstr>Капля</vt:lpstr>
      <vt:lpstr>Презентация PowerPoint</vt:lpstr>
      <vt:lpstr>Обоснование</vt:lpstr>
      <vt:lpstr>Тематические области </vt:lpstr>
      <vt:lpstr>Ключевые рекомендации </vt:lpstr>
      <vt:lpstr>Мероприятия (1)</vt:lpstr>
      <vt:lpstr>Мероприятия (2)</vt:lpstr>
      <vt:lpstr>Мероприятия (3)</vt:lpstr>
      <vt:lpstr>Мероприятия (4)</vt:lpstr>
      <vt:lpstr>Мероприятия (5)</vt:lpstr>
      <vt:lpstr>Мероприятия (6)</vt:lpstr>
      <vt:lpstr>Мероприятия (7)</vt:lpstr>
      <vt:lpstr>Мероприятия (8)</vt:lpstr>
      <vt:lpstr>Мероприятия (9)</vt:lpstr>
      <vt:lpstr>Мероприятия (10)</vt:lpstr>
      <vt:lpstr>Мероприятия (11)</vt:lpstr>
      <vt:lpstr>Мероприятия (12)</vt:lpstr>
      <vt:lpstr>Мероприятия (13)</vt:lpstr>
      <vt:lpstr>ИТОГО  на реализацию плана повышения потенциала ГРП ЦРЗиМТ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Обзор результатов предварительной оценки потенциала ГРП ЦРЗиМТ</dc:title>
  <dc:creator>MAKAREVICH, Tatiana</dc:creator>
  <cp:lastModifiedBy>Пользователь</cp:lastModifiedBy>
  <cp:revision>40</cp:revision>
  <dcterms:created xsi:type="dcterms:W3CDTF">2024-02-15T07:22:09Z</dcterms:created>
  <dcterms:modified xsi:type="dcterms:W3CDTF">2024-07-17T08:13:14Z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