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Закупк</a:t>
            </a:r>
            <a:r>
              <a:rPr lang="ru-RU" dirty="0"/>
              <a:t>и</a:t>
            </a:r>
            <a:r>
              <a:rPr lang="ru-RU" dirty="0" smtClean="0"/>
              <a:t> на 6 месяцев 2018 г</a:t>
            </a:r>
            <a:r>
              <a:rPr lang="ru-RU" dirty="0" smtClean="0"/>
              <a:t>. с сокращениями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Бишкек, </a:t>
            </a:r>
            <a:r>
              <a:rPr lang="en-US" dirty="0" smtClean="0"/>
              <a:t>14</a:t>
            </a:r>
            <a:r>
              <a:rPr lang="ru-RU" dirty="0" smtClean="0"/>
              <a:t> сентября </a:t>
            </a:r>
            <a:r>
              <a:rPr lang="ru-RU" dirty="0" smtClean="0"/>
              <a:t>2017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8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Закупка препаратов и ИМН по ТБ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Закупка ПТП 2-ряда и педиатрических ПТП- </a:t>
            </a:r>
            <a:r>
              <a:rPr lang="ru-RU" strike="sngStrike" dirty="0" smtClean="0">
                <a:solidFill>
                  <a:srgbClr val="FF0000"/>
                </a:solidFill>
              </a:rPr>
              <a:t>2 519 140 </a:t>
            </a:r>
            <a:r>
              <a:rPr lang="ru-RU" dirty="0" smtClean="0">
                <a:solidFill>
                  <a:schemeClr val="tx1"/>
                </a:solidFill>
              </a:rPr>
              <a:t>2 315 256 </a:t>
            </a:r>
            <a:r>
              <a:rPr lang="ru-RU" dirty="0" smtClean="0"/>
              <a:t>долларов США (потребность 12 месяцев, случаи на лечении до 31 декабря 2018 г., запасы- январь-апрель 2019 г.)</a:t>
            </a:r>
          </a:p>
          <a:p>
            <a:r>
              <a:rPr lang="ru-RU" dirty="0" smtClean="0"/>
              <a:t>Закупка расходных материалов (тест системы, реагенты, </a:t>
            </a:r>
            <a:r>
              <a:rPr lang="en-US" dirty="0" err="1" smtClean="0"/>
              <a:t>Genexpert</a:t>
            </a:r>
            <a:r>
              <a:rPr lang="en-US" dirty="0" smtClean="0"/>
              <a:t> </a:t>
            </a:r>
            <a:r>
              <a:rPr lang="ru-RU" dirty="0" smtClean="0"/>
              <a:t>картриджи, шприцы, маски, респираторы и т.д.) – 1 014 270 </a:t>
            </a:r>
            <a:r>
              <a:rPr lang="ru-RU" dirty="0"/>
              <a:t>долларов США (потребность 12 месяцев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Стоимость </a:t>
            </a:r>
            <a:r>
              <a:rPr lang="en-US" dirty="0" smtClean="0"/>
              <a:t>PSM (</a:t>
            </a:r>
            <a:r>
              <a:rPr lang="ru-RU" dirty="0" smtClean="0"/>
              <a:t>транспортировка, страховка, хранение и др.) – </a:t>
            </a:r>
            <a:r>
              <a:rPr lang="ru-RU" strike="sngStrike" dirty="0">
                <a:solidFill>
                  <a:srgbClr val="FF0000"/>
                </a:solidFill>
              </a:rPr>
              <a:t>706 682 </a:t>
            </a:r>
            <a:r>
              <a:rPr lang="ru-RU" dirty="0">
                <a:solidFill>
                  <a:schemeClr val="tx1"/>
                </a:solidFill>
              </a:rPr>
              <a:t>543 883 </a:t>
            </a:r>
            <a:r>
              <a:rPr lang="ru-RU" dirty="0" smtClean="0"/>
              <a:t>долларов </a:t>
            </a:r>
            <a:r>
              <a:rPr lang="ru-RU" dirty="0"/>
              <a:t>США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ИТОГО – </a:t>
            </a:r>
            <a:r>
              <a:rPr lang="ru-RU" b="1" strike="sngStrike" dirty="0" smtClean="0">
                <a:solidFill>
                  <a:srgbClr val="FF0000"/>
                </a:solidFill>
              </a:rPr>
              <a:t>4 240 094 </a:t>
            </a:r>
            <a:r>
              <a:rPr lang="ru-RU" b="1" dirty="0" smtClean="0">
                <a:solidFill>
                  <a:srgbClr val="0070C0"/>
                </a:solidFill>
              </a:rPr>
              <a:t>3 873 410 долларов </a:t>
            </a:r>
            <a:r>
              <a:rPr lang="ru-RU" b="1" dirty="0">
                <a:solidFill>
                  <a:srgbClr val="0070C0"/>
                </a:solidFill>
              </a:rPr>
              <a:t>США </a:t>
            </a:r>
            <a:r>
              <a:rPr lang="ru-RU" b="1" dirty="0" smtClean="0">
                <a:solidFill>
                  <a:srgbClr val="0070C0"/>
                </a:solidFill>
              </a:rPr>
              <a:t>(сокращено </a:t>
            </a:r>
            <a:r>
              <a:rPr lang="ru-RU" b="1" dirty="0">
                <a:solidFill>
                  <a:srgbClr val="0070C0"/>
                </a:solidFill>
              </a:rPr>
              <a:t>на </a:t>
            </a:r>
            <a:r>
              <a:rPr lang="ru-RU" b="1" dirty="0" smtClean="0">
                <a:solidFill>
                  <a:srgbClr val="0070C0"/>
                </a:solidFill>
              </a:rPr>
              <a:t>366 684 доллара </a:t>
            </a:r>
            <a:r>
              <a:rPr lang="ru-RU" b="1" dirty="0">
                <a:solidFill>
                  <a:srgbClr val="0070C0"/>
                </a:solidFill>
              </a:rPr>
              <a:t>США)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Закупка препаратов и ИМН по </a:t>
            </a:r>
            <a:r>
              <a:rPr lang="ru-RU" dirty="0" smtClean="0"/>
              <a:t>ВИЧ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Закупка </a:t>
            </a:r>
            <a:r>
              <a:rPr lang="ru-RU" dirty="0" smtClean="0"/>
              <a:t>АРВ препаратов- </a:t>
            </a:r>
            <a:r>
              <a:rPr lang="ru-RU" strike="sngStrike" dirty="0" smtClean="0">
                <a:solidFill>
                  <a:srgbClr val="FF0000"/>
                </a:solidFill>
              </a:rPr>
              <a:t>936 225 </a:t>
            </a:r>
            <a:r>
              <a:rPr lang="ru-RU" dirty="0" smtClean="0"/>
              <a:t>777</a:t>
            </a:r>
            <a:r>
              <a:rPr lang="en-US" dirty="0" smtClean="0"/>
              <a:t> </a:t>
            </a:r>
            <a:r>
              <a:rPr lang="ru-RU" dirty="0" smtClean="0"/>
              <a:t>64</a:t>
            </a:r>
            <a:r>
              <a:rPr lang="en-US" dirty="0" smtClean="0"/>
              <a:t>8</a:t>
            </a:r>
            <a:r>
              <a:rPr lang="ru-RU" dirty="0" smtClean="0"/>
              <a:t>,</a:t>
            </a:r>
            <a:r>
              <a:rPr lang="en-US" dirty="0" smtClean="0"/>
              <a:t>24</a:t>
            </a:r>
            <a:r>
              <a:rPr lang="ru-RU" dirty="0" smtClean="0"/>
              <a:t> долларов </a:t>
            </a:r>
            <a:r>
              <a:rPr lang="ru-RU" dirty="0"/>
              <a:t>США (потребность 12 месяцев</a:t>
            </a:r>
            <a:r>
              <a:rPr lang="ru-RU" dirty="0" smtClean="0"/>
              <a:t>)</a:t>
            </a:r>
          </a:p>
          <a:p>
            <a:pPr lvl="0"/>
            <a:r>
              <a:rPr lang="ru-RU" sz="1400" b="1" dirty="0"/>
              <a:t>Сокращена вторая линия DRV+R + TDF/FTC со 2-ой линии на которой было следующее кол-во ЛЖВ 30 ЛЖВ на 9 мес. 2017 г., 60 ЛЖВ на 4 кв. и 80 чел. на конец 2018 года, часть ЛЖВ переведены на другие препараты 2 линии и </a:t>
            </a:r>
            <a:r>
              <a:rPr lang="en-US" sz="1400" b="1" dirty="0"/>
              <a:t>DRV</a:t>
            </a:r>
            <a:r>
              <a:rPr lang="ru-RU" sz="1400" b="1" dirty="0"/>
              <a:t> +</a:t>
            </a:r>
            <a:r>
              <a:rPr lang="en-US" sz="1400" b="1" dirty="0"/>
              <a:t>R</a:t>
            </a:r>
            <a:r>
              <a:rPr lang="ru-RU" sz="1400" b="1" dirty="0"/>
              <a:t> +</a:t>
            </a:r>
            <a:r>
              <a:rPr lang="en-US" sz="1400" b="1" dirty="0"/>
              <a:t>DTG </a:t>
            </a:r>
            <a:r>
              <a:rPr lang="ru-RU" sz="1400" b="1" dirty="0"/>
              <a:t>оставлены в меньшем кол-ве, как препараты третьей линии, а именно на следующее кол-во ЛЖВ 20 ЛЖВ на 9 мес. 2017 г., 25 ЛЖВ на 4 кв. и 30 чел. на конец 2018 года.</a:t>
            </a:r>
            <a:endParaRPr lang="en-US" sz="1400" b="1" dirty="0"/>
          </a:p>
          <a:p>
            <a:r>
              <a:rPr lang="ru-RU" sz="1400" b="1" dirty="0"/>
              <a:t>Период покрытия буфера на 2019 г. сокращен с 6 мес. на 5 мес. на 4373 ЛЖВ.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/>
              <a:t>Закупка расходных материалов (тест системы, </a:t>
            </a:r>
            <a:r>
              <a:rPr lang="en-US" dirty="0" smtClean="0"/>
              <a:t>CD4 </a:t>
            </a:r>
            <a:r>
              <a:rPr lang="ru-RU" dirty="0" smtClean="0"/>
              <a:t>реагенты</a:t>
            </a:r>
            <a:r>
              <a:rPr lang="ru-RU" dirty="0"/>
              <a:t>, </a:t>
            </a:r>
            <a:r>
              <a:rPr lang="en-US" dirty="0" err="1"/>
              <a:t>Genexpert</a:t>
            </a:r>
            <a:r>
              <a:rPr lang="en-US" dirty="0"/>
              <a:t> </a:t>
            </a:r>
            <a:r>
              <a:rPr lang="ru-RU" dirty="0"/>
              <a:t>картриджи, шприцы, </a:t>
            </a:r>
            <a:r>
              <a:rPr lang="ru-RU" dirty="0" smtClean="0"/>
              <a:t>презервативы </a:t>
            </a:r>
            <a:r>
              <a:rPr lang="ru-RU" dirty="0"/>
              <a:t>и т.д.) </a:t>
            </a:r>
            <a:r>
              <a:rPr lang="ru-RU" dirty="0" smtClean="0"/>
              <a:t>–</a:t>
            </a:r>
            <a:r>
              <a:rPr lang="en-US" dirty="0" smtClean="0"/>
              <a:t>1 095 860 </a:t>
            </a:r>
            <a:r>
              <a:rPr lang="ru-RU" dirty="0" smtClean="0"/>
              <a:t>долларов </a:t>
            </a:r>
            <a:r>
              <a:rPr lang="ru-RU" dirty="0"/>
              <a:t>США (потребность 12 месяцев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Закупка </a:t>
            </a:r>
            <a:r>
              <a:rPr lang="ru-RU" dirty="0" err="1" smtClean="0"/>
              <a:t>метадона</a:t>
            </a:r>
            <a:r>
              <a:rPr lang="ru-RU" dirty="0" smtClean="0"/>
              <a:t> – 30 кг – 96 000 </a:t>
            </a:r>
            <a:r>
              <a:rPr lang="ru-RU" dirty="0"/>
              <a:t>долларов США </a:t>
            </a:r>
          </a:p>
          <a:p>
            <a:r>
              <a:rPr lang="ru-RU" dirty="0"/>
              <a:t>Стоимость </a:t>
            </a:r>
            <a:r>
              <a:rPr lang="en-US" dirty="0"/>
              <a:t>PSM (</a:t>
            </a:r>
            <a:r>
              <a:rPr lang="ru-RU" dirty="0"/>
              <a:t>транспортировка, страховка, хранение и др.) </a:t>
            </a:r>
            <a:r>
              <a:rPr lang="ru-RU" dirty="0" smtClean="0"/>
              <a:t>–</a:t>
            </a:r>
            <a:r>
              <a:rPr lang="ru-RU" strike="sngStrike" dirty="0">
                <a:solidFill>
                  <a:srgbClr val="FF0000"/>
                </a:solidFill>
              </a:rPr>
              <a:t>452 725 </a:t>
            </a:r>
            <a:r>
              <a:rPr lang="en-US" dirty="0">
                <a:solidFill>
                  <a:schemeClr val="tx1"/>
                </a:solidFill>
              </a:rPr>
              <a:t>428</a:t>
            </a:r>
            <a:r>
              <a:rPr lang="en-US" dirty="0" smtClean="0">
                <a:solidFill>
                  <a:schemeClr val="tx1"/>
                </a:solidFill>
              </a:rPr>
              <a:t> 938 </a:t>
            </a:r>
            <a:r>
              <a:rPr lang="ru-RU" dirty="0" smtClean="0"/>
              <a:t>долларов </a:t>
            </a:r>
            <a:r>
              <a:rPr lang="ru-RU" dirty="0"/>
              <a:t>США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ИТОГО – </a:t>
            </a:r>
            <a:r>
              <a:rPr lang="ru-RU" strike="sngStrike" dirty="0">
                <a:solidFill>
                  <a:srgbClr val="FF0000"/>
                </a:solidFill>
              </a:rPr>
              <a:t>2 580 809 </a:t>
            </a:r>
            <a:r>
              <a:rPr lang="en-US" b="1" dirty="0" smtClean="0">
                <a:solidFill>
                  <a:srgbClr val="0070C0"/>
                </a:solidFill>
              </a:rPr>
              <a:t>2 398 448 </a:t>
            </a:r>
            <a:r>
              <a:rPr lang="ru-RU" b="1" dirty="0" smtClean="0">
                <a:solidFill>
                  <a:srgbClr val="0070C0"/>
                </a:solidFill>
              </a:rPr>
              <a:t>долларов США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ru-RU" b="1" dirty="0" smtClean="0">
                <a:solidFill>
                  <a:srgbClr val="0070C0"/>
                </a:solidFill>
              </a:rPr>
              <a:t>сокращено на </a:t>
            </a:r>
            <a:r>
              <a:rPr lang="ru-RU" b="1" dirty="0">
                <a:solidFill>
                  <a:srgbClr val="0070C0"/>
                </a:solidFill>
              </a:rPr>
              <a:t>182 361 </a:t>
            </a:r>
            <a:r>
              <a:rPr lang="ru-RU" b="1" dirty="0" smtClean="0">
                <a:solidFill>
                  <a:srgbClr val="0070C0"/>
                </a:solidFill>
              </a:rPr>
              <a:t>доллар </a:t>
            </a:r>
            <a:r>
              <a:rPr lang="ru-RU" b="1" dirty="0" smtClean="0">
                <a:solidFill>
                  <a:srgbClr val="0070C0"/>
                </a:solidFill>
              </a:rPr>
              <a:t>США)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9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686" y="288325"/>
            <a:ext cx="8596668" cy="420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по модулям на январь-июнь 2018г.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599781"/>
              </p:ext>
            </p:extLst>
          </p:nvPr>
        </p:nvGraphicFramePr>
        <p:xfrm>
          <a:off x="889686" y="1029727"/>
          <a:ext cx="9366422" cy="525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3876"/>
                <a:gridCol w="1452546"/>
              </a:tblGrid>
              <a:tr h="6013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МОДУЛЬ</a:t>
                      </a:r>
                      <a:endParaRPr lang="en-US" sz="1400" dirty="0"/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Январь-Июнь 2018, </a:t>
                      </a:r>
                      <a:r>
                        <a:rPr lang="ru-RU" sz="1400" dirty="0" err="1" smtClean="0"/>
                        <a:t>долл.США</a:t>
                      </a:r>
                      <a:endParaRPr lang="en-US" sz="1400" dirty="0"/>
                    </a:p>
                  </a:txBody>
                  <a:tcPr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МЛУ-ТБ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4 809 120,50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Управление программой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1 850 835,02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Лечение, уход и поддержка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1 727 711,89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Комплексные профилактические программы для людей, употребляющих инъекционные наркотики (ЛУИН), и их партнеров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817 903,55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Комплексные профилактические программы для секс-работников и их клиентов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378 733,91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Комплексные профилактические программы для МСМ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142 734,27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Устойчивые и долгосрочные системы здравоохранения (RSSH): Информационные системы управления здравоохранением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103 727,08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Программы по сокращению связанных с правами человека барьеров на пути оказания услуг в связи с ВИЧ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66 813,09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Комплексные программы для людей, находящихся в тюрьмах и других закрытых учреждениях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36 994,67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ППМР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36 058,94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ru-RU" sz="1000" b="0" i="0" u="none" strike="noStrike" kern="120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fontAlgn="b" latinLnBrk="0" hangingPunct="1"/>
                      <a:r>
                        <a:rPr lang="ru-RU" sz="10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Устойчивые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 долгосрочные системы здравоохранения (RSSH): Реакция сообщества и системы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20 293,48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Профилактические программы для других уязвимых групп населения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2 751,10   </a:t>
                      </a:r>
                    </a:p>
                  </a:txBody>
                  <a:tcPr marL="9525" marR="9525" marT="9525" marB="0" anchor="b"/>
                </a:tc>
              </a:tr>
              <a:tr h="31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ТБ/ВИЧ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1 069,25   </a:t>
                      </a:r>
                    </a:p>
                  </a:txBody>
                  <a:tcPr marL="9525" marR="9525" marT="9525" marB="0" anchor="b"/>
                </a:tc>
              </a:tr>
              <a:tr h="396905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                                         ИТОГО</a:t>
                      </a: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9 994 746,76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08700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493</Words>
  <Application>Microsoft Office PowerPoint</Application>
  <PresentationFormat>Широкоэкранный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Грань</vt:lpstr>
      <vt:lpstr>Закупки на 6 месяцев 2018 г. с сокращениями</vt:lpstr>
      <vt:lpstr>Закупка препаратов и ИМН по ТБ</vt:lpstr>
      <vt:lpstr>Закупка препаратов и ИМН по ВИЧ</vt:lpstr>
      <vt:lpstr>Бюджет по модулям на январь-июнь 2018г.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Закупка на 6 месяцев 2018 г.</dc:title>
  <dc:creator>Gulzat_ Urmatkyzy</dc:creator>
  <cp:lastModifiedBy>Gulzat_ Urmatkyzy</cp:lastModifiedBy>
  <cp:revision>13</cp:revision>
  <cp:lastPrinted>2017-08-21T05:29:39Z</cp:lastPrinted>
  <dcterms:created xsi:type="dcterms:W3CDTF">2017-08-21T05:04:02Z</dcterms:created>
  <dcterms:modified xsi:type="dcterms:W3CDTF">2017-09-14T07:49:13Z</dcterms:modified>
</cp:coreProperties>
</file>