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797675" cy="9926638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75CC9-115C-45C0-AD5C-BB124B105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3F811F-53FC-4DE4-86C3-EB412F8D3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8473E7-1BB9-43C8-8AC4-B0FC7890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44EA89-8E9C-4D15-87B8-942870E0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3D95A6-988C-4200-A494-B615241E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5362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F2267-3292-4AC5-A912-F9C84A42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EFE903-E9AD-4BFF-AB49-13C4F105B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A8F5ED-7968-49D7-90D9-99569A63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A3669-5268-4830-A04E-7D3BC043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7A7CAB-D529-40A5-96BD-2E3059C2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716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12831C-1FAC-49A1-BA54-79C08A731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1EA595-3B66-4461-BBE7-C0943C238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8DDF6-BFA9-43CA-BD40-E31568BB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60C702-323F-46DE-869E-AC3E974F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CD4F4A-F234-4614-AF49-A3108DC5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221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43549-AF9D-424D-83AD-BA447E95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8404D4-EA3E-4DCC-A221-E2445A7CD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6201C9-0B8B-44C3-9D8B-290EF98B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45166-1A96-44F2-8115-9BC60E17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115DD4-16B7-4DEC-ABC2-CCBFD3B3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5157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8FE90-F864-4BF4-91D5-65194A7B4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0BADA1-DC2C-430B-9C95-ACD3619C3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E621E9-619E-401C-BB04-10FD7C82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5AADDC-A7BB-4911-B35A-783378F9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47085-8683-4CA8-ADEC-6488F18D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20585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4C78C-8165-4639-9ACE-5B73C800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0F9A46-6823-4F16-9812-0A4A83CD5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9D4121-909B-41DB-B10A-DC0B8E930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080A2D-13FE-4BA6-B051-A1B68A01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FB725-EE34-4117-AF7D-6D10F3F4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474141-99B0-441F-8A1E-30A24428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61308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8CAF5E-E61D-4A02-8C9E-3BFF2042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451EFD-340A-48AB-9B7E-42DE379D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72FBD6-4869-4B57-B8F7-ADD2F2F82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00AC7A-B824-442A-9B51-A4A25A8E3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376EE-ABD1-4905-8A7F-85F0AD214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3A417B-F830-4FA3-827D-7A4182F5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5D6E9F-3BBD-4CA8-8F02-6AF497A4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C16B25-67CB-4858-AABE-D5BD3B86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5309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597B9-7C2C-4BB0-85E6-36C24979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125D21-DD3A-488D-B9E8-C6F45F92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BC7F25-202A-438E-9E28-325DC4E6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9655C7-475B-4E24-880A-E8538C09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59158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8EDD78-06D6-4230-BF23-33DE4510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EB9907-6F15-4E16-A3B5-12F2C7FD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72AF25-14B7-4380-8C5A-3142EDE2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4286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2C838-A4C8-49B9-82B1-E4EE3ED3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F8A7F-C01C-475F-B228-CCD6F10F8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BCDF32-96C9-4A67-81FE-14EE54781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CC571E-42E8-4CFD-9362-3E0223A3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FAA4D4-11F6-4E72-8E9C-2296E2F7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ABC827-BE63-4EA8-BA0A-96B6E86E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0271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32CC8-3409-4231-9F6A-674A46D0D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30EAB74-11D1-4E3E-BB47-F2ABE7011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B52A63-244A-48AA-943D-6CDDF5C39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BB6F9E-AEC5-47CF-B394-37928981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22DB70-6958-4AD9-961E-E2953EA0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86B5CC-C6E7-4C37-A08C-0637A446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44773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BB62C-E920-4AF6-B5E9-AE096A10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D4B09-318A-4FF5-ACCA-948117083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77DFC7-FC4A-4F35-B093-297A43E76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BD23-F7AA-41AB-B659-8CE0A7C53A1E}" type="datetimeFigureOut">
              <a:rPr lang="ru-KG" smtClean="0"/>
              <a:t>29.12.2022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52200-124C-47F1-895D-8D0293678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CC2FD-5D03-4004-A6CE-8B6A44868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FA3B-FA89-4021-B147-3ED38E1593D9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4983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225FF-E441-49A6-A935-9AD5F356A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Заявка ГФ на 2024-2026 гг.</a:t>
            </a:r>
            <a:br>
              <a:rPr lang="ru-RU" dirty="0"/>
            </a:br>
            <a:r>
              <a:rPr lang="ru-RU" dirty="0"/>
              <a:t>ТБ компонент</a:t>
            </a:r>
            <a:endParaRPr lang="ru-KG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F5B080-8878-4BC6-A8BB-BD2BD0CE0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6870"/>
            <a:ext cx="9144000" cy="1160929"/>
          </a:xfrm>
        </p:spPr>
        <p:txBody>
          <a:bodyPr/>
          <a:lstStyle/>
          <a:p>
            <a:r>
              <a:rPr lang="ru-RU" dirty="0"/>
              <a:t>29 декабря 2022 г.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413632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5B33A-5787-4D00-9654-6052414B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Инфекционный контроль, </a:t>
            </a:r>
            <a:r>
              <a:rPr lang="en-US" dirty="0"/>
              <a:t>$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1504F-C850-4BB1-87B8-01166BE1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82AA857-F981-4E9B-A979-B5A70995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187611"/>
              </p:ext>
            </p:extLst>
          </p:nvPr>
        </p:nvGraphicFramePr>
        <p:xfrm>
          <a:off x="838199" y="1825625"/>
          <a:ext cx="10515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2408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662314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4962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1 год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 3 года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490870"/>
                  </a:ext>
                </a:extLst>
              </a:tr>
              <a:tr h="119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Закуп респираторов (FFP3)/ </a:t>
                      </a:r>
                      <a:r>
                        <a:rPr lang="ru-RU" dirty="0" err="1"/>
                        <a:t>Procurement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of</a:t>
                      </a:r>
                      <a:r>
                        <a:rPr lang="ru-RU" dirty="0"/>
                        <a:t> FFP3 </a:t>
                      </a:r>
                      <a:r>
                        <a:rPr lang="ru-RU" dirty="0" err="1"/>
                        <a:t>masks</a:t>
                      </a:r>
                      <a:endParaRPr lang="ru-RU" dirty="0"/>
                    </a:p>
                    <a:p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30 103,81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90 311,42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72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Автоклав для дезинфекции со шредером</a:t>
                      </a:r>
                    </a:p>
                    <a:p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20 761,25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53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dirty="0"/>
                        <a:t>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111 072,67</a:t>
                      </a:r>
                      <a:endParaRPr lang="ru-KG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474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83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5B33A-5787-4D00-9654-6052414B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Выявление и диагностика, </a:t>
            </a:r>
            <a:r>
              <a:rPr lang="en-US" dirty="0"/>
              <a:t>$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1504F-C850-4BB1-87B8-01166BE1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82AA857-F981-4E9B-A979-B5A70995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19875"/>
              </p:ext>
            </p:extLst>
          </p:nvPr>
        </p:nvGraphicFramePr>
        <p:xfrm>
          <a:off x="838199" y="1825625"/>
          <a:ext cx="105156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2408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662314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4962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1 год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 3 года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490870"/>
                  </a:ext>
                </a:extLst>
              </a:tr>
              <a:tr h="119716">
                <a:tc>
                  <a:txBody>
                    <a:bodyPr/>
                    <a:lstStyle/>
                    <a:p>
                      <a:r>
                        <a:rPr lang="ru-RU" dirty="0"/>
                        <a:t>Мобильный цифровой рентген-аппарат с искусственным интеллектом/ </a:t>
                      </a:r>
                      <a:r>
                        <a:rPr lang="ru-RU" dirty="0" err="1"/>
                        <a:t>Mobile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Digital</a:t>
                      </a:r>
                      <a:r>
                        <a:rPr lang="ru-RU" dirty="0"/>
                        <a:t> X-</a:t>
                      </a:r>
                      <a:r>
                        <a:rPr lang="ru-RU" dirty="0" err="1"/>
                        <a:t>Ray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with</a:t>
                      </a:r>
                      <a:r>
                        <a:rPr lang="ru-RU" dirty="0"/>
                        <a:t> CAD (для ПМСП соответствующих областей), </a:t>
                      </a:r>
                      <a:r>
                        <a:rPr lang="en-US" dirty="0"/>
                        <a:t>n=10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400 000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72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Лабораторная служба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1 475 907,1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4 427 721,2 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53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dirty="0"/>
                        <a:t>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1 475 907,1</a:t>
                      </a:r>
                      <a:endParaRPr lang="ru-KG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4 827 721,2</a:t>
                      </a:r>
                      <a:endParaRPr lang="ru-KG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474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02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5B33A-5787-4D00-9654-6052414B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9" y="365125"/>
            <a:ext cx="11187953" cy="1325563"/>
          </a:xfrm>
        </p:spPr>
        <p:txBody>
          <a:bodyPr/>
          <a:lstStyle/>
          <a:p>
            <a:pPr algn="ctr"/>
            <a:r>
              <a:rPr lang="ru-RU" dirty="0"/>
              <a:t>Противотуберкулезные препараты </a:t>
            </a:r>
            <a:br>
              <a:rPr lang="ru-RU" dirty="0"/>
            </a:br>
            <a:r>
              <a:rPr lang="ru-RU" dirty="0"/>
              <a:t>и оснащение ПМСП для ТБ МИС , </a:t>
            </a:r>
            <a:r>
              <a:rPr lang="en-US" dirty="0"/>
              <a:t>$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1504F-C850-4BB1-87B8-01166BE1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82AA857-F981-4E9B-A979-B5A70995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08448"/>
              </p:ext>
            </p:extLst>
          </p:nvPr>
        </p:nvGraphicFramePr>
        <p:xfrm>
          <a:off x="838199" y="1825625"/>
          <a:ext cx="10515600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2408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662314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4962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1 год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 3 года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490870"/>
                  </a:ext>
                </a:extLst>
              </a:tr>
              <a:tr h="119716">
                <a:tc>
                  <a:txBody>
                    <a:bodyPr/>
                    <a:lstStyle/>
                    <a:p>
                      <a:r>
                        <a:rPr lang="ru-RU" dirty="0"/>
                        <a:t>ПТП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2 560 000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7 680 000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72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Оснащение ПМСП и ТБ для ТБ МИС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44 950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53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dirty="0"/>
                        <a:t>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 2 560 000</a:t>
                      </a:r>
                      <a:endParaRPr lang="ru-KG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7 724 950</a:t>
                      </a:r>
                      <a:endParaRPr lang="ru-KG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474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94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5B33A-5787-4D00-9654-6052414B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782"/>
          </a:xfrm>
        </p:spPr>
        <p:txBody>
          <a:bodyPr/>
          <a:lstStyle/>
          <a:p>
            <a:r>
              <a:rPr lang="ru-RU" dirty="0"/>
              <a:t>Другие мероприятия, </a:t>
            </a:r>
            <a:r>
              <a:rPr lang="en-US" dirty="0"/>
              <a:t>$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1504F-C850-4BB1-87B8-01166BE1B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3151"/>
          </a:xfrm>
        </p:spPr>
        <p:txBody>
          <a:bodyPr/>
          <a:lstStyle/>
          <a:p>
            <a:endParaRPr lang="ru-KG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82AA857-F981-4E9B-A979-B5A70995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11903"/>
              </p:ext>
            </p:extLst>
          </p:nvPr>
        </p:nvGraphicFramePr>
        <p:xfrm>
          <a:off x="838200" y="1502895"/>
          <a:ext cx="105156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22408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662314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4962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1 год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 3 года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490870"/>
                  </a:ext>
                </a:extLst>
              </a:tr>
              <a:tr h="119716">
                <a:tc>
                  <a:txBody>
                    <a:bodyPr/>
                    <a:lstStyle/>
                    <a:p>
                      <a:r>
                        <a:rPr lang="ru-RU" dirty="0"/>
                        <a:t>НПО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200 000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72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мероприятий по компоненту «Туберкулез» для выполнения в качестве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-получателя гранта (ВОЗ)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440 000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53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Тренинги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17 380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52 140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650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 по улучшению амбулаторного лечения и достижению индикаторов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1 023 000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3 069 000</a:t>
                      </a:r>
                      <a:endParaRPr lang="ru-KG" b="0" dirty="0"/>
                    </a:p>
                    <a:p>
                      <a:pPr algn="ctr"/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3924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Мотивация для сотрудников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21 924,53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65 773,6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065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Мотивация для пациентов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12 477,51</a:t>
                      </a:r>
                      <a:endParaRPr lang="ru-K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37 432,53</a:t>
                      </a:r>
                      <a:endParaRPr lang="ru-K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6464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dirty="0"/>
                        <a:t> </a:t>
                      </a:r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1 023 000</a:t>
                      </a:r>
                      <a:endParaRPr lang="ru-KG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KG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474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G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KG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247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ИТОГО: </a:t>
                      </a:r>
                      <a:endParaRPr lang="ru-K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5 489 726,3</a:t>
                      </a:r>
                      <a:endParaRPr lang="ru-KG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16 469 178,8</a:t>
                      </a:r>
                      <a:endParaRPr lang="ru-KG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988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829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218</Words>
  <Application>Microsoft Office PowerPoint</Application>
  <PresentationFormat>Широкоэкранный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Заявка ГФ на 2024-2026 гг. ТБ компонент</vt:lpstr>
      <vt:lpstr>Инфекционный контроль, $</vt:lpstr>
      <vt:lpstr>Выявление и диагностика, $</vt:lpstr>
      <vt:lpstr>Противотуберкулезные препараты  и оснащение ПМСП для ТБ МИС , $</vt:lpstr>
      <vt:lpstr>Другие мероприятия, $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ГФ на 2024-2026 гг. ТБ компонент</dc:title>
  <dc:creator>Атыркуль Toktogonova</dc:creator>
  <cp:lastModifiedBy>Атыркуль Toktogonova</cp:lastModifiedBy>
  <cp:revision>3</cp:revision>
  <cp:lastPrinted>2022-12-29T07:26:50Z</cp:lastPrinted>
  <dcterms:created xsi:type="dcterms:W3CDTF">2022-12-29T05:04:49Z</dcterms:created>
  <dcterms:modified xsi:type="dcterms:W3CDTF">2022-12-29T07:27:41Z</dcterms:modified>
</cp:coreProperties>
</file>