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9" r:id="rId4"/>
    <p:sldId id="271" r:id="rId5"/>
    <p:sldId id="272" r:id="rId6"/>
    <p:sldId id="270" r:id="rId7"/>
    <p:sldId id="258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Zhirnova" initials="EZ" lastIdx="1" clrIdx="0">
    <p:extLst>
      <p:ext uri="{19B8F6BF-5375-455C-9EA6-DF929625EA0E}">
        <p15:presenceInfo xmlns="" xmlns:p15="http://schemas.microsoft.com/office/powerpoint/2012/main" userId="Elena Zhirn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8EF74-BFFC-4094-86C6-76207A43CE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92EF16-CF5B-4C5B-BF4E-03A59DC55333}">
      <dgm:prSet phldrT="[Текст]"/>
      <dgm:spPr/>
      <dgm:t>
        <a:bodyPr/>
        <a:lstStyle/>
        <a:p>
          <a:r>
            <a:rPr lang="en-US" dirty="0" smtClean="0"/>
            <a:t>1.</a:t>
          </a:r>
          <a:r>
            <a:rPr lang="ru-RU" dirty="0" smtClean="0"/>
            <a:t>1Создание рабочей группы экспертов по подготовке Нормативно-правовой базы</a:t>
          </a:r>
          <a:endParaRPr lang="ru-RU" dirty="0"/>
        </a:p>
      </dgm:t>
    </dgm:pt>
    <dgm:pt modelId="{7AE8D458-73CA-4213-95CA-8BE72A596CC4}" type="parTrans" cxnId="{82B4020B-79BA-4D03-BAE1-650684D71E47}">
      <dgm:prSet/>
      <dgm:spPr/>
      <dgm:t>
        <a:bodyPr/>
        <a:lstStyle/>
        <a:p>
          <a:endParaRPr lang="ru-RU"/>
        </a:p>
      </dgm:t>
    </dgm:pt>
    <dgm:pt modelId="{9964C6C4-0F2D-4461-9D29-9D516EE666B4}" type="sibTrans" cxnId="{82B4020B-79BA-4D03-BAE1-650684D71E47}">
      <dgm:prSet/>
      <dgm:spPr/>
      <dgm:t>
        <a:bodyPr/>
        <a:lstStyle/>
        <a:p>
          <a:endParaRPr lang="ru-RU"/>
        </a:p>
      </dgm:t>
    </dgm:pt>
    <dgm:pt modelId="{B8BD7348-4BCC-45A8-B4EE-21B19B926D4E}">
      <dgm:prSet phldrT="[Текст]"/>
      <dgm:spPr/>
      <dgm:t>
        <a:bodyPr/>
        <a:lstStyle/>
        <a:p>
          <a:r>
            <a:rPr lang="ru-RU" dirty="0" smtClean="0"/>
            <a:t>1.2 Разработка и утверждение Учетно-отчетной документации для работы частных медицинских провайдеров</a:t>
          </a:r>
          <a:endParaRPr lang="ru-RU" dirty="0"/>
        </a:p>
      </dgm:t>
    </dgm:pt>
    <dgm:pt modelId="{53031AA7-8C4C-4966-A832-5EE7C7E7E5A7}" type="parTrans" cxnId="{A5D8060B-E3F6-4878-99A7-E552D1F7FC86}">
      <dgm:prSet/>
      <dgm:spPr/>
      <dgm:t>
        <a:bodyPr/>
        <a:lstStyle/>
        <a:p>
          <a:endParaRPr lang="ru-RU"/>
        </a:p>
      </dgm:t>
    </dgm:pt>
    <dgm:pt modelId="{E70AFAFF-2655-4640-8C59-C03F31FA6D74}" type="sibTrans" cxnId="{A5D8060B-E3F6-4878-99A7-E552D1F7FC86}">
      <dgm:prSet/>
      <dgm:spPr/>
      <dgm:t>
        <a:bodyPr/>
        <a:lstStyle/>
        <a:p>
          <a:endParaRPr lang="ru-RU"/>
        </a:p>
      </dgm:t>
    </dgm:pt>
    <dgm:pt modelId="{ADF314C3-A4FD-4BD2-8764-96F40B508C40}">
      <dgm:prSet phldrT="[Текст]"/>
      <dgm:spPr/>
      <dgm:t>
        <a:bodyPr/>
        <a:lstStyle/>
        <a:p>
          <a:r>
            <a:rPr lang="ru-RU" dirty="0" smtClean="0"/>
            <a:t>1.3</a:t>
          </a:r>
          <a:r>
            <a:rPr lang="en-US" dirty="0" smtClean="0"/>
            <a:t> </a:t>
          </a:r>
          <a:r>
            <a:rPr lang="ru-RU" dirty="0" smtClean="0"/>
            <a:t>Юридическая поддержка и разработка договоров для регуляции взаимодействия частного сектора и государственных служб по борьбе с ТБ</a:t>
          </a:r>
          <a:endParaRPr lang="ru-RU" dirty="0"/>
        </a:p>
      </dgm:t>
    </dgm:pt>
    <dgm:pt modelId="{D850377A-8A98-4258-9B04-E7535FCE2B3E}" type="parTrans" cxnId="{C480E217-D891-4FF8-8099-99D6879F1727}">
      <dgm:prSet/>
      <dgm:spPr/>
      <dgm:t>
        <a:bodyPr/>
        <a:lstStyle/>
        <a:p>
          <a:endParaRPr lang="ru-RU"/>
        </a:p>
      </dgm:t>
    </dgm:pt>
    <dgm:pt modelId="{95DB1A85-727A-4F82-B045-94CAA113D6B6}" type="sibTrans" cxnId="{C480E217-D891-4FF8-8099-99D6879F1727}">
      <dgm:prSet/>
      <dgm:spPr/>
      <dgm:t>
        <a:bodyPr/>
        <a:lstStyle/>
        <a:p>
          <a:endParaRPr lang="ru-RU"/>
        </a:p>
      </dgm:t>
    </dgm:pt>
    <dgm:pt modelId="{85A1FD48-A704-4181-80FD-ACE01DA3383C}">
      <dgm:prSet/>
      <dgm:spPr/>
      <dgm:t>
        <a:bodyPr/>
        <a:lstStyle/>
        <a:p>
          <a:r>
            <a:rPr lang="ru-RU" dirty="0" smtClean="0"/>
            <a:t>1.4</a:t>
          </a:r>
          <a:r>
            <a:rPr lang="en-US" dirty="0" smtClean="0"/>
            <a:t> </a:t>
          </a:r>
          <a:r>
            <a:rPr lang="ru-RU" dirty="0" smtClean="0"/>
            <a:t>Круглый стол по запуску проекта и обсуждению результатов работы групп экспертов</a:t>
          </a:r>
          <a:endParaRPr lang="ru-RU" dirty="0"/>
        </a:p>
      </dgm:t>
    </dgm:pt>
    <dgm:pt modelId="{D04D9BED-6C1E-43E0-847C-E611F6199CFE}" type="parTrans" cxnId="{7BE38FA4-2229-422C-B115-3C1DF07B1476}">
      <dgm:prSet/>
      <dgm:spPr/>
      <dgm:t>
        <a:bodyPr/>
        <a:lstStyle/>
        <a:p>
          <a:endParaRPr lang="ru-RU"/>
        </a:p>
      </dgm:t>
    </dgm:pt>
    <dgm:pt modelId="{E480A1FE-31DA-4304-8D2B-9A921573CC3B}" type="sibTrans" cxnId="{7BE38FA4-2229-422C-B115-3C1DF07B1476}">
      <dgm:prSet/>
      <dgm:spPr/>
      <dgm:t>
        <a:bodyPr/>
        <a:lstStyle/>
        <a:p>
          <a:endParaRPr lang="ru-RU"/>
        </a:p>
      </dgm:t>
    </dgm:pt>
    <dgm:pt modelId="{F6EB771D-C572-4ADE-AAAA-FF7DA043AC4D}" type="pres">
      <dgm:prSet presAssocID="{BB78EF74-BFFC-4094-86C6-76207A43CE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D32CF-BDFC-420B-A6FE-499E071C94F8}" type="pres">
      <dgm:prSet presAssocID="{BB78EF74-BFFC-4094-86C6-76207A43CE98}" presName="dummyMaxCanvas" presStyleCnt="0">
        <dgm:presLayoutVars/>
      </dgm:prSet>
      <dgm:spPr/>
    </dgm:pt>
    <dgm:pt modelId="{A4EF7E58-1DC7-4F09-B2F2-9567F31355F5}" type="pres">
      <dgm:prSet presAssocID="{BB78EF74-BFFC-4094-86C6-76207A43CE98}" presName="FourNodes_1" presStyleLbl="node1" presStyleIdx="0" presStyleCnt="4" custScaleX="85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EF23F-9425-42C8-A24F-C114DF32F087}" type="pres">
      <dgm:prSet presAssocID="{BB78EF74-BFFC-4094-86C6-76207A43CE9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B84B6-A10C-4F07-B04E-B67C4DD5A42A}" type="pres">
      <dgm:prSet presAssocID="{BB78EF74-BFFC-4094-86C6-76207A43CE9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1295-1DAB-4C44-8D24-B8014602C900}" type="pres">
      <dgm:prSet presAssocID="{BB78EF74-BFFC-4094-86C6-76207A43CE9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290-836C-4131-A5C4-F93DA6E14CAA}" type="pres">
      <dgm:prSet presAssocID="{BB78EF74-BFFC-4094-86C6-76207A43CE9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573A0-7C54-4523-9ED8-E2807C8A6F5B}" type="pres">
      <dgm:prSet presAssocID="{BB78EF74-BFFC-4094-86C6-76207A43CE9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D15D9-5901-4F0B-8C93-18C109FA6F43}" type="pres">
      <dgm:prSet presAssocID="{BB78EF74-BFFC-4094-86C6-76207A43CE9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A041B-F3E8-4851-9644-53D48A94BDD2}" type="pres">
      <dgm:prSet presAssocID="{BB78EF74-BFFC-4094-86C6-76207A43CE9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EFF93-0A0A-4085-8B8D-B2812829BB8C}" type="pres">
      <dgm:prSet presAssocID="{BB78EF74-BFFC-4094-86C6-76207A43CE9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2564-5FD6-4FAE-ABDF-6065292A4643}" type="pres">
      <dgm:prSet presAssocID="{BB78EF74-BFFC-4094-86C6-76207A43CE9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90B26-ECF1-4630-9F6D-0E3626E9B8E0}" type="pres">
      <dgm:prSet presAssocID="{BB78EF74-BFFC-4094-86C6-76207A43CE9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16E87E-69C6-45BC-9B22-2342EA8BF1CD}" type="presOf" srcId="{9964C6C4-0F2D-4461-9D29-9D516EE666B4}" destId="{4B9A1290-836C-4131-A5C4-F93DA6E14CAA}" srcOrd="0" destOrd="0" presId="urn:microsoft.com/office/officeart/2005/8/layout/vProcess5"/>
    <dgm:cxn modelId="{AC9259D2-E6B3-4B36-AA1C-73366B791A95}" type="presOf" srcId="{B8BD7348-4BCC-45A8-B4EE-21B19B926D4E}" destId="{6A1EFF93-0A0A-4085-8B8D-B2812829BB8C}" srcOrd="1" destOrd="0" presId="urn:microsoft.com/office/officeart/2005/8/layout/vProcess5"/>
    <dgm:cxn modelId="{3E60C06C-81FF-432D-B8D2-AD883F26D966}" type="presOf" srcId="{5F92EF16-CF5B-4C5B-BF4E-03A59DC55333}" destId="{A4EF7E58-1DC7-4F09-B2F2-9567F31355F5}" srcOrd="0" destOrd="0" presId="urn:microsoft.com/office/officeart/2005/8/layout/vProcess5"/>
    <dgm:cxn modelId="{6BC5BFBA-8AB5-402E-97AF-D721745B8C82}" type="presOf" srcId="{95DB1A85-727A-4F82-B045-94CAA113D6B6}" destId="{B82D15D9-5901-4F0B-8C93-18C109FA6F43}" srcOrd="0" destOrd="0" presId="urn:microsoft.com/office/officeart/2005/8/layout/vProcess5"/>
    <dgm:cxn modelId="{0ADE92B7-7E08-4E3B-A9CB-99B82BF2EF2E}" type="presOf" srcId="{85A1FD48-A704-4181-80FD-ACE01DA3383C}" destId="{E4DA1295-1DAB-4C44-8D24-B8014602C900}" srcOrd="0" destOrd="0" presId="urn:microsoft.com/office/officeart/2005/8/layout/vProcess5"/>
    <dgm:cxn modelId="{1E02B002-A357-42D6-9504-6C893F3B94A1}" type="presOf" srcId="{ADF314C3-A4FD-4BD2-8764-96F40B508C40}" destId="{5E6B84B6-A10C-4F07-B04E-B67C4DD5A42A}" srcOrd="0" destOrd="0" presId="urn:microsoft.com/office/officeart/2005/8/layout/vProcess5"/>
    <dgm:cxn modelId="{C20226EE-B151-4865-9B91-35A949D86227}" type="presOf" srcId="{ADF314C3-A4FD-4BD2-8764-96F40B508C40}" destId="{A4BC2564-5FD6-4FAE-ABDF-6065292A4643}" srcOrd="1" destOrd="0" presId="urn:microsoft.com/office/officeart/2005/8/layout/vProcess5"/>
    <dgm:cxn modelId="{C480E217-D891-4FF8-8099-99D6879F1727}" srcId="{BB78EF74-BFFC-4094-86C6-76207A43CE98}" destId="{ADF314C3-A4FD-4BD2-8764-96F40B508C40}" srcOrd="2" destOrd="0" parTransId="{D850377A-8A98-4258-9B04-E7535FCE2B3E}" sibTransId="{95DB1A85-727A-4F82-B045-94CAA113D6B6}"/>
    <dgm:cxn modelId="{799857F1-E520-4428-9BBF-891509100BA1}" type="presOf" srcId="{BB78EF74-BFFC-4094-86C6-76207A43CE98}" destId="{F6EB771D-C572-4ADE-AAAA-FF7DA043AC4D}" srcOrd="0" destOrd="0" presId="urn:microsoft.com/office/officeart/2005/8/layout/vProcess5"/>
    <dgm:cxn modelId="{A5D8060B-E3F6-4878-99A7-E552D1F7FC86}" srcId="{BB78EF74-BFFC-4094-86C6-76207A43CE98}" destId="{B8BD7348-4BCC-45A8-B4EE-21B19B926D4E}" srcOrd="1" destOrd="0" parTransId="{53031AA7-8C4C-4966-A832-5EE7C7E7E5A7}" sibTransId="{E70AFAFF-2655-4640-8C59-C03F31FA6D74}"/>
    <dgm:cxn modelId="{5D2C6176-4B23-482B-B9CF-C07D479F47C2}" type="presOf" srcId="{85A1FD48-A704-4181-80FD-ACE01DA3383C}" destId="{EA690B26-ECF1-4630-9F6D-0E3626E9B8E0}" srcOrd="1" destOrd="0" presId="urn:microsoft.com/office/officeart/2005/8/layout/vProcess5"/>
    <dgm:cxn modelId="{95B4DBE8-7C46-4982-9302-9455EE5ED5E3}" type="presOf" srcId="{5F92EF16-CF5B-4C5B-BF4E-03A59DC55333}" destId="{145A041B-F3E8-4851-9644-53D48A94BDD2}" srcOrd="1" destOrd="0" presId="urn:microsoft.com/office/officeart/2005/8/layout/vProcess5"/>
    <dgm:cxn modelId="{390FD14B-E243-4FC9-9D31-E9E5A55980D0}" type="presOf" srcId="{B8BD7348-4BCC-45A8-B4EE-21B19B926D4E}" destId="{2CFEF23F-9425-42C8-A24F-C114DF32F087}" srcOrd="0" destOrd="0" presId="urn:microsoft.com/office/officeart/2005/8/layout/vProcess5"/>
    <dgm:cxn modelId="{82B4020B-79BA-4D03-BAE1-650684D71E47}" srcId="{BB78EF74-BFFC-4094-86C6-76207A43CE98}" destId="{5F92EF16-CF5B-4C5B-BF4E-03A59DC55333}" srcOrd="0" destOrd="0" parTransId="{7AE8D458-73CA-4213-95CA-8BE72A596CC4}" sibTransId="{9964C6C4-0F2D-4461-9D29-9D516EE666B4}"/>
    <dgm:cxn modelId="{7BE38FA4-2229-422C-B115-3C1DF07B1476}" srcId="{BB78EF74-BFFC-4094-86C6-76207A43CE98}" destId="{85A1FD48-A704-4181-80FD-ACE01DA3383C}" srcOrd="3" destOrd="0" parTransId="{D04D9BED-6C1E-43E0-847C-E611F6199CFE}" sibTransId="{E480A1FE-31DA-4304-8D2B-9A921573CC3B}"/>
    <dgm:cxn modelId="{D2BA72EE-BC85-436C-8B9A-0DE0EC8586B0}" type="presOf" srcId="{E70AFAFF-2655-4640-8C59-C03F31FA6D74}" destId="{9F3573A0-7C54-4523-9ED8-E2807C8A6F5B}" srcOrd="0" destOrd="0" presId="urn:microsoft.com/office/officeart/2005/8/layout/vProcess5"/>
    <dgm:cxn modelId="{DD9A6CB5-57AA-4FC1-8424-BBB20A38DA2D}" type="presParOf" srcId="{F6EB771D-C572-4ADE-AAAA-FF7DA043AC4D}" destId="{7F1D32CF-BDFC-420B-A6FE-499E071C94F8}" srcOrd="0" destOrd="0" presId="urn:microsoft.com/office/officeart/2005/8/layout/vProcess5"/>
    <dgm:cxn modelId="{7D2132BB-5FDE-41E0-8AB0-483DED6C5A5C}" type="presParOf" srcId="{F6EB771D-C572-4ADE-AAAA-FF7DA043AC4D}" destId="{A4EF7E58-1DC7-4F09-B2F2-9567F31355F5}" srcOrd="1" destOrd="0" presId="urn:microsoft.com/office/officeart/2005/8/layout/vProcess5"/>
    <dgm:cxn modelId="{02669BE8-105D-4D35-92D1-BF1D7152B0E9}" type="presParOf" srcId="{F6EB771D-C572-4ADE-AAAA-FF7DA043AC4D}" destId="{2CFEF23F-9425-42C8-A24F-C114DF32F087}" srcOrd="2" destOrd="0" presId="urn:microsoft.com/office/officeart/2005/8/layout/vProcess5"/>
    <dgm:cxn modelId="{DD0F18B6-5F90-4485-AA99-A203F2FE6A28}" type="presParOf" srcId="{F6EB771D-C572-4ADE-AAAA-FF7DA043AC4D}" destId="{5E6B84B6-A10C-4F07-B04E-B67C4DD5A42A}" srcOrd="3" destOrd="0" presId="urn:microsoft.com/office/officeart/2005/8/layout/vProcess5"/>
    <dgm:cxn modelId="{16304235-6BBD-4944-B47B-EA6969C25BD8}" type="presParOf" srcId="{F6EB771D-C572-4ADE-AAAA-FF7DA043AC4D}" destId="{E4DA1295-1DAB-4C44-8D24-B8014602C900}" srcOrd="4" destOrd="0" presId="urn:microsoft.com/office/officeart/2005/8/layout/vProcess5"/>
    <dgm:cxn modelId="{1EC13612-B1E7-4365-96B6-149872E2F315}" type="presParOf" srcId="{F6EB771D-C572-4ADE-AAAA-FF7DA043AC4D}" destId="{4B9A1290-836C-4131-A5C4-F93DA6E14CAA}" srcOrd="5" destOrd="0" presId="urn:microsoft.com/office/officeart/2005/8/layout/vProcess5"/>
    <dgm:cxn modelId="{D2872EBA-8468-4DBF-8101-FB01A28CB4C4}" type="presParOf" srcId="{F6EB771D-C572-4ADE-AAAA-FF7DA043AC4D}" destId="{9F3573A0-7C54-4523-9ED8-E2807C8A6F5B}" srcOrd="6" destOrd="0" presId="urn:microsoft.com/office/officeart/2005/8/layout/vProcess5"/>
    <dgm:cxn modelId="{23B8A0B0-C156-42E5-825F-1AFB6D416B7C}" type="presParOf" srcId="{F6EB771D-C572-4ADE-AAAA-FF7DA043AC4D}" destId="{B82D15D9-5901-4F0B-8C93-18C109FA6F43}" srcOrd="7" destOrd="0" presId="urn:microsoft.com/office/officeart/2005/8/layout/vProcess5"/>
    <dgm:cxn modelId="{28AAF3B9-8542-4E16-BBAE-D63D13FB616D}" type="presParOf" srcId="{F6EB771D-C572-4ADE-AAAA-FF7DA043AC4D}" destId="{145A041B-F3E8-4851-9644-53D48A94BDD2}" srcOrd="8" destOrd="0" presId="urn:microsoft.com/office/officeart/2005/8/layout/vProcess5"/>
    <dgm:cxn modelId="{038783D2-B45C-461B-B391-FB518810775F}" type="presParOf" srcId="{F6EB771D-C572-4ADE-AAAA-FF7DA043AC4D}" destId="{6A1EFF93-0A0A-4085-8B8D-B2812829BB8C}" srcOrd="9" destOrd="0" presId="urn:microsoft.com/office/officeart/2005/8/layout/vProcess5"/>
    <dgm:cxn modelId="{8C66BC54-B05C-4D02-9F8C-86A9A6A5B932}" type="presParOf" srcId="{F6EB771D-C572-4ADE-AAAA-FF7DA043AC4D}" destId="{A4BC2564-5FD6-4FAE-ABDF-6065292A4643}" srcOrd="10" destOrd="0" presId="urn:microsoft.com/office/officeart/2005/8/layout/vProcess5"/>
    <dgm:cxn modelId="{12E26C9E-CCF8-48EF-9A4A-73F9790C4AA1}" type="presParOf" srcId="{F6EB771D-C572-4ADE-AAAA-FF7DA043AC4D}" destId="{EA690B26-ECF1-4630-9F6D-0E3626E9B8E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8EF74-BFFC-4094-86C6-76207A43CE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92EF16-CF5B-4C5B-BF4E-03A59DC55333}">
      <dgm:prSet phldrT="[Текст]"/>
      <dgm:spPr/>
      <dgm:t>
        <a:bodyPr/>
        <a:lstStyle/>
        <a:p>
          <a:r>
            <a:rPr lang="ru-RU" dirty="0" smtClean="0"/>
            <a:t>2.1 Рабочие встречи с частными провайдерами с целью мотивации вовлечения в проект, обсуждения сотрудничества и подписания договоров</a:t>
          </a:r>
          <a:endParaRPr lang="ru-RU" dirty="0"/>
        </a:p>
      </dgm:t>
    </dgm:pt>
    <dgm:pt modelId="{7AE8D458-73CA-4213-95CA-8BE72A596CC4}" type="parTrans" cxnId="{82B4020B-79BA-4D03-BAE1-650684D71E47}">
      <dgm:prSet/>
      <dgm:spPr/>
      <dgm:t>
        <a:bodyPr/>
        <a:lstStyle/>
        <a:p>
          <a:endParaRPr lang="ru-RU"/>
        </a:p>
      </dgm:t>
    </dgm:pt>
    <dgm:pt modelId="{9964C6C4-0F2D-4461-9D29-9D516EE666B4}" type="sibTrans" cxnId="{82B4020B-79BA-4D03-BAE1-650684D71E47}">
      <dgm:prSet/>
      <dgm:spPr/>
      <dgm:t>
        <a:bodyPr/>
        <a:lstStyle/>
        <a:p>
          <a:endParaRPr lang="ru-RU"/>
        </a:p>
      </dgm:t>
    </dgm:pt>
    <dgm:pt modelId="{B8BD7348-4BCC-45A8-B4EE-21B19B926D4E}">
      <dgm:prSet phldrT="[Текст]"/>
      <dgm:spPr/>
      <dgm:t>
        <a:bodyPr/>
        <a:lstStyle/>
        <a:p>
          <a:r>
            <a:rPr lang="ru-RU" dirty="0" smtClean="0"/>
            <a:t>2.2 Обучение вовлеченных специалистов по утвержденным инструкциям и учетно-отчетной документации</a:t>
          </a:r>
          <a:endParaRPr lang="ru-RU" dirty="0"/>
        </a:p>
      </dgm:t>
    </dgm:pt>
    <dgm:pt modelId="{53031AA7-8C4C-4966-A832-5EE7C7E7E5A7}" type="parTrans" cxnId="{A5D8060B-E3F6-4878-99A7-E552D1F7FC86}">
      <dgm:prSet/>
      <dgm:spPr/>
      <dgm:t>
        <a:bodyPr/>
        <a:lstStyle/>
        <a:p>
          <a:endParaRPr lang="ru-RU"/>
        </a:p>
      </dgm:t>
    </dgm:pt>
    <dgm:pt modelId="{E70AFAFF-2655-4640-8C59-C03F31FA6D74}" type="sibTrans" cxnId="{A5D8060B-E3F6-4878-99A7-E552D1F7FC86}">
      <dgm:prSet/>
      <dgm:spPr/>
      <dgm:t>
        <a:bodyPr/>
        <a:lstStyle/>
        <a:p>
          <a:endParaRPr lang="ru-RU"/>
        </a:p>
      </dgm:t>
    </dgm:pt>
    <dgm:pt modelId="{ADF314C3-A4FD-4BD2-8764-96F40B508C40}">
      <dgm:prSet phldrT="[Текст]"/>
      <dgm:spPr/>
      <dgm:t>
        <a:bodyPr/>
        <a:lstStyle/>
        <a:p>
          <a:r>
            <a:rPr lang="ru-RU" dirty="0" smtClean="0"/>
            <a:t>2.3 Апробирование модели оказания услуг в частном секторе для внесения корректировок в рабочие схемы</a:t>
          </a:r>
          <a:endParaRPr lang="ru-RU" dirty="0"/>
        </a:p>
      </dgm:t>
    </dgm:pt>
    <dgm:pt modelId="{D850377A-8A98-4258-9B04-E7535FCE2B3E}" type="parTrans" cxnId="{C480E217-D891-4FF8-8099-99D6879F1727}">
      <dgm:prSet/>
      <dgm:spPr/>
      <dgm:t>
        <a:bodyPr/>
        <a:lstStyle/>
        <a:p>
          <a:endParaRPr lang="ru-RU"/>
        </a:p>
      </dgm:t>
    </dgm:pt>
    <dgm:pt modelId="{95DB1A85-727A-4F82-B045-94CAA113D6B6}" type="sibTrans" cxnId="{C480E217-D891-4FF8-8099-99D6879F1727}">
      <dgm:prSet/>
      <dgm:spPr/>
      <dgm:t>
        <a:bodyPr/>
        <a:lstStyle/>
        <a:p>
          <a:endParaRPr lang="ru-RU"/>
        </a:p>
      </dgm:t>
    </dgm:pt>
    <dgm:pt modelId="{85A1FD48-A704-4181-80FD-ACE01DA3383C}">
      <dgm:prSet/>
      <dgm:spPr/>
      <dgm:t>
        <a:bodyPr/>
        <a:lstStyle/>
        <a:p>
          <a:r>
            <a:rPr lang="ru-RU" dirty="0" smtClean="0"/>
            <a:t>2.4 Техническая поддержка частных провайдеров, сопровождение модели и мотивационные выплаты ЧМП</a:t>
          </a:r>
          <a:endParaRPr lang="ru-RU" dirty="0"/>
        </a:p>
      </dgm:t>
    </dgm:pt>
    <dgm:pt modelId="{D04D9BED-6C1E-43E0-847C-E611F6199CFE}" type="parTrans" cxnId="{7BE38FA4-2229-422C-B115-3C1DF07B1476}">
      <dgm:prSet/>
      <dgm:spPr/>
      <dgm:t>
        <a:bodyPr/>
        <a:lstStyle/>
        <a:p>
          <a:endParaRPr lang="ru-RU"/>
        </a:p>
      </dgm:t>
    </dgm:pt>
    <dgm:pt modelId="{E480A1FE-31DA-4304-8D2B-9A921573CC3B}" type="sibTrans" cxnId="{7BE38FA4-2229-422C-B115-3C1DF07B1476}">
      <dgm:prSet/>
      <dgm:spPr/>
      <dgm:t>
        <a:bodyPr/>
        <a:lstStyle/>
        <a:p>
          <a:endParaRPr lang="ru-RU"/>
        </a:p>
      </dgm:t>
    </dgm:pt>
    <dgm:pt modelId="{F6EB771D-C572-4ADE-AAAA-FF7DA043AC4D}" type="pres">
      <dgm:prSet presAssocID="{BB78EF74-BFFC-4094-86C6-76207A43CE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D32CF-BDFC-420B-A6FE-499E071C94F8}" type="pres">
      <dgm:prSet presAssocID="{BB78EF74-BFFC-4094-86C6-76207A43CE98}" presName="dummyMaxCanvas" presStyleCnt="0">
        <dgm:presLayoutVars/>
      </dgm:prSet>
      <dgm:spPr/>
    </dgm:pt>
    <dgm:pt modelId="{A4EF7E58-1DC7-4F09-B2F2-9567F31355F5}" type="pres">
      <dgm:prSet presAssocID="{BB78EF74-BFFC-4094-86C6-76207A43CE9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EF23F-9425-42C8-A24F-C114DF32F087}" type="pres">
      <dgm:prSet presAssocID="{BB78EF74-BFFC-4094-86C6-76207A43CE9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B84B6-A10C-4F07-B04E-B67C4DD5A42A}" type="pres">
      <dgm:prSet presAssocID="{BB78EF74-BFFC-4094-86C6-76207A43CE9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1295-1DAB-4C44-8D24-B8014602C900}" type="pres">
      <dgm:prSet presAssocID="{BB78EF74-BFFC-4094-86C6-76207A43CE9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290-836C-4131-A5C4-F93DA6E14CAA}" type="pres">
      <dgm:prSet presAssocID="{BB78EF74-BFFC-4094-86C6-76207A43CE9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573A0-7C54-4523-9ED8-E2807C8A6F5B}" type="pres">
      <dgm:prSet presAssocID="{BB78EF74-BFFC-4094-86C6-76207A43CE9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D15D9-5901-4F0B-8C93-18C109FA6F43}" type="pres">
      <dgm:prSet presAssocID="{BB78EF74-BFFC-4094-86C6-76207A43CE9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A041B-F3E8-4851-9644-53D48A94BDD2}" type="pres">
      <dgm:prSet presAssocID="{BB78EF74-BFFC-4094-86C6-76207A43CE9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EFF93-0A0A-4085-8B8D-B2812829BB8C}" type="pres">
      <dgm:prSet presAssocID="{BB78EF74-BFFC-4094-86C6-76207A43CE9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2564-5FD6-4FAE-ABDF-6065292A4643}" type="pres">
      <dgm:prSet presAssocID="{BB78EF74-BFFC-4094-86C6-76207A43CE9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90B26-ECF1-4630-9F6D-0E3626E9B8E0}" type="pres">
      <dgm:prSet presAssocID="{BB78EF74-BFFC-4094-86C6-76207A43CE9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11C8B-85C6-4DA9-B75C-E737E0895976}" type="presOf" srcId="{85A1FD48-A704-4181-80FD-ACE01DA3383C}" destId="{EA690B26-ECF1-4630-9F6D-0E3626E9B8E0}" srcOrd="1" destOrd="0" presId="urn:microsoft.com/office/officeart/2005/8/layout/vProcess5"/>
    <dgm:cxn modelId="{3A4AA778-6262-4496-A56F-08E58107B769}" type="presOf" srcId="{95DB1A85-727A-4F82-B045-94CAA113D6B6}" destId="{B82D15D9-5901-4F0B-8C93-18C109FA6F43}" srcOrd="0" destOrd="0" presId="urn:microsoft.com/office/officeart/2005/8/layout/vProcess5"/>
    <dgm:cxn modelId="{4E9A44EC-F114-414F-A1AE-7E57F8AF2359}" type="presOf" srcId="{BB78EF74-BFFC-4094-86C6-76207A43CE98}" destId="{F6EB771D-C572-4ADE-AAAA-FF7DA043AC4D}" srcOrd="0" destOrd="0" presId="urn:microsoft.com/office/officeart/2005/8/layout/vProcess5"/>
    <dgm:cxn modelId="{6B87F0C0-DF4D-47C4-89B9-16DBCEF149AC}" type="presOf" srcId="{ADF314C3-A4FD-4BD2-8764-96F40B508C40}" destId="{A4BC2564-5FD6-4FAE-ABDF-6065292A4643}" srcOrd="1" destOrd="0" presId="urn:microsoft.com/office/officeart/2005/8/layout/vProcess5"/>
    <dgm:cxn modelId="{CE9D844F-6EC8-41A3-B53D-2A5D9676EC85}" type="presOf" srcId="{ADF314C3-A4FD-4BD2-8764-96F40B508C40}" destId="{5E6B84B6-A10C-4F07-B04E-B67C4DD5A42A}" srcOrd="0" destOrd="0" presId="urn:microsoft.com/office/officeart/2005/8/layout/vProcess5"/>
    <dgm:cxn modelId="{7CD00F2D-E02A-4F01-81D6-F3CD6DB24A5A}" type="presOf" srcId="{B8BD7348-4BCC-45A8-B4EE-21B19B926D4E}" destId="{2CFEF23F-9425-42C8-A24F-C114DF32F087}" srcOrd="0" destOrd="0" presId="urn:microsoft.com/office/officeart/2005/8/layout/vProcess5"/>
    <dgm:cxn modelId="{46A2C901-6FD9-4213-A0FF-8F55FF39C6A9}" type="presOf" srcId="{9964C6C4-0F2D-4461-9D29-9D516EE666B4}" destId="{4B9A1290-836C-4131-A5C4-F93DA6E14CAA}" srcOrd="0" destOrd="0" presId="urn:microsoft.com/office/officeart/2005/8/layout/vProcess5"/>
    <dgm:cxn modelId="{C480E217-D891-4FF8-8099-99D6879F1727}" srcId="{BB78EF74-BFFC-4094-86C6-76207A43CE98}" destId="{ADF314C3-A4FD-4BD2-8764-96F40B508C40}" srcOrd="2" destOrd="0" parTransId="{D850377A-8A98-4258-9B04-E7535FCE2B3E}" sibTransId="{95DB1A85-727A-4F82-B045-94CAA113D6B6}"/>
    <dgm:cxn modelId="{75FB1285-7262-4AC5-B63A-5350E49703A5}" type="presOf" srcId="{85A1FD48-A704-4181-80FD-ACE01DA3383C}" destId="{E4DA1295-1DAB-4C44-8D24-B8014602C900}" srcOrd="0" destOrd="0" presId="urn:microsoft.com/office/officeart/2005/8/layout/vProcess5"/>
    <dgm:cxn modelId="{A5D8060B-E3F6-4878-99A7-E552D1F7FC86}" srcId="{BB78EF74-BFFC-4094-86C6-76207A43CE98}" destId="{B8BD7348-4BCC-45A8-B4EE-21B19B926D4E}" srcOrd="1" destOrd="0" parTransId="{53031AA7-8C4C-4966-A832-5EE7C7E7E5A7}" sibTransId="{E70AFAFF-2655-4640-8C59-C03F31FA6D74}"/>
    <dgm:cxn modelId="{6FE76736-5D5C-4148-8F5C-ABF09DACAE19}" type="presOf" srcId="{B8BD7348-4BCC-45A8-B4EE-21B19B926D4E}" destId="{6A1EFF93-0A0A-4085-8B8D-B2812829BB8C}" srcOrd="1" destOrd="0" presId="urn:microsoft.com/office/officeart/2005/8/layout/vProcess5"/>
    <dgm:cxn modelId="{47A97F23-F07F-4F3D-BAF1-CB752CB597CE}" type="presOf" srcId="{5F92EF16-CF5B-4C5B-BF4E-03A59DC55333}" destId="{145A041B-F3E8-4851-9644-53D48A94BDD2}" srcOrd="1" destOrd="0" presId="urn:microsoft.com/office/officeart/2005/8/layout/vProcess5"/>
    <dgm:cxn modelId="{FD7849FD-7BEC-4FF6-B7F6-C1308D29C934}" type="presOf" srcId="{5F92EF16-CF5B-4C5B-BF4E-03A59DC55333}" destId="{A4EF7E58-1DC7-4F09-B2F2-9567F31355F5}" srcOrd="0" destOrd="0" presId="urn:microsoft.com/office/officeart/2005/8/layout/vProcess5"/>
    <dgm:cxn modelId="{82B4020B-79BA-4D03-BAE1-650684D71E47}" srcId="{BB78EF74-BFFC-4094-86C6-76207A43CE98}" destId="{5F92EF16-CF5B-4C5B-BF4E-03A59DC55333}" srcOrd="0" destOrd="0" parTransId="{7AE8D458-73CA-4213-95CA-8BE72A596CC4}" sibTransId="{9964C6C4-0F2D-4461-9D29-9D516EE666B4}"/>
    <dgm:cxn modelId="{7BE38FA4-2229-422C-B115-3C1DF07B1476}" srcId="{BB78EF74-BFFC-4094-86C6-76207A43CE98}" destId="{85A1FD48-A704-4181-80FD-ACE01DA3383C}" srcOrd="3" destOrd="0" parTransId="{D04D9BED-6C1E-43E0-847C-E611F6199CFE}" sibTransId="{E480A1FE-31DA-4304-8D2B-9A921573CC3B}"/>
    <dgm:cxn modelId="{64E9C382-0EB2-4263-B4A7-D2DFC64DE809}" type="presOf" srcId="{E70AFAFF-2655-4640-8C59-C03F31FA6D74}" destId="{9F3573A0-7C54-4523-9ED8-E2807C8A6F5B}" srcOrd="0" destOrd="0" presId="urn:microsoft.com/office/officeart/2005/8/layout/vProcess5"/>
    <dgm:cxn modelId="{A7DC690E-4783-4E4E-B923-591BA1972BB6}" type="presParOf" srcId="{F6EB771D-C572-4ADE-AAAA-FF7DA043AC4D}" destId="{7F1D32CF-BDFC-420B-A6FE-499E071C94F8}" srcOrd="0" destOrd="0" presId="urn:microsoft.com/office/officeart/2005/8/layout/vProcess5"/>
    <dgm:cxn modelId="{102C681A-5045-443E-BEFE-5740DEC9FEDD}" type="presParOf" srcId="{F6EB771D-C572-4ADE-AAAA-FF7DA043AC4D}" destId="{A4EF7E58-1DC7-4F09-B2F2-9567F31355F5}" srcOrd="1" destOrd="0" presId="urn:microsoft.com/office/officeart/2005/8/layout/vProcess5"/>
    <dgm:cxn modelId="{84E69B3B-B2C0-4511-8FD7-91D014671D26}" type="presParOf" srcId="{F6EB771D-C572-4ADE-AAAA-FF7DA043AC4D}" destId="{2CFEF23F-9425-42C8-A24F-C114DF32F087}" srcOrd="2" destOrd="0" presId="urn:microsoft.com/office/officeart/2005/8/layout/vProcess5"/>
    <dgm:cxn modelId="{7B337074-554C-4485-BCED-76B4720E9589}" type="presParOf" srcId="{F6EB771D-C572-4ADE-AAAA-FF7DA043AC4D}" destId="{5E6B84B6-A10C-4F07-B04E-B67C4DD5A42A}" srcOrd="3" destOrd="0" presId="urn:microsoft.com/office/officeart/2005/8/layout/vProcess5"/>
    <dgm:cxn modelId="{FA6297B6-9393-4B09-B5B8-D7147060F80F}" type="presParOf" srcId="{F6EB771D-C572-4ADE-AAAA-FF7DA043AC4D}" destId="{E4DA1295-1DAB-4C44-8D24-B8014602C900}" srcOrd="4" destOrd="0" presId="urn:microsoft.com/office/officeart/2005/8/layout/vProcess5"/>
    <dgm:cxn modelId="{B14C2A08-DD01-4E01-9619-20690E5F79DF}" type="presParOf" srcId="{F6EB771D-C572-4ADE-AAAA-FF7DA043AC4D}" destId="{4B9A1290-836C-4131-A5C4-F93DA6E14CAA}" srcOrd="5" destOrd="0" presId="urn:microsoft.com/office/officeart/2005/8/layout/vProcess5"/>
    <dgm:cxn modelId="{B1208C83-858B-4137-AACD-F974152E7B06}" type="presParOf" srcId="{F6EB771D-C572-4ADE-AAAA-FF7DA043AC4D}" destId="{9F3573A0-7C54-4523-9ED8-E2807C8A6F5B}" srcOrd="6" destOrd="0" presId="urn:microsoft.com/office/officeart/2005/8/layout/vProcess5"/>
    <dgm:cxn modelId="{F2BE7A36-BD5E-41E9-9BBD-1286CD032605}" type="presParOf" srcId="{F6EB771D-C572-4ADE-AAAA-FF7DA043AC4D}" destId="{B82D15D9-5901-4F0B-8C93-18C109FA6F43}" srcOrd="7" destOrd="0" presId="urn:microsoft.com/office/officeart/2005/8/layout/vProcess5"/>
    <dgm:cxn modelId="{B0DCF62F-DFB0-4F55-9A76-8B1237057D8A}" type="presParOf" srcId="{F6EB771D-C572-4ADE-AAAA-FF7DA043AC4D}" destId="{145A041B-F3E8-4851-9644-53D48A94BDD2}" srcOrd="8" destOrd="0" presId="urn:microsoft.com/office/officeart/2005/8/layout/vProcess5"/>
    <dgm:cxn modelId="{35C39D6A-A7FD-44C9-86F2-F82D7C410BAB}" type="presParOf" srcId="{F6EB771D-C572-4ADE-AAAA-FF7DA043AC4D}" destId="{6A1EFF93-0A0A-4085-8B8D-B2812829BB8C}" srcOrd="9" destOrd="0" presId="urn:microsoft.com/office/officeart/2005/8/layout/vProcess5"/>
    <dgm:cxn modelId="{F1F6F540-F58D-4BDD-9E5F-7F2AECB4E1F0}" type="presParOf" srcId="{F6EB771D-C572-4ADE-AAAA-FF7DA043AC4D}" destId="{A4BC2564-5FD6-4FAE-ABDF-6065292A4643}" srcOrd="10" destOrd="0" presId="urn:microsoft.com/office/officeart/2005/8/layout/vProcess5"/>
    <dgm:cxn modelId="{8519877D-DFEC-4A96-830A-17F013F207D1}" type="presParOf" srcId="{F6EB771D-C572-4ADE-AAAA-FF7DA043AC4D}" destId="{EA690B26-ECF1-4630-9F6D-0E3626E9B8E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8EF74-BFFC-4094-86C6-76207A43CE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92EF16-CF5B-4C5B-BF4E-03A59DC55333}">
      <dgm:prSet phldrT="[Текст]"/>
      <dgm:spPr/>
      <dgm:t>
        <a:bodyPr/>
        <a:lstStyle/>
        <a:p>
          <a:r>
            <a:rPr lang="ru-RU" dirty="0" smtClean="0"/>
            <a:t>3.1 Транспортировка патологического материала, результатов, препаратов и, при необходимости, пациентов</a:t>
          </a:r>
          <a:endParaRPr lang="ru-RU" dirty="0"/>
        </a:p>
      </dgm:t>
    </dgm:pt>
    <dgm:pt modelId="{7AE8D458-73CA-4213-95CA-8BE72A596CC4}" type="parTrans" cxnId="{82B4020B-79BA-4D03-BAE1-650684D71E47}">
      <dgm:prSet/>
      <dgm:spPr/>
      <dgm:t>
        <a:bodyPr/>
        <a:lstStyle/>
        <a:p>
          <a:endParaRPr lang="ru-RU"/>
        </a:p>
      </dgm:t>
    </dgm:pt>
    <dgm:pt modelId="{9964C6C4-0F2D-4461-9D29-9D516EE666B4}" type="sibTrans" cxnId="{82B4020B-79BA-4D03-BAE1-650684D71E47}">
      <dgm:prSet/>
      <dgm:spPr/>
      <dgm:t>
        <a:bodyPr/>
        <a:lstStyle/>
        <a:p>
          <a:endParaRPr lang="ru-RU"/>
        </a:p>
      </dgm:t>
    </dgm:pt>
    <dgm:pt modelId="{B8BD7348-4BCC-45A8-B4EE-21B19B926D4E}">
      <dgm:prSet phldrT="[Текст]"/>
      <dgm:spPr/>
      <dgm:t>
        <a:bodyPr/>
        <a:lstStyle/>
        <a:p>
          <a:r>
            <a:rPr lang="ru-RU" dirty="0" smtClean="0"/>
            <a:t>3.2 Поддержка и мониторинг ЧМП в учете, подготовке и сдаче отчетов в организации ТБ и ПМСП</a:t>
          </a:r>
          <a:endParaRPr lang="ru-RU" dirty="0"/>
        </a:p>
      </dgm:t>
    </dgm:pt>
    <dgm:pt modelId="{53031AA7-8C4C-4966-A832-5EE7C7E7E5A7}" type="parTrans" cxnId="{A5D8060B-E3F6-4878-99A7-E552D1F7FC86}">
      <dgm:prSet/>
      <dgm:spPr/>
      <dgm:t>
        <a:bodyPr/>
        <a:lstStyle/>
        <a:p>
          <a:endParaRPr lang="ru-RU"/>
        </a:p>
      </dgm:t>
    </dgm:pt>
    <dgm:pt modelId="{E70AFAFF-2655-4640-8C59-C03F31FA6D74}" type="sibTrans" cxnId="{A5D8060B-E3F6-4878-99A7-E552D1F7FC86}">
      <dgm:prSet/>
      <dgm:spPr/>
      <dgm:t>
        <a:bodyPr/>
        <a:lstStyle/>
        <a:p>
          <a:endParaRPr lang="ru-RU"/>
        </a:p>
      </dgm:t>
    </dgm:pt>
    <dgm:pt modelId="{ADF314C3-A4FD-4BD2-8764-96F40B508C40}">
      <dgm:prSet phldrT="[Текст]"/>
      <dgm:spPr/>
      <dgm:t>
        <a:bodyPr/>
        <a:lstStyle/>
        <a:p>
          <a:r>
            <a:rPr lang="ru-RU" dirty="0" smtClean="0"/>
            <a:t>3.3 Мониторинг мероприятий с тренингами на рабочих местах</a:t>
          </a:r>
          <a:endParaRPr lang="ru-RU" dirty="0"/>
        </a:p>
      </dgm:t>
    </dgm:pt>
    <dgm:pt modelId="{D850377A-8A98-4258-9B04-E7535FCE2B3E}" type="parTrans" cxnId="{C480E217-D891-4FF8-8099-99D6879F1727}">
      <dgm:prSet/>
      <dgm:spPr/>
      <dgm:t>
        <a:bodyPr/>
        <a:lstStyle/>
        <a:p>
          <a:endParaRPr lang="ru-RU"/>
        </a:p>
      </dgm:t>
    </dgm:pt>
    <dgm:pt modelId="{95DB1A85-727A-4F82-B045-94CAA113D6B6}" type="sibTrans" cxnId="{C480E217-D891-4FF8-8099-99D6879F1727}">
      <dgm:prSet/>
      <dgm:spPr/>
      <dgm:t>
        <a:bodyPr/>
        <a:lstStyle/>
        <a:p>
          <a:endParaRPr lang="ru-RU"/>
        </a:p>
      </dgm:t>
    </dgm:pt>
    <dgm:pt modelId="{85A1FD48-A704-4181-80FD-ACE01DA3383C}">
      <dgm:prSet/>
      <dgm:spPr/>
      <dgm:t>
        <a:bodyPr/>
        <a:lstStyle/>
        <a:p>
          <a:r>
            <a:rPr lang="ru-RU" dirty="0" smtClean="0"/>
            <a:t>3.4</a:t>
          </a:r>
          <a:r>
            <a:rPr lang="en-US" dirty="0" smtClean="0"/>
            <a:t> </a:t>
          </a:r>
          <a:r>
            <a:rPr lang="ru-RU" dirty="0" smtClean="0"/>
            <a:t>Круглый стол по завершению проекта и обсуждению полученных результатов</a:t>
          </a:r>
          <a:endParaRPr lang="ru-RU" dirty="0"/>
        </a:p>
      </dgm:t>
    </dgm:pt>
    <dgm:pt modelId="{D04D9BED-6C1E-43E0-847C-E611F6199CFE}" type="parTrans" cxnId="{7BE38FA4-2229-422C-B115-3C1DF07B1476}">
      <dgm:prSet/>
      <dgm:spPr/>
      <dgm:t>
        <a:bodyPr/>
        <a:lstStyle/>
        <a:p>
          <a:endParaRPr lang="ru-RU"/>
        </a:p>
      </dgm:t>
    </dgm:pt>
    <dgm:pt modelId="{E480A1FE-31DA-4304-8D2B-9A921573CC3B}" type="sibTrans" cxnId="{7BE38FA4-2229-422C-B115-3C1DF07B1476}">
      <dgm:prSet/>
      <dgm:spPr/>
      <dgm:t>
        <a:bodyPr/>
        <a:lstStyle/>
        <a:p>
          <a:endParaRPr lang="ru-RU"/>
        </a:p>
      </dgm:t>
    </dgm:pt>
    <dgm:pt modelId="{F6EB771D-C572-4ADE-AAAA-FF7DA043AC4D}" type="pres">
      <dgm:prSet presAssocID="{BB78EF74-BFFC-4094-86C6-76207A43CE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D32CF-BDFC-420B-A6FE-499E071C94F8}" type="pres">
      <dgm:prSet presAssocID="{BB78EF74-BFFC-4094-86C6-76207A43CE98}" presName="dummyMaxCanvas" presStyleCnt="0">
        <dgm:presLayoutVars/>
      </dgm:prSet>
      <dgm:spPr/>
    </dgm:pt>
    <dgm:pt modelId="{A4EF7E58-1DC7-4F09-B2F2-9567F31355F5}" type="pres">
      <dgm:prSet presAssocID="{BB78EF74-BFFC-4094-86C6-76207A43CE9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EF23F-9425-42C8-A24F-C114DF32F087}" type="pres">
      <dgm:prSet presAssocID="{BB78EF74-BFFC-4094-86C6-76207A43CE9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B84B6-A10C-4F07-B04E-B67C4DD5A42A}" type="pres">
      <dgm:prSet presAssocID="{BB78EF74-BFFC-4094-86C6-76207A43CE9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1295-1DAB-4C44-8D24-B8014602C900}" type="pres">
      <dgm:prSet presAssocID="{BB78EF74-BFFC-4094-86C6-76207A43CE9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290-836C-4131-A5C4-F93DA6E14CAA}" type="pres">
      <dgm:prSet presAssocID="{BB78EF74-BFFC-4094-86C6-76207A43CE9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573A0-7C54-4523-9ED8-E2807C8A6F5B}" type="pres">
      <dgm:prSet presAssocID="{BB78EF74-BFFC-4094-86C6-76207A43CE9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D15D9-5901-4F0B-8C93-18C109FA6F43}" type="pres">
      <dgm:prSet presAssocID="{BB78EF74-BFFC-4094-86C6-76207A43CE9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A041B-F3E8-4851-9644-53D48A94BDD2}" type="pres">
      <dgm:prSet presAssocID="{BB78EF74-BFFC-4094-86C6-76207A43CE9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EFF93-0A0A-4085-8B8D-B2812829BB8C}" type="pres">
      <dgm:prSet presAssocID="{BB78EF74-BFFC-4094-86C6-76207A43CE9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C2564-5FD6-4FAE-ABDF-6065292A4643}" type="pres">
      <dgm:prSet presAssocID="{BB78EF74-BFFC-4094-86C6-76207A43CE9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90B26-ECF1-4630-9F6D-0E3626E9B8E0}" type="pres">
      <dgm:prSet presAssocID="{BB78EF74-BFFC-4094-86C6-76207A43CE9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0CFF9-DEEB-4F60-BE03-E632CB19AF90}" type="presOf" srcId="{85A1FD48-A704-4181-80FD-ACE01DA3383C}" destId="{EA690B26-ECF1-4630-9F6D-0E3626E9B8E0}" srcOrd="1" destOrd="0" presId="urn:microsoft.com/office/officeart/2005/8/layout/vProcess5"/>
    <dgm:cxn modelId="{6510394F-C3B9-4292-8C48-2E2C7167DCDD}" type="presOf" srcId="{B8BD7348-4BCC-45A8-B4EE-21B19B926D4E}" destId="{2CFEF23F-9425-42C8-A24F-C114DF32F087}" srcOrd="0" destOrd="0" presId="urn:microsoft.com/office/officeart/2005/8/layout/vProcess5"/>
    <dgm:cxn modelId="{AC0C3836-DD40-4976-B8F7-D88A403C42A4}" type="presOf" srcId="{85A1FD48-A704-4181-80FD-ACE01DA3383C}" destId="{E4DA1295-1DAB-4C44-8D24-B8014602C900}" srcOrd="0" destOrd="0" presId="urn:microsoft.com/office/officeart/2005/8/layout/vProcess5"/>
    <dgm:cxn modelId="{45CCAB1A-292C-4C13-BC55-7B89733A9067}" type="presOf" srcId="{ADF314C3-A4FD-4BD2-8764-96F40B508C40}" destId="{A4BC2564-5FD6-4FAE-ABDF-6065292A4643}" srcOrd="1" destOrd="0" presId="urn:microsoft.com/office/officeart/2005/8/layout/vProcess5"/>
    <dgm:cxn modelId="{A520DCB5-DC5E-4A51-A991-430CA51624A2}" type="presOf" srcId="{BB78EF74-BFFC-4094-86C6-76207A43CE98}" destId="{F6EB771D-C572-4ADE-AAAA-FF7DA043AC4D}" srcOrd="0" destOrd="0" presId="urn:microsoft.com/office/officeart/2005/8/layout/vProcess5"/>
    <dgm:cxn modelId="{FD45DECD-C3F9-40FB-A664-395C5EE7B9C5}" type="presOf" srcId="{E70AFAFF-2655-4640-8C59-C03F31FA6D74}" destId="{9F3573A0-7C54-4523-9ED8-E2807C8A6F5B}" srcOrd="0" destOrd="0" presId="urn:microsoft.com/office/officeart/2005/8/layout/vProcess5"/>
    <dgm:cxn modelId="{3002479E-00F0-4D24-AF72-9E82AA611A5D}" type="presOf" srcId="{ADF314C3-A4FD-4BD2-8764-96F40B508C40}" destId="{5E6B84B6-A10C-4F07-B04E-B67C4DD5A42A}" srcOrd="0" destOrd="0" presId="urn:microsoft.com/office/officeart/2005/8/layout/vProcess5"/>
    <dgm:cxn modelId="{C480E217-D891-4FF8-8099-99D6879F1727}" srcId="{BB78EF74-BFFC-4094-86C6-76207A43CE98}" destId="{ADF314C3-A4FD-4BD2-8764-96F40B508C40}" srcOrd="2" destOrd="0" parTransId="{D850377A-8A98-4258-9B04-E7535FCE2B3E}" sibTransId="{95DB1A85-727A-4F82-B045-94CAA113D6B6}"/>
    <dgm:cxn modelId="{A5D8060B-E3F6-4878-99A7-E552D1F7FC86}" srcId="{BB78EF74-BFFC-4094-86C6-76207A43CE98}" destId="{B8BD7348-4BCC-45A8-B4EE-21B19B926D4E}" srcOrd="1" destOrd="0" parTransId="{53031AA7-8C4C-4966-A832-5EE7C7E7E5A7}" sibTransId="{E70AFAFF-2655-4640-8C59-C03F31FA6D74}"/>
    <dgm:cxn modelId="{7CCE0FA5-28A5-45F2-9723-1CE69890F586}" type="presOf" srcId="{B8BD7348-4BCC-45A8-B4EE-21B19B926D4E}" destId="{6A1EFF93-0A0A-4085-8B8D-B2812829BB8C}" srcOrd="1" destOrd="0" presId="urn:microsoft.com/office/officeart/2005/8/layout/vProcess5"/>
    <dgm:cxn modelId="{83220239-5158-4CAE-BD60-DD6E5585952D}" type="presOf" srcId="{5F92EF16-CF5B-4C5B-BF4E-03A59DC55333}" destId="{145A041B-F3E8-4851-9644-53D48A94BDD2}" srcOrd="1" destOrd="0" presId="urn:microsoft.com/office/officeart/2005/8/layout/vProcess5"/>
    <dgm:cxn modelId="{3268BF39-A9E6-48F5-9CD0-53713296E7DB}" type="presOf" srcId="{9964C6C4-0F2D-4461-9D29-9D516EE666B4}" destId="{4B9A1290-836C-4131-A5C4-F93DA6E14CAA}" srcOrd="0" destOrd="0" presId="urn:microsoft.com/office/officeart/2005/8/layout/vProcess5"/>
    <dgm:cxn modelId="{82B4020B-79BA-4D03-BAE1-650684D71E47}" srcId="{BB78EF74-BFFC-4094-86C6-76207A43CE98}" destId="{5F92EF16-CF5B-4C5B-BF4E-03A59DC55333}" srcOrd="0" destOrd="0" parTransId="{7AE8D458-73CA-4213-95CA-8BE72A596CC4}" sibTransId="{9964C6C4-0F2D-4461-9D29-9D516EE666B4}"/>
    <dgm:cxn modelId="{A9B93F13-9D26-4DE4-803C-50925AD0914B}" type="presOf" srcId="{5F92EF16-CF5B-4C5B-BF4E-03A59DC55333}" destId="{A4EF7E58-1DC7-4F09-B2F2-9567F31355F5}" srcOrd="0" destOrd="0" presId="urn:microsoft.com/office/officeart/2005/8/layout/vProcess5"/>
    <dgm:cxn modelId="{7BE38FA4-2229-422C-B115-3C1DF07B1476}" srcId="{BB78EF74-BFFC-4094-86C6-76207A43CE98}" destId="{85A1FD48-A704-4181-80FD-ACE01DA3383C}" srcOrd="3" destOrd="0" parTransId="{D04D9BED-6C1E-43E0-847C-E611F6199CFE}" sibTransId="{E480A1FE-31DA-4304-8D2B-9A921573CC3B}"/>
    <dgm:cxn modelId="{1204414D-2391-46F2-9B2C-4FD302E47EC1}" type="presOf" srcId="{95DB1A85-727A-4F82-B045-94CAA113D6B6}" destId="{B82D15D9-5901-4F0B-8C93-18C109FA6F43}" srcOrd="0" destOrd="0" presId="urn:microsoft.com/office/officeart/2005/8/layout/vProcess5"/>
    <dgm:cxn modelId="{D5A2B0B9-6BB7-441D-94A7-0EC194C1C005}" type="presParOf" srcId="{F6EB771D-C572-4ADE-AAAA-FF7DA043AC4D}" destId="{7F1D32CF-BDFC-420B-A6FE-499E071C94F8}" srcOrd="0" destOrd="0" presId="urn:microsoft.com/office/officeart/2005/8/layout/vProcess5"/>
    <dgm:cxn modelId="{8B38EA2B-8FD6-478F-982A-2F90B57C95F4}" type="presParOf" srcId="{F6EB771D-C572-4ADE-AAAA-FF7DA043AC4D}" destId="{A4EF7E58-1DC7-4F09-B2F2-9567F31355F5}" srcOrd="1" destOrd="0" presId="urn:microsoft.com/office/officeart/2005/8/layout/vProcess5"/>
    <dgm:cxn modelId="{B20C569A-CCED-4129-972C-8D808DF3859A}" type="presParOf" srcId="{F6EB771D-C572-4ADE-AAAA-FF7DA043AC4D}" destId="{2CFEF23F-9425-42C8-A24F-C114DF32F087}" srcOrd="2" destOrd="0" presId="urn:microsoft.com/office/officeart/2005/8/layout/vProcess5"/>
    <dgm:cxn modelId="{CDC3CBBE-CA3E-4A17-A140-01AC91167BB8}" type="presParOf" srcId="{F6EB771D-C572-4ADE-AAAA-FF7DA043AC4D}" destId="{5E6B84B6-A10C-4F07-B04E-B67C4DD5A42A}" srcOrd="3" destOrd="0" presId="urn:microsoft.com/office/officeart/2005/8/layout/vProcess5"/>
    <dgm:cxn modelId="{C5268B3A-1094-4060-A830-905F4106ECFF}" type="presParOf" srcId="{F6EB771D-C572-4ADE-AAAA-FF7DA043AC4D}" destId="{E4DA1295-1DAB-4C44-8D24-B8014602C900}" srcOrd="4" destOrd="0" presId="urn:microsoft.com/office/officeart/2005/8/layout/vProcess5"/>
    <dgm:cxn modelId="{4966DD0B-51DC-4C21-879E-27B2F3E39323}" type="presParOf" srcId="{F6EB771D-C572-4ADE-AAAA-FF7DA043AC4D}" destId="{4B9A1290-836C-4131-A5C4-F93DA6E14CAA}" srcOrd="5" destOrd="0" presId="urn:microsoft.com/office/officeart/2005/8/layout/vProcess5"/>
    <dgm:cxn modelId="{640F8712-FB25-4636-A810-519E4E97548F}" type="presParOf" srcId="{F6EB771D-C572-4ADE-AAAA-FF7DA043AC4D}" destId="{9F3573A0-7C54-4523-9ED8-E2807C8A6F5B}" srcOrd="6" destOrd="0" presId="urn:microsoft.com/office/officeart/2005/8/layout/vProcess5"/>
    <dgm:cxn modelId="{410C809B-F9C5-405C-B4DC-96A76AD24DA3}" type="presParOf" srcId="{F6EB771D-C572-4ADE-AAAA-FF7DA043AC4D}" destId="{B82D15D9-5901-4F0B-8C93-18C109FA6F43}" srcOrd="7" destOrd="0" presId="urn:microsoft.com/office/officeart/2005/8/layout/vProcess5"/>
    <dgm:cxn modelId="{FBCAB88E-B3C5-4321-A0DD-68D31685D8C2}" type="presParOf" srcId="{F6EB771D-C572-4ADE-AAAA-FF7DA043AC4D}" destId="{145A041B-F3E8-4851-9644-53D48A94BDD2}" srcOrd="8" destOrd="0" presId="urn:microsoft.com/office/officeart/2005/8/layout/vProcess5"/>
    <dgm:cxn modelId="{570A6748-62E6-486E-A81B-EC8EE970F947}" type="presParOf" srcId="{F6EB771D-C572-4ADE-AAAA-FF7DA043AC4D}" destId="{6A1EFF93-0A0A-4085-8B8D-B2812829BB8C}" srcOrd="9" destOrd="0" presId="urn:microsoft.com/office/officeart/2005/8/layout/vProcess5"/>
    <dgm:cxn modelId="{E0CB0A0A-715E-4406-8D80-808795CA1FA7}" type="presParOf" srcId="{F6EB771D-C572-4ADE-AAAA-FF7DA043AC4D}" destId="{A4BC2564-5FD6-4FAE-ABDF-6065292A4643}" srcOrd="10" destOrd="0" presId="urn:microsoft.com/office/officeart/2005/8/layout/vProcess5"/>
    <dgm:cxn modelId="{84AD7DE1-987E-4084-9D06-CB25C8F43B28}" type="presParOf" srcId="{F6EB771D-C572-4ADE-AAAA-FF7DA043AC4D}" destId="{EA690B26-ECF1-4630-9F6D-0E3626E9B8E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F7E58-1DC7-4F09-B2F2-9567F31355F5}">
      <dsp:nvSpPr>
        <dsp:cNvPr id="0" name=""/>
        <dsp:cNvSpPr/>
      </dsp:nvSpPr>
      <dsp:spPr>
        <a:xfrm>
          <a:off x="430060" y="0"/>
          <a:ext cx="5188550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</a:t>
          </a:r>
          <a:r>
            <a:rPr lang="ru-RU" sz="1600" kern="1200" dirty="0" smtClean="0"/>
            <a:t>1Создание рабочей группы экспертов по подготовке Нормативно-правовой базы</a:t>
          </a:r>
          <a:endParaRPr lang="ru-RU" sz="1600" kern="1200" dirty="0"/>
        </a:p>
      </dsp:txBody>
      <dsp:txXfrm>
        <a:off x="462539" y="32479"/>
        <a:ext cx="4072478" cy="1043965"/>
      </dsp:txXfrm>
    </dsp:sp>
    <dsp:sp modelId="{2CFEF23F-9425-42C8-A24F-C114DF32F087}">
      <dsp:nvSpPr>
        <dsp:cNvPr id="0" name=""/>
        <dsp:cNvSpPr/>
      </dsp:nvSpPr>
      <dsp:spPr>
        <a:xfrm>
          <a:off x="506576" y="1310545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1.2 Разработка и утверждение Учетно-отчетной документации для работы частных медицинских провайдеров</a:t>
          </a:r>
          <a:endParaRPr lang="ru-RU" sz="1600" kern="1200" dirty="0"/>
        </a:p>
      </dsp:txBody>
      <dsp:txXfrm>
        <a:off x="539055" y="1343024"/>
        <a:ext cx="4756337" cy="1043965"/>
      </dsp:txXfrm>
    </dsp:sp>
    <dsp:sp modelId="{5E6B84B6-A10C-4F07-B04E-B67C4DD5A42A}">
      <dsp:nvSpPr>
        <dsp:cNvPr id="0" name=""/>
        <dsp:cNvSpPr/>
      </dsp:nvSpPr>
      <dsp:spPr>
        <a:xfrm>
          <a:off x="1005591" y="2621091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1.3</a:t>
          </a:r>
          <a:r>
            <a:rPr lang="en-US" sz="1600" kern="1200" dirty="0" smtClean="0"/>
            <a:t> </a:t>
          </a:r>
          <a:r>
            <a:rPr lang="ru-RU" sz="1600" kern="1200" dirty="0" smtClean="0"/>
            <a:t>Юридическая поддержка и разработка договоров для регуляции взаимодействия частного сектора и государственных служб по борьбе с ТБ</a:t>
          </a:r>
          <a:endParaRPr lang="ru-RU" sz="1600" kern="1200" dirty="0"/>
        </a:p>
      </dsp:txBody>
      <dsp:txXfrm>
        <a:off x="1038070" y="2653570"/>
        <a:ext cx="4763898" cy="1043965"/>
      </dsp:txXfrm>
    </dsp:sp>
    <dsp:sp modelId="{E4DA1295-1DAB-4C44-8D24-B8014602C900}">
      <dsp:nvSpPr>
        <dsp:cNvPr id="0" name=""/>
        <dsp:cNvSpPr/>
      </dsp:nvSpPr>
      <dsp:spPr>
        <a:xfrm>
          <a:off x="1512167" y="3931636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1.4</a:t>
          </a:r>
          <a:r>
            <a:rPr lang="en-US" sz="1600" kern="1200" dirty="0" smtClean="0"/>
            <a:t> </a:t>
          </a:r>
          <a:r>
            <a:rPr lang="ru-RU" sz="1600" kern="1200" dirty="0" smtClean="0"/>
            <a:t>Круглый стол по запуску проекта и обсуждению результатов работы групп экспертов</a:t>
          </a:r>
          <a:endParaRPr lang="ru-RU" sz="1600" kern="1200" dirty="0"/>
        </a:p>
      </dsp:txBody>
      <dsp:txXfrm>
        <a:off x="1544646" y="3964115"/>
        <a:ext cx="4756337" cy="1043965"/>
      </dsp:txXfrm>
    </dsp:sp>
    <dsp:sp modelId="{4B9A1290-836C-4131-A5C4-F93DA6E14CAA}">
      <dsp:nvSpPr>
        <dsp:cNvPr id="0" name=""/>
        <dsp:cNvSpPr/>
      </dsp:nvSpPr>
      <dsp:spPr>
        <a:xfrm>
          <a:off x="5327871" y="849334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490051" y="849334"/>
        <a:ext cx="396440" cy="542402"/>
      </dsp:txXfrm>
    </dsp:sp>
    <dsp:sp modelId="{9F3573A0-7C54-4523-9ED8-E2807C8A6F5B}">
      <dsp:nvSpPr>
        <dsp:cNvPr id="0" name=""/>
        <dsp:cNvSpPr/>
      </dsp:nvSpPr>
      <dsp:spPr>
        <a:xfrm>
          <a:off x="5834448" y="2159879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996628" y="2159879"/>
        <a:ext cx="396440" cy="542402"/>
      </dsp:txXfrm>
    </dsp:sp>
    <dsp:sp modelId="{B82D15D9-5901-4F0B-8C93-18C109FA6F43}">
      <dsp:nvSpPr>
        <dsp:cNvPr id="0" name=""/>
        <dsp:cNvSpPr/>
      </dsp:nvSpPr>
      <dsp:spPr>
        <a:xfrm>
          <a:off x="6333463" y="3470425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495643" y="3470425"/>
        <a:ext cx="396440" cy="542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F7E58-1DC7-4F09-B2F2-9567F31355F5}">
      <dsp:nvSpPr>
        <dsp:cNvPr id="0" name=""/>
        <dsp:cNvSpPr/>
      </dsp:nvSpPr>
      <dsp:spPr>
        <a:xfrm>
          <a:off x="0" y="0"/>
          <a:ext cx="6106278" cy="1140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2.1 Рабочие встречи с частными провайдерами с целью мотивации вовлечения в проект, обсуждения сотрудничества и подписания договоров</a:t>
          </a:r>
          <a:endParaRPr lang="ru-RU" sz="1600" kern="1200" dirty="0"/>
        </a:p>
      </dsp:txBody>
      <dsp:txXfrm>
        <a:off x="33407" y="33407"/>
        <a:ext cx="4779093" cy="1073792"/>
      </dsp:txXfrm>
    </dsp:sp>
    <dsp:sp modelId="{2CFEF23F-9425-42C8-A24F-C114DF32F087}">
      <dsp:nvSpPr>
        <dsp:cNvPr id="0" name=""/>
        <dsp:cNvSpPr/>
      </dsp:nvSpPr>
      <dsp:spPr>
        <a:xfrm>
          <a:off x="511400" y="1347989"/>
          <a:ext cx="6106278" cy="1140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2.2 Обучение вовлеченных специалистов по утвержденным инструкциям и учетно-отчетной документации</a:t>
          </a:r>
          <a:endParaRPr lang="ru-RU" sz="1600" kern="1200" dirty="0"/>
        </a:p>
      </dsp:txBody>
      <dsp:txXfrm>
        <a:off x="544807" y="1381396"/>
        <a:ext cx="4786669" cy="1073792"/>
      </dsp:txXfrm>
    </dsp:sp>
    <dsp:sp modelId="{5E6B84B6-A10C-4F07-B04E-B67C4DD5A42A}">
      <dsp:nvSpPr>
        <dsp:cNvPr id="0" name=""/>
        <dsp:cNvSpPr/>
      </dsp:nvSpPr>
      <dsp:spPr>
        <a:xfrm>
          <a:off x="1015168" y="2695979"/>
          <a:ext cx="6106278" cy="1140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2.3 Апробирование модели оказания услуг в частном секторе для внесения корректировок в рабочие схемы</a:t>
          </a:r>
          <a:endParaRPr lang="ru-RU" sz="1600" kern="1200" dirty="0"/>
        </a:p>
      </dsp:txBody>
      <dsp:txXfrm>
        <a:off x="1048575" y="2729386"/>
        <a:ext cx="4794302" cy="1073792"/>
      </dsp:txXfrm>
    </dsp:sp>
    <dsp:sp modelId="{E4DA1295-1DAB-4C44-8D24-B8014602C900}">
      <dsp:nvSpPr>
        <dsp:cNvPr id="0" name=""/>
        <dsp:cNvSpPr/>
      </dsp:nvSpPr>
      <dsp:spPr>
        <a:xfrm>
          <a:off x="1526569" y="4043969"/>
          <a:ext cx="6106278" cy="1140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2.4 Техническая поддержка частных провайдеров, сопровождение модели и мотивационные выплаты ЧМП</a:t>
          </a:r>
          <a:endParaRPr lang="ru-RU" sz="1600" kern="1200" dirty="0"/>
        </a:p>
      </dsp:txBody>
      <dsp:txXfrm>
        <a:off x="1559976" y="4077376"/>
        <a:ext cx="4786669" cy="1073792"/>
      </dsp:txXfrm>
    </dsp:sp>
    <dsp:sp modelId="{4B9A1290-836C-4131-A5C4-F93DA6E14CAA}">
      <dsp:nvSpPr>
        <dsp:cNvPr id="0" name=""/>
        <dsp:cNvSpPr/>
      </dsp:nvSpPr>
      <dsp:spPr>
        <a:xfrm>
          <a:off x="5364884" y="873601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5531698" y="873601"/>
        <a:ext cx="407766" cy="557899"/>
      </dsp:txXfrm>
    </dsp:sp>
    <dsp:sp modelId="{9F3573A0-7C54-4523-9ED8-E2807C8A6F5B}">
      <dsp:nvSpPr>
        <dsp:cNvPr id="0" name=""/>
        <dsp:cNvSpPr/>
      </dsp:nvSpPr>
      <dsp:spPr>
        <a:xfrm>
          <a:off x="5876284" y="2221590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043098" y="2221590"/>
        <a:ext cx="407766" cy="557899"/>
      </dsp:txXfrm>
    </dsp:sp>
    <dsp:sp modelId="{B82D15D9-5901-4F0B-8C93-18C109FA6F43}">
      <dsp:nvSpPr>
        <dsp:cNvPr id="0" name=""/>
        <dsp:cNvSpPr/>
      </dsp:nvSpPr>
      <dsp:spPr>
        <a:xfrm>
          <a:off x="6380052" y="3569580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546866" y="3569580"/>
        <a:ext cx="407766" cy="557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F7E58-1DC7-4F09-B2F2-9567F31355F5}">
      <dsp:nvSpPr>
        <dsp:cNvPr id="0" name=""/>
        <dsp:cNvSpPr/>
      </dsp:nvSpPr>
      <dsp:spPr>
        <a:xfrm>
          <a:off x="0" y="0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3.1 Транспортировка патологического материала, результатов, препаратов и, при необходимости, пациентов</a:t>
          </a:r>
          <a:endParaRPr lang="ru-RU" sz="1800" kern="1200" dirty="0"/>
        </a:p>
      </dsp:txBody>
      <dsp:txXfrm>
        <a:off x="32479" y="32479"/>
        <a:ext cx="4758353" cy="1043965"/>
      </dsp:txXfrm>
    </dsp:sp>
    <dsp:sp modelId="{2CFEF23F-9425-42C8-A24F-C114DF32F087}">
      <dsp:nvSpPr>
        <dsp:cNvPr id="0" name=""/>
        <dsp:cNvSpPr/>
      </dsp:nvSpPr>
      <dsp:spPr>
        <a:xfrm>
          <a:off x="506576" y="1310545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3.2 Поддержка и мониторинг ЧМП в учете, подготовке и сдаче отчетов в организации ТБ и ПМСП</a:t>
          </a:r>
          <a:endParaRPr lang="ru-RU" sz="1800" kern="1200" dirty="0"/>
        </a:p>
      </dsp:txBody>
      <dsp:txXfrm>
        <a:off x="539055" y="1343024"/>
        <a:ext cx="4756337" cy="1043965"/>
      </dsp:txXfrm>
    </dsp:sp>
    <dsp:sp modelId="{5E6B84B6-A10C-4F07-B04E-B67C4DD5A42A}">
      <dsp:nvSpPr>
        <dsp:cNvPr id="0" name=""/>
        <dsp:cNvSpPr/>
      </dsp:nvSpPr>
      <dsp:spPr>
        <a:xfrm>
          <a:off x="1005591" y="2621091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3.3 Мониторинг мероприятий с тренингами на рабочих местах</a:t>
          </a:r>
          <a:endParaRPr lang="ru-RU" sz="1800" kern="1200" dirty="0"/>
        </a:p>
      </dsp:txBody>
      <dsp:txXfrm>
        <a:off x="1038070" y="2653570"/>
        <a:ext cx="4763898" cy="1043965"/>
      </dsp:txXfrm>
    </dsp:sp>
    <dsp:sp modelId="{E4DA1295-1DAB-4C44-8D24-B8014602C900}">
      <dsp:nvSpPr>
        <dsp:cNvPr id="0" name=""/>
        <dsp:cNvSpPr/>
      </dsp:nvSpPr>
      <dsp:spPr>
        <a:xfrm>
          <a:off x="1512167" y="3931636"/>
          <a:ext cx="6048672" cy="110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3.4</a:t>
          </a:r>
          <a:r>
            <a:rPr lang="en-US" sz="1800" kern="1200" dirty="0" smtClean="0"/>
            <a:t> </a:t>
          </a:r>
          <a:r>
            <a:rPr lang="ru-RU" sz="1800" kern="1200" dirty="0" smtClean="0"/>
            <a:t>Круглый стол по завершению проекта и обсуждению полученных результатов</a:t>
          </a:r>
          <a:endParaRPr lang="ru-RU" sz="1800" kern="1200" dirty="0"/>
        </a:p>
      </dsp:txBody>
      <dsp:txXfrm>
        <a:off x="1544646" y="3964115"/>
        <a:ext cx="4756337" cy="1043965"/>
      </dsp:txXfrm>
    </dsp:sp>
    <dsp:sp modelId="{4B9A1290-836C-4131-A5C4-F93DA6E14CAA}">
      <dsp:nvSpPr>
        <dsp:cNvPr id="0" name=""/>
        <dsp:cNvSpPr/>
      </dsp:nvSpPr>
      <dsp:spPr>
        <a:xfrm>
          <a:off x="5327871" y="849334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490051" y="849334"/>
        <a:ext cx="396440" cy="542402"/>
      </dsp:txXfrm>
    </dsp:sp>
    <dsp:sp modelId="{9F3573A0-7C54-4523-9ED8-E2807C8A6F5B}">
      <dsp:nvSpPr>
        <dsp:cNvPr id="0" name=""/>
        <dsp:cNvSpPr/>
      </dsp:nvSpPr>
      <dsp:spPr>
        <a:xfrm>
          <a:off x="5834448" y="2159879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996628" y="2159879"/>
        <a:ext cx="396440" cy="542402"/>
      </dsp:txXfrm>
    </dsp:sp>
    <dsp:sp modelId="{B82D15D9-5901-4F0B-8C93-18C109FA6F43}">
      <dsp:nvSpPr>
        <dsp:cNvPr id="0" name=""/>
        <dsp:cNvSpPr/>
      </dsp:nvSpPr>
      <dsp:spPr>
        <a:xfrm>
          <a:off x="6333463" y="3470425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495643" y="3470425"/>
        <a:ext cx="396440" cy="542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5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8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5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5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75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24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230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7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8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7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4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7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0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F216-8337-4953-BD7F-09F31691636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EF4E75-CB88-4BCC-9517-92C1D4D9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ew.k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25144"/>
            <a:ext cx="7776864" cy="110998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Инновационный проект </a:t>
            </a:r>
            <a:br>
              <a:rPr lang="ru-RU" sz="3200" dirty="0" smtClean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«Вместе против туберкулеза» 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 smtClean="0">
                <a:latin typeface="Calibri" pitchFamily="34" charset="0"/>
              </a:rPr>
              <a:t>в рамках инициативы </a:t>
            </a:r>
            <a:r>
              <a:rPr lang="en-US" sz="3200" dirty="0" smtClean="0">
                <a:latin typeface="Calibri" pitchFamily="34" charset="0"/>
              </a:rPr>
              <a:t>TB REACH Wave 8</a:t>
            </a:r>
            <a:r>
              <a:rPr lang="ru-RU" sz="3200" dirty="0" smtClean="0">
                <a:latin typeface="Calibri" pitchFamily="34" charset="0"/>
              </a:rPr>
              <a:t> Партнёрства «Стоп ТБ»</a:t>
            </a: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ru-RU" sz="3200" dirty="0">
                <a:latin typeface="Calibri" pitchFamily="34" charset="0"/>
              </a:rPr>
              <a:t/>
            </a:r>
            <a:br>
              <a:rPr lang="ru-RU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/>
            </a:r>
            <a:br>
              <a:rPr lang="en-US" sz="3200" dirty="0">
                <a:latin typeface="Calibri" pitchFamily="34" charset="0"/>
              </a:rPr>
            </a:br>
            <a:r>
              <a:rPr lang="ru-RU" sz="2000" i="1" dirty="0" smtClean="0">
                <a:latin typeface="Calibri" pitchFamily="34" charset="0"/>
              </a:rPr>
              <a:t>Заседание Комитета по борьбе с ВИЧ/СПИДом, ТБ и малярией КСОЗ</a:t>
            </a:r>
            <a:r>
              <a:rPr lang="ru-RU" sz="2000" i="1" dirty="0">
                <a:latin typeface="Calibri" pitchFamily="34" charset="0"/>
              </a:rPr>
              <a:t/>
            </a:r>
            <a:br>
              <a:rPr lang="ru-RU" sz="2000" i="1" dirty="0">
                <a:latin typeface="Calibri" pitchFamily="34" charset="0"/>
              </a:rPr>
            </a:br>
            <a:r>
              <a:rPr lang="ru-RU" sz="2000" i="1" dirty="0" smtClean="0">
                <a:latin typeface="Calibri" pitchFamily="34" charset="0"/>
              </a:rPr>
              <a:t>5 Октября 2020г</a:t>
            </a:r>
            <a:endParaRPr lang="ru-RU" sz="2000" i="1" dirty="0">
              <a:latin typeface="Calibri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79561"/>
            <a:ext cx="2271801" cy="954262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4682"/>
            <a:ext cx="3448055" cy="79208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9561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38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FB36C73-13E7-479E-A545-F47A58CB0ABA}"/>
              </a:ext>
            </a:extLst>
          </p:cNvPr>
          <p:cNvSpPr txBox="1"/>
          <p:nvPr/>
        </p:nvSpPr>
        <p:spPr>
          <a:xfrm>
            <a:off x="971600" y="1058387"/>
            <a:ext cx="7740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 проекте</a:t>
            </a:r>
            <a:endParaRPr lang="ru-RU" sz="36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06B68D39-516F-421A-BEA7-3E36F81FE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00591"/>
              </p:ext>
            </p:extLst>
          </p:nvPr>
        </p:nvGraphicFramePr>
        <p:xfrm>
          <a:off x="625393" y="1700808"/>
          <a:ext cx="8526038" cy="4952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429">
                  <a:extLst>
                    <a:ext uri="{9D8B030D-6E8A-4147-A177-3AD203B41FA5}">
                      <a16:colId xmlns="" xmlns:a16="http://schemas.microsoft.com/office/drawing/2014/main" val="3863967286"/>
                    </a:ext>
                  </a:extLst>
                </a:gridCol>
                <a:gridCol w="6097609">
                  <a:extLst>
                    <a:ext uri="{9D8B030D-6E8A-4147-A177-3AD203B41FA5}">
                      <a16:colId xmlns="" xmlns:a16="http://schemas.microsoft.com/office/drawing/2014/main" val="2888445811"/>
                    </a:ext>
                  </a:extLst>
                </a:gridCol>
              </a:tblGrid>
              <a:tr h="3563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50" dirty="0" smtClean="0"/>
                        <a:t>Вместе</a:t>
                      </a:r>
                      <a:r>
                        <a:rPr lang="ru-RU" sz="1750" baseline="0" dirty="0" smtClean="0"/>
                        <a:t> против туберкулеза</a:t>
                      </a:r>
                      <a:endParaRPr lang="ru-RU" sz="17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2066824"/>
                  </a:ext>
                </a:extLst>
              </a:tr>
              <a:tr h="356365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r>
                        <a:rPr lang="ru-RU" baseline="0" dirty="0" smtClean="0"/>
                        <a:t>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50" dirty="0"/>
                        <a:t>18 </a:t>
                      </a:r>
                      <a:r>
                        <a:rPr lang="ru-RU" sz="1750" dirty="0" smtClean="0"/>
                        <a:t>месяцев</a:t>
                      </a:r>
                      <a:endParaRPr lang="ru-RU" sz="17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7682943"/>
                  </a:ext>
                </a:extLst>
              </a:tr>
              <a:tr h="62363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Регион охвата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Чуйская область и </a:t>
                      </a:r>
                      <a:r>
                        <a:rPr kumimoji="0" lang="ru-RU" sz="17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г.Бишкек</a:t>
                      </a:r>
                      <a:r>
                        <a:rPr kumimoji="0" lang="ru-RU" sz="17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7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7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Таласская</a:t>
                      </a:r>
                      <a:r>
                        <a:rPr kumimoji="0" lang="ru-RU" sz="17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75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Нарынская</a:t>
                      </a:r>
                      <a:r>
                        <a:rPr kumimoji="0" lang="ru-RU" sz="17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Иссык-Кульская области</a:t>
                      </a:r>
                      <a:endParaRPr kumimoji="0" lang="ru-RU" sz="17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5585909"/>
                  </a:ext>
                </a:extLst>
              </a:tr>
              <a:tr h="103581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</a:t>
                      </a:r>
                      <a:r>
                        <a:rPr lang="ru-RU" b="1" baseline="0" dirty="0" smtClean="0"/>
                        <a:t> проекта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выявления новых случаев ТБ путем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вовлечения частных медицинских провайдеров (ЧМП) в оказание услуг по ТБ.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9811532"/>
                  </a:ext>
                </a:extLst>
              </a:tr>
              <a:tr h="249455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Задачи проекта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	Создание нормативно-правовой базы (НПБ)     для вовлечения ЧМП в оказание услуг по ТБ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	Мотивация и повышение потенциала Частных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медицинских провайдеров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	Пилотирование модели по выявлению ТБ в частном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секторе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	Внедрение инновационных подходов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	Обеспечение устойчивости модели</a:t>
                      </a:r>
                    </a:p>
                    <a:p>
                      <a:pPr marL="0" indent="0">
                        <a:buNone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762673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7681"/>
            <a:ext cx="2271801" cy="95426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802"/>
            <a:ext cx="3448055" cy="792088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681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32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2F4DD-3C43-4FE8-95D6-D7427A34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08720"/>
            <a:ext cx="7956376" cy="128089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Ключевые активности проекта</a:t>
            </a:r>
            <a:br>
              <a:rPr lang="ru-RU" sz="2800" b="1" i="1" dirty="0" smtClean="0"/>
            </a:br>
            <a:r>
              <a:rPr lang="ru-RU" sz="2800" b="1" i="1" dirty="0" smtClean="0"/>
              <a:t>Нормативно-правовая база</a:t>
            </a:r>
            <a:endParaRPr lang="ru-RU" sz="2800" b="1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B99F1B24-2D60-41A6-B076-03A4E691A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0134098"/>
              </p:ext>
            </p:extLst>
          </p:nvPr>
        </p:nvGraphicFramePr>
        <p:xfrm>
          <a:off x="899592" y="1817440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73699"/>
            <a:ext cx="2271801" cy="95426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820"/>
            <a:ext cx="3448055" cy="79208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3699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73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2F4DD-3C43-4FE8-95D6-D7427A34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836712"/>
            <a:ext cx="8280920" cy="128089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Ключевые активности проекта</a:t>
            </a:r>
            <a:br>
              <a:rPr lang="ru-RU" sz="2800" b="1" i="1" dirty="0" smtClean="0"/>
            </a:br>
            <a:r>
              <a:rPr lang="ru-RU" sz="2400" b="1" i="1" dirty="0" smtClean="0"/>
              <a:t>Привлечение и мотивация частных провайдеров</a:t>
            </a:r>
            <a:endParaRPr lang="ru-RU" sz="2400" b="1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B99F1B24-2D60-41A6-B076-03A4E691A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82039"/>
              </p:ext>
            </p:extLst>
          </p:nvPr>
        </p:nvGraphicFramePr>
        <p:xfrm>
          <a:off x="1259632" y="1673424"/>
          <a:ext cx="763284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1663"/>
            <a:ext cx="2271801" cy="95426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784"/>
            <a:ext cx="3448055" cy="79208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94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42F4DD-3C43-4FE8-95D6-D7427A34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908720"/>
            <a:ext cx="7956376" cy="128089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Ключевые активности проекта</a:t>
            </a:r>
            <a:br>
              <a:rPr lang="ru-RU" sz="2800" b="1" i="1" dirty="0" smtClean="0"/>
            </a:br>
            <a:r>
              <a:rPr lang="ru-RU" sz="2800" b="1" i="1" dirty="0" smtClean="0"/>
              <a:t>Пилотирование модели</a:t>
            </a:r>
            <a:endParaRPr lang="ru-RU" sz="2800" b="1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B99F1B24-2D60-41A6-B076-03A4E691A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7596861"/>
              </p:ext>
            </p:extLst>
          </p:nvPr>
        </p:nvGraphicFramePr>
        <p:xfrm>
          <a:off x="1475656" y="1797549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-16046"/>
            <a:ext cx="2271801" cy="95426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75"/>
            <a:ext cx="3448055" cy="79208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-16046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94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A897B4-F69E-4BE7-B6F0-F714B1E5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052736"/>
            <a:ext cx="6589199" cy="128089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Внедрение инновационных подходов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A6FEC3-0B62-4369-A26E-EE9451778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988840"/>
            <a:ext cx="7416824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цифровых технологий: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Применение Видео-</a:t>
            </a:r>
            <a:r>
              <a:rPr lang="en-US" dirty="0" smtClean="0"/>
              <a:t>DOT</a:t>
            </a:r>
            <a:r>
              <a:rPr lang="ru-RU" dirty="0" smtClean="0"/>
              <a:t> при лечении ТБ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Применение видео консультаций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Проведение еженедельных </a:t>
            </a:r>
            <a:r>
              <a:rPr lang="ru-RU" dirty="0" err="1" smtClean="0"/>
              <a:t>вебинаров</a:t>
            </a:r>
            <a:r>
              <a:rPr lang="ru-RU" dirty="0" smtClean="0"/>
              <a:t> по менеджменту ТБ, ЛУ ТБ, ТБ и </a:t>
            </a:r>
            <a:r>
              <a:rPr lang="en-US" dirty="0" smtClean="0"/>
              <a:t>COVID-19 </a:t>
            </a:r>
            <a:r>
              <a:rPr lang="ru-RU" dirty="0" smtClean="0"/>
              <a:t>для специалистов ЧМП, вовлеченных в проект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Проведение консилиумов онлайн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Внедрение приложения </a:t>
            </a:r>
            <a:r>
              <a:rPr lang="en-US" dirty="0" err="1" smtClean="0"/>
              <a:t>OneImpact</a:t>
            </a:r>
            <a:r>
              <a:rPr lang="en-US" dirty="0" smtClean="0"/>
              <a:t> Kyrgyzstan</a:t>
            </a:r>
            <a:r>
              <a:rPr lang="ru-RU" dirty="0"/>
              <a:t> </a:t>
            </a:r>
            <a:r>
              <a:rPr lang="ru-RU" dirty="0" smtClean="0"/>
              <a:t>для пациентов ТБ, получающих услуги в частном секторе</a:t>
            </a:r>
          </a:p>
          <a:p>
            <a:r>
              <a:rPr lang="ru-RU" dirty="0" smtClean="0"/>
              <a:t>Информационные кампании и разработка ИОМ для повышения осведомлённости общества о ТБ и инновационном проекте</a:t>
            </a:r>
          </a:p>
          <a:p>
            <a:r>
              <a:rPr lang="ru-RU" dirty="0" smtClean="0"/>
              <a:t>Онлайн оформление и сортировка пациентов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289" y="87553"/>
            <a:ext cx="2271801" cy="95426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1" y="112674"/>
            <a:ext cx="3448055" cy="792088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93" y="87553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30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6652" y="1484784"/>
            <a:ext cx="795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Обеспечение устойчивости </a:t>
            </a:r>
            <a:r>
              <a:rPr lang="ru-RU" sz="2800" b="1" i="1" dirty="0" err="1" smtClean="0"/>
              <a:t>проека</a:t>
            </a:r>
            <a:endParaRPr lang="ru-RU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A4C5FB9-9EE1-4B98-9115-E97527FEBF22}"/>
              </a:ext>
            </a:extLst>
          </p:cNvPr>
          <p:cNvSpPr txBox="1"/>
          <p:nvPr/>
        </p:nvSpPr>
        <p:spPr>
          <a:xfrm>
            <a:off x="976652" y="256490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роведение </a:t>
            </a:r>
            <a:r>
              <a:rPr lang="ru-RU" dirty="0"/>
              <a:t>операционного исследования для сбора доказательной базы эффективности вовлечения частных медицинских провайдеров в </a:t>
            </a:r>
            <a:r>
              <a:rPr lang="ru-RU" dirty="0" smtClean="0"/>
              <a:t>выявление </a:t>
            </a:r>
            <a:r>
              <a:rPr lang="ru-RU" dirty="0"/>
              <a:t>и  лечение </a:t>
            </a:r>
            <a:r>
              <a:rPr lang="ru-RU" dirty="0" smtClean="0"/>
              <a:t>ТБ;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Представление результатов  исследования </a:t>
            </a:r>
            <a:r>
              <a:rPr lang="ru-RU" dirty="0"/>
              <a:t>и реализованного пилота с обновленной нормативной базой </a:t>
            </a:r>
            <a:r>
              <a:rPr lang="ru-RU" dirty="0" smtClean="0"/>
              <a:t>лицам, принимающим решение, вовлеченным в проект структурам и донорскому сообществу для </a:t>
            </a:r>
            <a:r>
              <a:rPr lang="ru-RU" dirty="0" err="1" smtClean="0"/>
              <a:t>адвокации</a:t>
            </a:r>
            <a:r>
              <a:rPr lang="ru-RU" dirty="0" smtClean="0"/>
              <a:t> расширения модели на всю страну;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А</a:t>
            </a:r>
            <a:r>
              <a:rPr lang="ru-RU" dirty="0" err="1" smtClean="0"/>
              <a:t>двокация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получения государственного </a:t>
            </a:r>
            <a:r>
              <a:rPr lang="ru-RU" dirty="0"/>
              <a:t>финансирования по линии ГСЗ - масштабирование при поддержке проекта и ГЧП </a:t>
            </a:r>
            <a:r>
              <a:rPr lang="ru-RU" dirty="0" smtClean="0"/>
              <a:t>–по </a:t>
            </a:r>
            <a:r>
              <a:rPr lang="ru-RU" dirty="0"/>
              <a:t>мере возникновения спроса с адаптированной нормативной </a:t>
            </a:r>
            <a:r>
              <a:rPr lang="ru-RU" dirty="0" smtClean="0"/>
              <a:t>базой</a:t>
            </a:r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79561"/>
            <a:ext cx="2271801" cy="95426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4682"/>
            <a:ext cx="3448055" cy="792088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9561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47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4E38D54-B164-46D8-954C-3CE4F9C1B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607569"/>
              </p:ext>
            </p:extLst>
          </p:nvPr>
        </p:nvGraphicFramePr>
        <p:xfrm>
          <a:off x="1664327" y="1722922"/>
          <a:ext cx="7490792" cy="107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792">
                  <a:extLst>
                    <a:ext uri="{9D8B030D-6E8A-4147-A177-3AD203B41FA5}">
                      <a16:colId xmlns="" xmlns:a16="http://schemas.microsoft.com/office/drawing/2014/main" val="401142765"/>
                    </a:ext>
                  </a:extLst>
                </a:gridCol>
              </a:tblGrid>
              <a:tr h="107937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Благодарю</a:t>
                      </a:r>
                      <a:r>
                        <a:rPr lang="ru-RU" sz="4400" baseline="0" dirty="0" smtClean="0"/>
                        <a:t> за внимание</a:t>
                      </a:r>
                      <a:r>
                        <a:rPr lang="ru-RU" sz="4400" dirty="0" smtClean="0"/>
                        <a:t>!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70181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2723373-20CD-44C0-B2D3-A70F22FEA5E8}"/>
              </a:ext>
            </a:extLst>
          </p:cNvPr>
          <p:cNvSpPr txBox="1"/>
          <p:nvPr/>
        </p:nvSpPr>
        <p:spPr>
          <a:xfrm>
            <a:off x="2267743" y="2802298"/>
            <a:ext cx="572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Вместе против ТБ!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2257F56-553C-4C78-B379-63F2615A4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325518"/>
            <a:ext cx="5256584" cy="27793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C5503CD-7585-4F45-A054-D3DA7EA0C474}"/>
              </a:ext>
            </a:extLst>
          </p:cNvPr>
          <p:cNvSpPr txBox="1"/>
          <p:nvPr/>
        </p:nvSpPr>
        <p:spPr>
          <a:xfrm>
            <a:off x="3834664" y="6104861"/>
            <a:ext cx="212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www.afew.kg</a:t>
            </a:r>
            <a:endParaRPr lang="en-US" dirty="0"/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B916B13-A6B5-462A-80F7-E8F9CAC7D3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79561"/>
            <a:ext cx="2271801" cy="954262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4682"/>
            <a:ext cx="3448055" cy="792088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9561"/>
            <a:ext cx="2339752" cy="9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7681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1754</TotalTime>
  <Words>366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Инновационный проект  «Вместе против туберкулеза»  в рамках инициативы TB REACH Wave 8 Партнёрства «Стоп ТБ»    Заседание Комитета по борьбе с ВИЧ/СПИДом, ТБ и малярией КСОЗ 5 Октября 2020г</vt:lpstr>
      <vt:lpstr>Презентация PowerPoint</vt:lpstr>
      <vt:lpstr>Ключевые активности проекта Нормативно-правовая база</vt:lpstr>
      <vt:lpstr>Ключевые активности проекта Привлечение и мотивация частных провайдеров</vt:lpstr>
      <vt:lpstr>Ключевые активности проекта Пилотирование модели</vt:lpstr>
      <vt:lpstr>Внедрение инновационных подходов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Elena Zhirnova</cp:lastModifiedBy>
  <cp:revision>92</cp:revision>
  <dcterms:created xsi:type="dcterms:W3CDTF">2017-07-06T08:23:33Z</dcterms:created>
  <dcterms:modified xsi:type="dcterms:W3CDTF">2020-10-04T14:54:43Z</dcterms:modified>
</cp:coreProperties>
</file>