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sldIdLst>
    <p:sldId id="256" r:id="rId6"/>
    <p:sldId id="257" r:id="rId7"/>
    <p:sldId id="267" r:id="rId8"/>
    <p:sldId id="269" r:id="rId9"/>
    <p:sldId id="268" r:id="rId10"/>
    <p:sldId id="270" r:id="rId11"/>
    <p:sldId id="264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BB6F9-8474-47F1-AA3D-545C591878E2}" v="4" dt="2022-05-17T04:17:06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abicheva" userId="0f171498-083e-489f-aac5-c7d2c369acfe" providerId="ADAL" clId="{292BB6F9-8474-47F1-AA3D-545C591878E2}"/>
    <pc:docChg chg="undo custSel addSld delSld modSld">
      <pc:chgData name="Inga Babicheva" userId="0f171498-083e-489f-aac5-c7d2c369acfe" providerId="ADAL" clId="{292BB6F9-8474-47F1-AA3D-545C591878E2}" dt="2022-05-17T04:34:36.216" v="1114" actId="5793"/>
      <pc:docMkLst>
        <pc:docMk/>
      </pc:docMkLst>
      <pc:sldChg chg="modSp mod">
        <pc:chgData name="Inga Babicheva" userId="0f171498-083e-489f-aac5-c7d2c369acfe" providerId="ADAL" clId="{292BB6F9-8474-47F1-AA3D-545C591878E2}" dt="2022-05-17T03:31:57.877" v="61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292BB6F9-8474-47F1-AA3D-545C591878E2}" dt="2022-05-17T03:31:43.356" v="54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292BB6F9-8474-47F1-AA3D-545C591878E2}" dt="2022-05-17T03:31:57.877" v="61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modSp mod">
        <pc:chgData name="Inga Babicheva" userId="0f171498-083e-489f-aac5-c7d2c369acfe" providerId="ADAL" clId="{292BB6F9-8474-47F1-AA3D-545C591878E2}" dt="2022-05-17T03:46:33.693" v="475" actId="20577"/>
        <pc:sldMkLst>
          <pc:docMk/>
          <pc:sldMk cId="2599966740" sldId="257"/>
        </pc:sldMkLst>
        <pc:spChg chg="mod">
          <ac:chgData name="Inga Babicheva" userId="0f171498-083e-489f-aac5-c7d2c369acfe" providerId="ADAL" clId="{292BB6F9-8474-47F1-AA3D-545C591878E2}" dt="2022-05-17T03:33:16.317" v="69" actId="20577"/>
          <ac:spMkLst>
            <pc:docMk/>
            <pc:sldMk cId="2599966740" sldId="257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3:46:33.693" v="475" actId="20577"/>
          <ac:spMkLst>
            <pc:docMk/>
            <pc:sldMk cId="2599966740" sldId="257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292BB6F9-8474-47F1-AA3D-545C591878E2}" dt="2022-05-17T04:34:36.216" v="1114" actId="5793"/>
        <pc:sldMkLst>
          <pc:docMk/>
          <pc:sldMk cId="1159270643" sldId="264"/>
        </pc:sldMkLst>
        <pc:spChg chg="mod">
          <ac:chgData name="Inga Babicheva" userId="0f171498-083e-489f-aac5-c7d2c369acfe" providerId="ADAL" clId="{292BB6F9-8474-47F1-AA3D-545C591878E2}" dt="2022-05-17T04:21:51.237" v="967" actId="20577"/>
          <ac:spMkLst>
            <pc:docMk/>
            <pc:sldMk cId="1159270643" sldId="264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34:36.216" v="1114" actId="5793"/>
          <ac:spMkLst>
            <pc:docMk/>
            <pc:sldMk cId="1159270643" sldId="264"/>
            <ac:spMk id="3" creationId="{1A0C734C-9B4D-C345-AC15-366AD2B82FF9}"/>
          </ac:spMkLst>
        </pc:spChg>
      </pc:sldChg>
      <pc:sldChg chg="del">
        <pc:chgData name="Inga Babicheva" userId="0f171498-083e-489f-aac5-c7d2c369acfe" providerId="ADAL" clId="{292BB6F9-8474-47F1-AA3D-545C591878E2}" dt="2022-05-17T04:34:08.338" v="1105" actId="2696"/>
        <pc:sldMkLst>
          <pc:docMk/>
          <pc:sldMk cId="3672726186" sldId="265"/>
        </pc:sldMkLst>
      </pc:sldChg>
      <pc:sldChg chg="del">
        <pc:chgData name="Inga Babicheva" userId="0f171498-083e-489f-aac5-c7d2c369acfe" providerId="ADAL" clId="{292BB6F9-8474-47F1-AA3D-545C591878E2}" dt="2022-05-17T04:34:13.534" v="1106" actId="2696"/>
        <pc:sldMkLst>
          <pc:docMk/>
          <pc:sldMk cId="2107242302" sldId="266"/>
        </pc:sldMkLst>
      </pc:sldChg>
      <pc:sldChg chg="modSp add mod">
        <pc:chgData name="Inga Babicheva" userId="0f171498-083e-489f-aac5-c7d2c369acfe" providerId="ADAL" clId="{292BB6F9-8474-47F1-AA3D-545C591878E2}" dt="2022-05-17T03:49:32.529" v="512" actId="20577"/>
        <pc:sldMkLst>
          <pc:docMk/>
          <pc:sldMk cId="2512008238" sldId="267"/>
        </pc:sldMkLst>
        <pc:spChg chg="mod">
          <ac:chgData name="Inga Babicheva" userId="0f171498-083e-489f-aac5-c7d2c369acfe" providerId="ADAL" clId="{292BB6F9-8474-47F1-AA3D-545C591878E2}" dt="2022-05-17T03:49:32.529" v="512" actId="20577"/>
          <ac:spMkLst>
            <pc:docMk/>
            <pc:sldMk cId="2512008238" sldId="267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292BB6F9-8474-47F1-AA3D-545C591878E2}" dt="2022-05-17T04:16:48.985" v="803" actId="27636"/>
        <pc:sldMkLst>
          <pc:docMk/>
          <pc:sldMk cId="4259531013" sldId="268"/>
        </pc:sldMkLst>
        <pc:spChg chg="mod">
          <ac:chgData name="Inga Babicheva" userId="0f171498-083e-489f-aac5-c7d2c369acfe" providerId="ADAL" clId="{292BB6F9-8474-47F1-AA3D-545C591878E2}" dt="2022-05-17T03:49:55.290" v="527" actId="20577"/>
          <ac:spMkLst>
            <pc:docMk/>
            <pc:sldMk cId="4259531013" sldId="268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16:48.985" v="803" actId="27636"/>
          <ac:spMkLst>
            <pc:docMk/>
            <pc:sldMk cId="4259531013" sldId="268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292BB6F9-8474-47F1-AA3D-545C591878E2}" dt="2022-05-17T04:11:42.572" v="720" actId="20577"/>
        <pc:sldMkLst>
          <pc:docMk/>
          <pc:sldMk cId="3277681246" sldId="269"/>
        </pc:sldMkLst>
        <pc:spChg chg="mod">
          <ac:chgData name="Inga Babicheva" userId="0f171498-083e-489f-aac5-c7d2c369acfe" providerId="ADAL" clId="{292BB6F9-8474-47F1-AA3D-545C591878E2}" dt="2022-05-17T04:06:48.532" v="569" actId="20577"/>
          <ac:spMkLst>
            <pc:docMk/>
            <pc:sldMk cId="3277681246" sldId="269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11:42.572" v="720" actId="20577"/>
          <ac:spMkLst>
            <pc:docMk/>
            <pc:sldMk cId="3277681246" sldId="269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292BB6F9-8474-47F1-AA3D-545C591878E2}" dt="2022-05-17T04:20:06.753" v="874" actId="20577"/>
        <pc:sldMkLst>
          <pc:docMk/>
          <pc:sldMk cId="97312618" sldId="270"/>
        </pc:sldMkLst>
        <pc:spChg chg="mod">
          <ac:chgData name="Inga Babicheva" userId="0f171498-083e-489f-aac5-c7d2c369acfe" providerId="ADAL" clId="{292BB6F9-8474-47F1-AA3D-545C591878E2}" dt="2022-05-17T04:17:13.203" v="817" actId="20577"/>
          <ac:spMkLst>
            <pc:docMk/>
            <pc:sldMk cId="97312618" sldId="270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20:06.753" v="874" actId="20577"/>
          <ac:spMkLst>
            <pc:docMk/>
            <pc:sldMk cId="97312618" sldId="270"/>
            <ac:spMk id="3" creationId="{1A0C734C-9B4D-C345-AC15-366AD2B82FF9}"/>
          </ac:spMkLst>
        </pc:spChg>
      </pc:sldChg>
    </pc:docChg>
  </pc:docChgLst>
  <pc:docChgLst>
    <pc:chgData name="Inga Babicheva" userId="0f171498-083e-489f-aac5-c7d2c369acfe" providerId="ADAL" clId="{FED6A80C-E087-4C6A-BF0D-F38CFE045355}"/>
    <pc:docChg chg="modSld">
      <pc:chgData name="Inga Babicheva" userId="0f171498-083e-489f-aac5-c7d2c369acfe" providerId="ADAL" clId="{FED6A80C-E087-4C6A-BF0D-F38CFE045355}" dt="2022-05-17T07:44:15.433" v="12" actId="20577"/>
      <pc:docMkLst>
        <pc:docMk/>
      </pc:docMkLst>
      <pc:sldChg chg="modSp mod">
        <pc:chgData name="Inga Babicheva" userId="0f171498-083e-489f-aac5-c7d2c369acfe" providerId="ADAL" clId="{FED6A80C-E087-4C6A-BF0D-F38CFE045355}" dt="2022-05-17T07:44:15.433" v="12" actId="20577"/>
        <pc:sldMkLst>
          <pc:docMk/>
          <pc:sldMk cId="1159270643" sldId="264"/>
        </pc:sldMkLst>
        <pc:spChg chg="mod">
          <ac:chgData name="Inga Babicheva" userId="0f171498-083e-489f-aac5-c7d2c369acfe" providerId="ADAL" clId="{FED6A80C-E087-4C6A-BF0D-F38CFE045355}" dt="2022-05-17T07:44:15.433" v="12" actId="20577"/>
          <ac:spMkLst>
            <pc:docMk/>
            <pc:sldMk cId="1159270643" sldId="264"/>
            <ac:spMk id="3" creationId="{1A0C734C-9B4D-C345-AC15-366AD2B82F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Информация по сэкономленным средствам Проекта ПРООН\ГФ за 2021 г.</a:t>
            </a:r>
            <a:br>
              <a:rPr lang="ru-RU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DA5-E298-3440-8BED-4395E031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144" y="3934692"/>
            <a:ext cx="10280073" cy="292330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И. Бабичева</a:t>
            </a:r>
          </a:p>
          <a:p>
            <a:pPr algn="ctr"/>
            <a:r>
              <a:rPr lang="ru-RU" dirty="0"/>
              <a:t>Координатор по ВИЧ и ТБ\Заместитель программного менеджера Проекта</a:t>
            </a:r>
          </a:p>
          <a:p>
            <a:pPr algn="ctr"/>
            <a:r>
              <a:rPr lang="ru-RU" dirty="0"/>
              <a:t>Заседание Комитета по ВИЧ и ТБ</a:t>
            </a:r>
          </a:p>
          <a:p>
            <a:pPr algn="ctr"/>
            <a:r>
              <a:rPr lang="ru-RU" dirty="0"/>
              <a:t>17 мая 2022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Экономия </a:t>
            </a:r>
            <a:r>
              <a:rPr lang="en-US" dirty="0"/>
              <a:t>CRM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 fontScale="77500" lnSpcReduction="20000"/>
          </a:bodyPr>
          <a:lstStyle/>
          <a:p>
            <a:r>
              <a:rPr lang="ru-RU" sz="4100" dirty="0"/>
              <a:t>Экономия </a:t>
            </a:r>
            <a:r>
              <a:rPr lang="en-US" sz="4100" dirty="0"/>
              <a:t>USD </a:t>
            </a:r>
            <a:r>
              <a:rPr lang="ru-RU" sz="4100" dirty="0"/>
              <a:t>446 550, из которых </a:t>
            </a:r>
          </a:p>
          <a:p>
            <a:pPr marL="0" indent="0">
              <a:buNone/>
            </a:pPr>
            <a:r>
              <a:rPr lang="ru-RU" sz="4100" dirty="0"/>
              <a:t>управление </a:t>
            </a:r>
            <a:r>
              <a:rPr lang="en-US" sz="4100" dirty="0"/>
              <a:t>USD </a:t>
            </a:r>
            <a:r>
              <a:rPr lang="ru-RU" sz="4100" dirty="0"/>
              <a:t>7 983</a:t>
            </a:r>
          </a:p>
          <a:p>
            <a:pPr marL="0" indent="0">
              <a:buNone/>
            </a:pPr>
            <a:r>
              <a:rPr lang="ru-RU" sz="4100" dirty="0"/>
              <a:t>закупки медицинские товары – </a:t>
            </a:r>
            <a:r>
              <a:rPr lang="en-US" sz="4100" dirty="0"/>
              <a:t>USD </a:t>
            </a:r>
            <a:r>
              <a:rPr lang="ru-RU" sz="4100" dirty="0"/>
              <a:t>370 794</a:t>
            </a:r>
          </a:p>
          <a:p>
            <a:pPr marL="0" indent="0">
              <a:buNone/>
            </a:pPr>
            <a:r>
              <a:rPr lang="ru-RU" sz="4100" dirty="0"/>
              <a:t>программные мероприятия – </a:t>
            </a:r>
            <a:r>
              <a:rPr lang="en-US" sz="4100" dirty="0"/>
              <a:t>USD</a:t>
            </a:r>
            <a:r>
              <a:rPr lang="ru-RU" sz="4100" dirty="0"/>
              <a:t> </a:t>
            </a:r>
            <a:r>
              <a:rPr lang="en-US" sz="4100" dirty="0"/>
              <a:t>67</a:t>
            </a:r>
            <a:r>
              <a:rPr lang="ru-RU" sz="4100" dirty="0"/>
              <a:t> </a:t>
            </a:r>
            <a:r>
              <a:rPr lang="en-US" sz="4100" dirty="0"/>
              <a:t>773</a:t>
            </a:r>
            <a:endParaRPr lang="ru-RU" sz="4100" dirty="0"/>
          </a:p>
          <a:p>
            <a:r>
              <a:rPr lang="ru-RU" sz="4100" dirty="0"/>
              <a:t>Превышение расходов </a:t>
            </a:r>
            <a:r>
              <a:rPr lang="en-US" sz="4100" dirty="0"/>
              <a:t>USD </a:t>
            </a:r>
            <a:r>
              <a:rPr lang="ru-RU" sz="4100" dirty="0"/>
              <a:t>20 336, из которых</a:t>
            </a:r>
          </a:p>
          <a:p>
            <a:pPr marL="0" indent="0">
              <a:buNone/>
            </a:pPr>
            <a:r>
              <a:rPr lang="ru-RU" sz="4100" dirty="0"/>
              <a:t>программные мероприятия – </a:t>
            </a:r>
            <a:r>
              <a:rPr lang="en-US" sz="4100" dirty="0"/>
              <a:t>USD</a:t>
            </a:r>
            <a:r>
              <a:rPr lang="ru-RU" sz="4100" dirty="0"/>
              <a:t> 13 281</a:t>
            </a:r>
          </a:p>
          <a:p>
            <a:pPr marL="0" indent="0">
              <a:buNone/>
            </a:pPr>
            <a:r>
              <a:rPr lang="ru-RU" sz="4100" dirty="0"/>
              <a:t>закупки медицинские товары – </a:t>
            </a:r>
            <a:r>
              <a:rPr lang="en-US" sz="4100" dirty="0"/>
              <a:t>USD </a:t>
            </a:r>
            <a:r>
              <a:rPr lang="ru-RU" sz="4100" dirty="0"/>
              <a:t>7 055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6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Экономия </a:t>
            </a:r>
            <a:r>
              <a:rPr lang="en-US" dirty="0"/>
              <a:t>CRM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 fontScale="77500" lnSpcReduction="20000"/>
          </a:bodyPr>
          <a:lstStyle/>
          <a:p>
            <a:r>
              <a:rPr lang="ru-RU" sz="4100" dirty="0"/>
              <a:t>Отложенные активности </a:t>
            </a:r>
            <a:r>
              <a:rPr lang="en-US" sz="4100" dirty="0"/>
              <a:t>USD </a:t>
            </a:r>
            <a:r>
              <a:rPr lang="ru-RU" sz="4100" dirty="0"/>
              <a:t>1 934 194, из которых </a:t>
            </a:r>
          </a:p>
          <a:p>
            <a:pPr marL="0" indent="0">
              <a:buNone/>
            </a:pPr>
            <a:r>
              <a:rPr lang="en-US" sz="4100" dirty="0"/>
              <a:t>GMS</a:t>
            </a:r>
            <a:r>
              <a:rPr lang="ru-RU" sz="4100" dirty="0"/>
              <a:t> </a:t>
            </a:r>
            <a:r>
              <a:rPr lang="en-US" sz="4100" dirty="0"/>
              <a:t>USD 155</a:t>
            </a:r>
            <a:r>
              <a:rPr lang="ru-RU" sz="4100" dirty="0"/>
              <a:t> </a:t>
            </a:r>
            <a:r>
              <a:rPr lang="en-US" sz="4100" dirty="0"/>
              <a:t>906</a:t>
            </a:r>
            <a:endParaRPr lang="ru-RU" sz="4100" dirty="0"/>
          </a:p>
          <a:p>
            <a:pPr marL="0" indent="0">
              <a:buNone/>
            </a:pPr>
            <a:r>
              <a:rPr lang="ru-RU" sz="4100" dirty="0"/>
              <a:t>закупки медицинские товары – </a:t>
            </a:r>
            <a:r>
              <a:rPr lang="en-US" sz="4100" dirty="0"/>
              <a:t>USD 1 538</a:t>
            </a:r>
            <a:r>
              <a:rPr lang="ru-RU" sz="4100" dirty="0"/>
              <a:t> 7</a:t>
            </a:r>
            <a:r>
              <a:rPr lang="en-US" sz="4100" dirty="0"/>
              <a:t>18</a:t>
            </a:r>
            <a:endParaRPr lang="ru-RU" sz="4100" dirty="0"/>
          </a:p>
          <a:p>
            <a:pPr marL="0" indent="0">
              <a:buNone/>
            </a:pPr>
            <a:r>
              <a:rPr lang="ru-RU" sz="4100" dirty="0"/>
              <a:t>закупки немедицинские товары – </a:t>
            </a:r>
            <a:r>
              <a:rPr lang="en-US" sz="4100" dirty="0"/>
              <a:t>USD</a:t>
            </a:r>
            <a:r>
              <a:rPr lang="ru-RU" sz="4100" dirty="0"/>
              <a:t> 207 686</a:t>
            </a:r>
            <a:endParaRPr lang="en-US" sz="4100" dirty="0"/>
          </a:p>
          <a:p>
            <a:pPr marL="0" indent="0">
              <a:buNone/>
            </a:pPr>
            <a:r>
              <a:rPr lang="ru-RU" sz="4100" dirty="0"/>
              <a:t>программные мероприятия – </a:t>
            </a:r>
            <a:r>
              <a:rPr lang="en-US" sz="4100" dirty="0"/>
              <a:t>USD</a:t>
            </a:r>
            <a:r>
              <a:rPr lang="ru-RU" sz="4100" dirty="0"/>
              <a:t> 31 884</a:t>
            </a:r>
          </a:p>
          <a:p>
            <a:pPr marL="0" indent="0">
              <a:buNone/>
            </a:pPr>
            <a:endParaRPr lang="ru-RU" sz="4100" dirty="0"/>
          </a:p>
          <a:p>
            <a:pPr marL="0" indent="0">
              <a:buNone/>
            </a:pPr>
            <a:r>
              <a:rPr lang="en-US" sz="4100" dirty="0"/>
              <a:t> </a:t>
            </a:r>
            <a:r>
              <a:rPr lang="ru-RU" sz="4100" dirty="0"/>
              <a:t>ИТОГО </a:t>
            </a:r>
            <a:r>
              <a:rPr lang="en-US" sz="4100" dirty="0"/>
              <a:t>USD </a:t>
            </a:r>
            <a:r>
              <a:rPr lang="ru-RU" sz="4100" dirty="0"/>
              <a:t>426 213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0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Экономия основной грант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 fontScale="77500" lnSpcReduction="20000"/>
          </a:bodyPr>
          <a:lstStyle/>
          <a:p>
            <a:r>
              <a:rPr lang="ru-RU" sz="4100" dirty="0"/>
              <a:t>Экономия </a:t>
            </a:r>
            <a:r>
              <a:rPr lang="en-US" sz="4100" dirty="0"/>
              <a:t>USD </a:t>
            </a:r>
            <a:r>
              <a:rPr lang="ru-RU" sz="4100" dirty="0"/>
              <a:t>1 195 072, из которых </a:t>
            </a:r>
          </a:p>
          <a:p>
            <a:pPr marL="0" indent="0">
              <a:buNone/>
            </a:pPr>
            <a:r>
              <a:rPr lang="ru-RU" sz="4100" dirty="0"/>
              <a:t>ВИЧ программа </a:t>
            </a:r>
            <a:r>
              <a:rPr lang="en-US" sz="4100" dirty="0"/>
              <a:t>USD </a:t>
            </a:r>
            <a:r>
              <a:rPr lang="ru-RU" sz="4100" dirty="0"/>
              <a:t>335 161</a:t>
            </a:r>
          </a:p>
          <a:p>
            <a:pPr marL="0" indent="0">
              <a:buNone/>
            </a:pPr>
            <a:r>
              <a:rPr lang="ru-RU" sz="4100" dirty="0"/>
              <a:t>ВИЧ закупки– </a:t>
            </a:r>
            <a:r>
              <a:rPr lang="en-US" sz="4100" dirty="0"/>
              <a:t>USD </a:t>
            </a:r>
            <a:r>
              <a:rPr lang="ru-RU" sz="4100" dirty="0"/>
              <a:t>269 455</a:t>
            </a:r>
          </a:p>
          <a:p>
            <a:pPr marL="0" indent="0">
              <a:buNone/>
            </a:pPr>
            <a:r>
              <a:rPr lang="ru-RU" sz="4100" dirty="0"/>
              <a:t>каталитическое финансирование - </a:t>
            </a:r>
            <a:r>
              <a:rPr lang="en-US" sz="4100" dirty="0"/>
              <a:t>USD </a:t>
            </a:r>
            <a:r>
              <a:rPr lang="ru-RU" sz="4100" dirty="0"/>
              <a:t>9 660</a:t>
            </a:r>
          </a:p>
          <a:p>
            <a:pPr marL="0" indent="0">
              <a:buNone/>
            </a:pPr>
            <a:r>
              <a:rPr lang="ru-RU" sz="4100" dirty="0"/>
              <a:t>МЗ КР– </a:t>
            </a:r>
            <a:r>
              <a:rPr lang="en-US" sz="4100" dirty="0"/>
              <a:t>USD</a:t>
            </a:r>
            <a:r>
              <a:rPr lang="ru-RU" sz="4100" dirty="0"/>
              <a:t> 59 072</a:t>
            </a:r>
          </a:p>
          <a:p>
            <a:pPr marL="0" indent="0">
              <a:buNone/>
            </a:pPr>
            <a:r>
              <a:rPr lang="ru-RU" sz="4100" dirty="0"/>
              <a:t>ТБ программа - </a:t>
            </a:r>
            <a:r>
              <a:rPr lang="en-US" sz="4100" dirty="0"/>
              <a:t>USD</a:t>
            </a:r>
            <a:r>
              <a:rPr lang="ru-RU" sz="4100" dirty="0"/>
              <a:t> 211 964</a:t>
            </a:r>
          </a:p>
          <a:p>
            <a:pPr marL="0" indent="0">
              <a:buNone/>
            </a:pPr>
            <a:r>
              <a:rPr lang="ru-RU" sz="4100" dirty="0"/>
              <a:t>ТБ закупки - </a:t>
            </a:r>
            <a:r>
              <a:rPr lang="en-US" sz="4100" dirty="0"/>
              <a:t>USD</a:t>
            </a:r>
            <a:r>
              <a:rPr lang="ru-RU" sz="4100" dirty="0"/>
              <a:t> 309 760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8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Экономия основной грант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 fontScale="77500" lnSpcReduction="20000"/>
          </a:bodyPr>
          <a:lstStyle/>
          <a:p>
            <a:r>
              <a:rPr lang="ru-RU" sz="4100" dirty="0"/>
              <a:t>Превышение расходов USD 1 753 392, из которых</a:t>
            </a:r>
          </a:p>
          <a:p>
            <a:pPr marL="0" indent="0">
              <a:buNone/>
            </a:pPr>
            <a:r>
              <a:rPr lang="ru-RU" sz="4100" dirty="0"/>
              <a:t>ВИЧ программа </a:t>
            </a:r>
            <a:r>
              <a:rPr lang="en-US" sz="4100" dirty="0"/>
              <a:t>USD</a:t>
            </a:r>
            <a:r>
              <a:rPr lang="ru-RU" sz="4100" dirty="0"/>
              <a:t> 270 183</a:t>
            </a:r>
          </a:p>
          <a:p>
            <a:pPr marL="0" indent="0">
              <a:buNone/>
            </a:pPr>
            <a:r>
              <a:rPr lang="ru-RU" sz="4100" dirty="0"/>
              <a:t>ВИЧ закупки– </a:t>
            </a:r>
            <a:r>
              <a:rPr lang="en-US" sz="4100" dirty="0"/>
              <a:t>USD </a:t>
            </a:r>
            <a:r>
              <a:rPr lang="ru-RU" sz="4100" dirty="0"/>
              <a:t>336 944</a:t>
            </a:r>
          </a:p>
          <a:p>
            <a:pPr marL="0" indent="0">
              <a:buNone/>
            </a:pPr>
            <a:r>
              <a:rPr lang="ru-RU" sz="4100" dirty="0"/>
              <a:t>каталитическое финансирование - </a:t>
            </a:r>
            <a:r>
              <a:rPr lang="en-US" sz="4100" dirty="0"/>
              <a:t>USD </a:t>
            </a:r>
            <a:r>
              <a:rPr lang="ru-RU" sz="4100" dirty="0"/>
              <a:t>73 907</a:t>
            </a:r>
          </a:p>
          <a:p>
            <a:pPr marL="0" indent="0">
              <a:buNone/>
            </a:pPr>
            <a:r>
              <a:rPr lang="ru-RU" sz="4100" dirty="0"/>
              <a:t>ТБ программа - </a:t>
            </a:r>
            <a:r>
              <a:rPr lang="en-US" sz="4100" dirty="0"/>
              <a:t>USD</a:t>
            </a:r>
            <a:r>
              <a:rPr lang="ru-RU" sz="4100" dirty="0"/>
              <a:t> 29 704</a:t>
            </a:r>
          </a:p>
          <a:p>
            <a:pPr marL="0" indent="0">
              <a:buNone/>
            </a:pPr>
            <a:r>
              <a:rPr lang="ru-RU" sz="4100" dirty="0"/>
              <a:t>ТБ закупки - </a:t>
            </a:r>
            <a:r>
              <a:rPr lang="en-US" sz="4100" dirty="0"/>
              <a:t>USD</a:t>
            </a:r>
            <a:r>
              <a:rPr lang="ru-RU" sz="4100" dirty="0"/>
              <a:t> 811 989</a:t>
            </a:r>
          </a:p>
          <a:p>
            <a:pPr marL="0" indent="0">
              <a:buNone/>
            </a:pPr>
            <a:r>
              <a:rPr lang="en-US" sz="4100" dirty="0"/>
              <a:t>GMS - USD</a:t>
            </a:r>
            <a:r>
              <a:rPr lang="ru-RU" sz="4100" dirty="0"/>
              <a:t> </a:t>
            </a:r>
            <a:r>
              <a:rPr lang="en-US" sz="4100" dirty="0"/>
              <a:t>21</a:t>
            </a:r>
            <a:r>
              <a:rPr lang="ru-RU" sz="4100" dirty="0"/>
              <a:t> </a:t>
            </a:r>
            <a:r>
              <a:rPr lang="en-US" sz="4100" dirty="0"/>
              <a:t>103</a:t>
            </a:r>
          </a:p>
          <a:p>
            <a:pPr marL="0" indent="0">
              <a:buNone/>
            </a:pPr>
            <a:r>
              <a:rPr lang="ru-RU" sz="4100" dirty="0"/>
              <a:t>ПР - </a:t>
            </a:r>
            <a:r>
              <a:rPr lang="en-US" sz="4100" dirty="0"/>
              <a:t>USD</a:t>
            </a:r>
            <a:r>
              <a:rPr lang="ru-RU" sz="4100" dirty="0"/>
              <a:t> </a:t>
            </a:r>
            <a:r>
              <a:rPr lang="en-US" sz="4100" dirty="0"/>
              <a:t>2</a:t>
            </a:r>
            <a:r>
              <a:rPr lang="ru-RU" sz="4100" dirty="0"/>
              <a:t>09 561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3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Экономия основной грант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 fontScale="85000" lnSpcReduction="20000"/>
          </a:bodyPr>
          <a:lstStyle/>
          <a:p>
            <a:r>
              <a:rPr lang="ru-RU" sz="4100" dirty="0"/>
              <a:t>Отложенные активности </a:t>
            </a:r>
            <a:r>
              <a:rPr lang="en-US" sz="4100" dirty="0"/>
              <a:t>USD </a:t>
            </a:r>
            <a:r>
              <a:rPr lang="ru-RU" sz="4100" dirty="0"/>
              <a:t>273 389, из которых </a:t>
            </a:r>
          </a:p>
          <a:p>
            <a:pPr marL="0" indent="0">
              <a:buNone/>
            </a:pPr>
            <a:r>
              <a:rPr lang="ru-RU" sz="4100" dirty="0"/>
              <a:t>ВИЧ программа </a:t>
            </a:r>
            <a:r>
              <a:rPr lang="en-US" sz="4100" dirty="0"/>
              <a:t>USD </a:t>
            </a:r>
            <a:r>
              <a:rPr lang="ru-RU" sz="4100" dirty="0"/>
              <a:t>200 356</a:t>
            </a:r>
          </a:p>
          <a:p>
            <a:pPr marL="0" indent="0">
              <a:buNone/>
            </a:pPr>
            <a:r>
              <a:rPr lang="ru-RU" sz="4100" dirty="0"/>
              <a:t>каталитическое финансирование - </a:t>
            </a:r>
            <a:r>
              <a:rPr lang="en-US" sz="4100" dirty="0"/>
              <a:t>USD </a:t>
            </a:r>
            <a:r>
              <a:rPr lang="ru-RU" sz="4100" dirty="0"/>
              <a:t>34 853</a:t>
            </a:r>
          </a:p>
          <a:p>
            <a:pPr marL="0" indent="0">
              <a:buNone/>
            </a:pPr>
            <a:r>
              <a:rPr lang="ru-RU" sz="4100" dirty="0"/>
              <a:t>ТБ программа - </a:t>
            </a:r>
            <a:r>
              <a:rPr lang="en-US" sz="4100" dirty="0"/>
              <a:t>USD</a:t>
            </a:r>
            <a:r>
              <a:rPr lang="ru-RU" sz="4100" dirty="0"/>
              <a:t> 38 180</a:t>
            </a:r>
          </a:p>
          <a:p>
            <a:pPr marL="0" indent="0">
              <a:buNone/>
            </a:pPr>
            <a:endParaRPr lang="ru-RU" sz="4100" dirty="0"/>
          </a:p>
          <a:p>
            <a:pPr marL="0" indent="0">
              <a:buNone/>
            </a:pPr>
            <a:r>
              <a:rPr lang="en-US" sz="4100" dirty="0"/>
              <a:t> </a:t>
            </a:r>
            <a:r>
              <a:rPr lang="ru-RU" sz="4100" dirty="0"/>
              <a:t>ИТОГ:  - </a:t>
            </a:r>
            <a:r>
              <a:rPr lang="en-US" sz="4100" dirty="0"/>
              <a:t>USD </a:t>
            </a:r>
            <a:r>
              <a:rPr lang="ru-RU" sz="4100" dirty="0"/>
              <a:t>284 931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Необходимость покрытия активностей, запросы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Расходы на заработные платы штата ПР – </a:t>
            </a:r>
            <a:r>
              <a:rPr lang="en-US" dirty="0"/>
              <a:t>USD 300 000</a:t>
            </a:r>
            <a:endParaRPr lang="ru-RU" dirty="0"/>
          </a:p>
          <a:p>
            <a:r>
              <a:rPr lang="ru-RU" dirty="0"/>
              <a:t>Запросы СП (мебель, оборудование, и т.д.) – </a:t>
            </a:r>
            <a:r>
              <a:rPr lang="en-US" dirty="0"/>
              <a:t>USD </a:t>
            </a:r>
            <a:r>
              <a:rPr lang="ru-RU" dirty="0"/>
              <a:t>315 000</a:t>
            </a:r>
          </a:p>
          <a:p>
            <a:r>
              <a:rPr lang="ru-RU" dirty="0"/>
              <a:t>Южная лаборатория - </a:t>
            </a:r>
            <a:r>
              <a:rPr lang="en-US" dirty="0"/>
              <a:t>USD </a:t>
            </a:r>
            <a:r>
              <a:rPr lang="ru-RU" dirty="0"/>
              <a:t>400 000</a:t>
            </a:r>
          </a:p>
          <a:p>
            <a:r>
              <a:rPr lang="ru-RU" dirty="0"/>
              <a:t>ИППП сервис для ЛУИН - </a:t>
            </a:r>
            <a:r>
              <a:rPr lang="en-US" dirty="0"/>
              <a:t>USD </a:t>
            </a:r>
            <a:r>
              <a:rPr lang="ru-RU" dirty="0"/>
              <a:t>20 000</a:t>
            </a:r>
          </a:p>
          <a:p>
            <a:r>
              <a:rPr lang="ru-RU" dirty="0"/>
              <a:t>Тренинги для СП - </a:t>
            </a:r>
            <a:r>
              <a:rPr lang="en-US" dirty="0"/>
              <a:t>USD </a:t>
            </a:r>
            <a:r>
              <a:rPr lang="ru-RU" dirty="0"/>
              <a:t>20 000</a:t>
            </a:r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7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911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BAFB83A586EF4F94E7F07E84C3D94B" ma:contentTypeVersion="14" ma:contentTypeDescription="Создание документа." ma:contentTypeScope="" ma:versionID="2d06a2ba51d6aa37676db29f1cf76eeb">
  <xsd:schema xmlns:xsd="http://www.w3.org/2001/XMLSchema" xmlns:xs="http://www.w3.org/2001/XMLSchema" xmlns:p="http://schemas.microsoft.com/office/2006/metadata/properties" xmlns:ns2="0d090553-ac12-4b9f-ace9-08ae9ba49871" xmlns:ns3="b7c0ead1-1596-430a-9f15-fe6efc5e9c7f" targetNamespace="http://schemas.microsoft.com/office/2006/metadata/properties" ma:root="true" ma:fieldsID="ae254e4937aadf0b61392c43310ea288" ns2:_="" ns3:_="">
    <xsd:import namespace="0d090553-ac12-4b9f-ace9-08ae9ba49871"/>
    <xsd:import namespace="b7c0ead1-1596-430a-9f15-fe6efc5e9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90553-ac12-4b9f-ace9-08ae9ba49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Состояние одобрения" ma:internalName="_x0024_Resources_x003a_core_x002c_Signoff_Status_x003b_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0ead1-1596-430a-9f15-fe6efc5e9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d090553-ac12-4b9f-ace9-08ae9ba49871" xsi:nil="true"/>
  </documentManagement>
</p:properties>
</file>

<file path=customXml/itemProps1.xml><?xml version="1.0" encoding="utf-8"?>
<ds:datastoreItem xmlns:ds="http://schemas.openxmlformats.org/officeDocument/2006/customXml" ds:itemID="{AD2226DD-37BA-40B2-9169-FD3CD1BF74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90553-ac12-4b9f-ace9-08ae9ba49871"/>
    <ds:schemaRef ds:uri="b7c0ead1-1596-430a-9f15-fe6efc5e9c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504553-3E3C-4767-9D24-7D5707FBF882}">
  <ds:schemaRefs>
    <ds:schemaRef ds:uri="http://schemas.microsoft.com/office/2006/metadata/properties"/>
    <ds:schemaRef ds:uri="http://schemas.microsoft.com/office/infopath/2007/PartnerControls"/>
    <ds:schemaRef ds:uri="d6d9d182-1b51-4d13-91b7-4a83422f327c"/>
    <ds:schemaRef ds:uri="059678d3-0933-4798-85ce-4e8030ba05bc"/>
    <ds:schemaRef ds:uri="0d090553-ac12-4b9f-ace9-08ae9ba498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318</Words>
  <Application>Microsoft Office PowerPoint</Application>
  <PresentationFormat>Широкоэкранный</PresentationFormat>
  <Paragraphs>69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Office Theme</vt:lpstr>
      <vt:lpstr>Custom Design</vt:lpstr>
      <vt:lpstr>Информация по сэкономленным средствам Проекта ПРООН\ГФ за 2021 г. </vt:lpstr>
      <vt:lpstr>Экономия CRM 2.0</vt:lpstr>
      <vt:lpstr>Экономия CRM 2.0</vt:lpstr>
      <vt:lpstr>Экономия основной грант</vt:lpstr>
      <vt:lpstr>Экономия основной грант</vt:lpstr>
      <vt:lpstr>Экономия основной грант</vt:lpstr>
      <vt:lpstr>Необходимость покрытия активностей, запросы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Inga Babicheva</cp:lastModifiedBy>
  <cp:revision>21</cp:revision>
  <dcterms:created xsi:type="dcterms:W3CDTF">2020-05-07T16:23:44Z</dcterms:created>
  <dcterms:modified xsi:type="dcterms:W3CDTF">2022-05-17T07:44:19Z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0x0101004EBAFB83A586EF4F94E7F07E84C3D94B</vt:lpwstr>
  </property>
</Properties>
</file>