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74" r:id="rId2"/>
    <p:sldId id="439" r:id="rId3"/>
    <p:sldId id="462" r:id="rId4"/>
    <p:sldId id="463" r:id="rId5"/>
    <p:sldId id="478" r:id="rId6"/>
    <p:sldId id="469" r:id="rId7"/>
    <p:sldId id="479" r:id="rId8"/>
    <p:sldId id="473" r:id="rId9"/>
    <p:sldId id="474" r:id="rId10"/>
    <p:sldId id="475" r:id="rId11"/>
    <p:sldId id="476" r:id="rId12"/>
    <p:sldId id="481" r:id="rId13"/>
    <p:sldId id="480" r:id="rId14"/>
    <p:sldId id="482" r:id="rId15"/>
    <p:sldId id="483" r:id="rId16"/>
    <p:sldId id="484" r:id="rId17"/>
    <p:sldId id="488" r:id="rId18"/>
    <p:sldId id="487" r:id="rId19"/>
    <p:sldId id="489" r:id="rId20"/>
    <p:sldId id="490" r:id="rId21"/>
    <p:sldId id="491" r:id="rId22"/>
    <p:sldId id="413" r:id="rId23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3716" autoAdjust="0"/>
  </p:normalViewPr>
  <p:slideViewPr>
    <p:cSldViewPr>
      <p:cViewPr varScale="1">
        <p:scale>
          <a:sx n="51" d="100"/>
          <a:sy n="51" d="100"/>
        </p:scale>
        <p:origin x="139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183" y="1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>
              <a:defRPr sz="1200"/>
            </a:lvl1pPr>
          </a:lstStyle>
          <a:p>
            <a:fld id="{AE58CB13-B353-473A-A15A-A472E63D08CA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5216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183" y="9445216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>
              <a:defRPr sz="1200"/>
            </a:lvl1pPr>
          </a:lstStyle>
          <a:p>
            <a:fld id="{08B27A66-B382-426D-AD5A-65D240E4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1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1" y="1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>
              <a:defRPr sz="1200"/>
            </a:lvl1pPr>
          </a:lstStyle>
          <a:p>
            <a:fld id="{E732E242-9E14-4EA3-9BF8-94E5E368D639}" type="datetimeFigureOut">
              <a:rPr lang="ru-RU" smtClean="0"/>
              <a:t>20.06.2019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9" tIns="45930" rIns="91859" bIns="4593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859" tIns="45930" rIns="91859" bIns="4593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1" y="9445170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>
              <a:defRPr sz="1200"/>
            </a:lvl1pPr>
          </a:lstStyle>
          <a:p>
            <a:fld id="{1098491F-4888-4D59-AE35-4CCF42E2F7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93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50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lue"/>
          <p:cNvPicPr>
            <a:picLocks noChangeAspect="1" noChangeArrowheads="1"/>
          </p:cNvPicPr>
          <p:nvPr/>
        </p:nvPicPr>
        <p:blipFill>
          <a:blip r:embed="rId2"/>
          <a:srcRect r="51984" b="1186"/>
          <a:stretch>
            <a:fillRect/>
          </a:stretch>
        </p:blipFill>
        <p:spPr bwMode="auto">
          <a:xfrm>
            <a:off x="0" y="0"/>
            <a:ext cx="9147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undp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14" descr="undp_logoty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90600"/>
            <a:ext cx="4619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5438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Atlas Project Management Module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543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latin typeface="Trebuchet MS" pitchFamily="34" charset="0"/>
              </a:defRPr>
            </a:lvl1pPr>
          </a:lstStyle>
          <a:p>
            <a:r>
              <a:rPr lang="en-US"/>
              <a:t>Improving Project Management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Март,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Management Practice - BRC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41124C-866D-45C7-A94C-52564DA99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6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374D0-A5BC-4C0C-98A7-7F6FC007EA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5545-F914-4234-8C53-3504F03D97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5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BB86-6CC5-4DA7-9CFA-E69A29E74EB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4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6297-B1CD-4EB8-8996-232BC1B6B368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0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2FEF-85E7-49FD-865D-BB54C2ECA36B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CA97-226C-4B29-A770-698FA7AD10CC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99C9-14A1-4930-ACC5-CAC247D4E83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49E4-A80F-4383-AF59-FE63E638C82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5960-27E8-43D1-A853-467E798D3BA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4A04-E8FC-4318-A029-681CE74BA851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F31DE-F426-412B-A15A-796718EB6F0C}" type="slidenum">
              <a:rPr lang="en-US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0" y="0"/>
            <a:ext cx="4857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3" name="Picture 11" descr="undp_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820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766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481020" cy="2736303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Результаты имплементации Проекта ПРООН </a:t>
            </a:r>
            <a:r>
              <a:rPr lang="ru-RU" dirty="0" smtClean="0"/>
              <a:t>ГФ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>О</a:t>
            </a:r>
            <a:r>
              <a:rPr lang="ru-RU" dirty="0" smtClean="0"/>
              <a:t>сновные </a:t>
            </a:r>
            <a:r>
              <a:rPr lang="ru-RU" dirty="0"/>
              <a:t>проблемы </a:t>
            </a:r>
            <a:r>
              <a:rPr lang="ru-RU" dirty="0" smtClean="0"/>
              <a:t>реализации </a:t>
            </a:r>
            <a:r>
              <a:rPr lang="ru-RU" dirty="0"/>
              <a:t>П</a:t>
            </a:r>
            <a:r>
              <a:rPr lang="ru-RU" dirty="0" smtClean="0"/>
              <a:t>ланы </a:t>
            </a:r>
            <a:r>
              <a:rPr lang="ru-RU" dirty="0"/>
              <a:t>на предстоящие 6 </a:t>
            </a:r>
            <a:r>
              <a:rPr lang="ru-RU" dirty="0" smtClean="0"/>
              <a:t>месяцев </a:t>
            </a:r>
            <a:r>
              <a:rPr lang="ru-RU" dirty="0"/>
              <a:t>П</a:t>
            </a:r>
            <a:r>
              <a:rPr lang="ru-RU" dirty="0" smtClean="0"/>
              <a:t>редложения </a:t>
            </a:r>
            <a:r>
              <a:rPr lang="ru-RU" dirty="0"/>
              <a:t>по ревизии бюджета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207597"/>
            <a:ext cx="6858000" cy="165657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Июнь 20</a:t>
            </a:r>
            <a:r>
              <a:rPr lang="en-US" sz="2800" dirty="0" smtClean="0"/>
              <a:t>, </a:t>
            </a:r>
            <a:r>
              <a:rPr lang="ru-RU" sz="2800" dirty="0" smtClean="0"/>
              <a:t>2019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66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400" dirty="0"/>
              <a:t>Процент ВИЧ-положительных новых и рецидивирующих больных туберкулезом, получающих АРТ во время лечения </a:t>
            </a:r>
            <a:r>
              <a:rPr lang="ru-RU" sz="2400" dirty="0" smtClean="0"/>
              <a:t>ТБ – 90\93% (75 из 81) – 103%</a:t>
            </a:r>
          </a:p>
          <a:p>
            <a:r>
              <a:rPr lang="ru-RU" sz="2400" dirty="0"/>
              <a:t>Процент ВИЧ-положительных беременных женщин, получивших АРТ во время </a:t>
            </a:r>
            <a:r>
              <a:rPr lang="ru-RU" sz="2400" dirty="0" smtClean="0"/>
              <a:t>беременности – 95\98% (133 из 136) – 103%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Количество зарегистрированных случаев всех форм ТБ (в </a:t>
            </a:r>
            <a:r>
              <a:rPr lang="ru-RU" sz="2400" dirty="0" err="1">
                <a:solidFill>
                  <a:srgbClr val="FF0000"/>
                </a:solidFill>
              </a:rPr>
              <a:t>т.ч</a:t>
            </a:r>
            <a:r>
              <a:rPr lang="ru-RU" sz="2400" dirty="0">
                <a:solidFill>
                  <a:srgbClr val="FF0000"/>
                </a:solidFill>
              </a:rPr>
              <a:t>. </a:t>
            </a:r>
            <a:r>
              <a:rPr lang="ru-RU" sz="2400" dirty="0" err="1">
                <a:solidFill>
                  <a:srgbClr val="FF0000"/>
                </a:solidFill>
              </a:rPr>
              <a:t>бактериологически</a:t>
            </a:r>
            <a:r>
              <a:rPr lang="ru-RU" sz="2400" dirty="0">
                <a:solidFill>
                  <a:srgbClr val="FF0000"/>
                </a:solidFill>
              </a:rPr>
              <a:t> подтвержденных и клинически диагностированных), </a:t>
            </a:r>
            <a:r>
              <a:rPr lang="ru-RU" sz="2400" dirty="0" smtClean="0">
                <a:solidFill>
                  <a:srgbClr val="FF0000"/>
                </a:solidFill>
              </a:rPr>
              <a:t>включая </a:t>
            </a:r>
            <a:r>
              <a:rPr lang="ru-RU" sz="2400" dirty="0">
                <a:solidFill>
                  <a:srgbClr val="FF0000"/>
                </a:solidFill>
              </a:rPr>
              <a:t>новые </a:t>
            </a:r>
            <a:r>
              <a:rPr lang="ru-RU" sz="2400" dirty="0" smtClean="0">
                <a:solidFill>
                  <a:srgbClr val="FF0000"/>
                </a:solidFill>
              </a:rPr>
              <a:t>случаи </a:t>
            </a:r>
            <a:r>
              <a:rPr lang="ru-RU" sz="2400" dirty="0">
                <a:solidFill>
                  <a:srgbClr val="FF0000"/>
                </a:solidFill>
              </a:rPr>
              <a:t>и </a:t>
            </a:r>
            <a:r>
              <a:rPr lang="ru-RU" sz="2400" dirty="0" smtClean="0">
                <a:solidFill>
                  <a:srgbClr val="FF0000"/>
                </a:solidFill>
              </a:rPr>
              <a:t>рецидивы – 3500\3191 - 91%</a:t>
            </a:r>
          </a:p>
          <a:p>
            <a:r>
              <a:rPr lang="ru-RU" sz="2400" dirty="0" smtClean="0"/>
              <a:t>Количество </a:t>
            </a:r>
            <a:r>
              <a:rPr lang="ru-RU" sz="2400" dirty="0" err="1"/>
              <a:t>бактериологически</a:t>
            </a:r>
            <a:r>
              <a:rPr lang="ru-RU" sz="2400" dirty="0"/>
              <a:t> подтвержденных зарегистрированных ЛУ-ТБ случаев (РУ-ТБ и/или МЛУ-ТБ</a:t>
            </a:r>
            <a:r>
              <a:rPr lang="ru-RU" sz="2400" dirty="0" smtClean="0"/>
              <a:t>) – 700\847 – 121%</a:t>
            </a:r>
            <a:r>
              <a:rPr lang="ru-RU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129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400" dirty="0" smtClean="0"/>
              <a:t>Количество </a:t>
            </a:r>
            <a:r>
              <a:rPr lang="ru-RU" sz="2400" dirty="0"/>
              <a:t>случаев с РУ/МЛУ ТБ, начавших лечение препаратами второго </a:t>
            </a:r>
            <a:r>
              <a:rPr lang="ru-RU" sz="2400" dirty="0" smtClean="0"/>
              <a:t>ряда – 700\671- 96%</a:t>
            </a:r>
          </a:p>
          <a:p>
            <a:r>
              <a:rPr lang="ru-RU" sz="2400" dirty="0"/>
              <a:t>Процент подтвержденных МЛУ-ТБ случаев, протестированных на чувствительность к </a:t>
            </a:r>
            <a:r>
              <a:rPr lang="ru-RU" sz="2400" dirty="0" err="1"/>
              <a:t>фторхинолонам</a:t>
            </a:r>
            <a:r>
              <a:rPr lang="ru-RU" sz="2400" dirty="0"/>
              <a:t> и инъекционным препаратам второго </a:t>
            </a:r>
            <a:r>
              <a:rPr lang="ru-RU" sz="2400" dirty="0" smtClean="0"/>
              <a:t>ряда – 55\52% (440 из 847) – 95%</a:t>
            </a:r>
          </a:p>
          <a:p>
            <a:r>
              <a:rPr lang="ru-RU" sz="2400" dirty="0"/>
              <a:t>Количество случаев ШЛУ ТБ, взятых на лечение	</a:t>
            </a:r>
            <a:r>
              <a:rPr lang="ru-RU" sz="2400" dirty="0" smtClean="0"/>
              <a:t> - 42\45 – 107%</a:t>
            </a:r>
          </a:p>
          <a:p>
            <a:r>
              <a:rPr lang="ru-RU" sz="2400" dirty="0"/>
              <a:t>Процент и количество пациентов с симптомами или подозрениями на ТБ, обследованных методом </a:t>
            </a:r>
            <a:r>
              <a:rPr lang="ru-RU" sz="2400" dirty="0" err="1"/>
              <a:t>Xpert</a:t>
            </a:r>
            <a:r>
              <a:rPr lang="ru-RU" sz="2400" dirty="0"/>
              <a:t> MTB/RIF и подтвержденным активным ТБ </a:t>
            </a:r>
            <a:r>
              <a:rPr lang="ru-RU" sz="2400" dirty="0" smtClean="0"/>
              <a:t>– 90\93% </a:t>
            </a:r>
            <a:r>
              <a:rPr lang="en-US" sz="2400" dirty="0" smtClean="0"/>
              <a:t>(2956 </a:t>
            </a:r>
            <a:r>
              <a:rPr lang="ru-RU" sz="2400" dirty="0" smtClean="0"/>
              <a:t>из 3191</a:t>
            </a:r>
            <a:r>
              <a:rPr lang="en-US" sz="2400" dirty="0" smtClean="0"/>
              <a:t>)</a:t>
            </a:r>
            <a:r>
              <a:rPr lang="ru-RU" sz="2400" dirty="0" smtClean="0"/>
              <a:t>- 103%</a:t>
            </a:r>
            <a:r>
              <a:rPr lang="ru-RU" sz="24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22731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Me</a:t>
            </a:r>
            <a:r>
              <a:rPr lang="ru-RU" sz="2400" dirty="0" err="1"/>
              <a:t>роприятия</a:t>
            </a:r>
            <a:r>
              <a:rPr lang="ru-RU" sz="2400" dirty="0"/>
              <a:t> </a:t>
            </a:r>
            <a:r>
              <a:rPr lang="en-US" sz="2400" dirty="0"/>
              <a:t>Matching Funds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(1)	</a:t>
            </a:r>
            <a:r>
              <a:rPr lang="ru-RU" sz="2400" dirty="0">
                <a:solidFill>
                  <a:srgbClr val="FF0000"/>
                </a:solidFill>
              </a:rPr>
              <a:t>нарушение прав ключевых групп сотрудниками правоохранительных органов и в местах лишения </a:t>
            </a:r>
            <a:r>
              <a:rPr lang="ru-RU" sz="2400" dirty="0" smtClean="0">
                <a:solidFill>
                  <a:srgbClr val="FF0000"/>
                </a:solidFill>
              </a:rPr>
              <a:t>свободы </a:t>
            </a:r>
            <a:r>
              <a:rPr lang="ru-RU" sz="2400" dirty="0"/>
              <a:t>(2) высокий уровень стигматизации и дискриминации в организациях </a:t>
            </a:r>
            <a:r>
              <a:rPr lang="ru-RU" sz="2400" dirty="0" smtClean="0"/>
              <a:t>здравоохранения</a:t>
            </a:r>
          </a:p>
          <a:p>
            <a:pPr marL="0" indent="0">
              <a:buNone/>
            </a:pPr>
            <a:r>
              <a:rPr lang="ru-RU" sz="2400" dirty="0" smtClean="0"/>
              <a:t>(</a:t>
            </a:r>
            <a:r>
              <a:rPr lang="ru-RU" sz="2400" dirty="0"/>
              <a:t>3) низкая правовая грамотность и навыки защиты своих прав представителями сообщества ЛЖВ и ключевых </a:t>
            </a:r>
            <a:r>
              <a:rPr lang="ru-RU" sz="2400" dirty="0" smtClean="0"/>
              <a:t>групп </a:t>
            </a:r>
            <a:r>
              <a:rPr lang="ru-RU" sz="2400" dirty="0"/>
              <a:t>(4) низкий доступ к правовым услугам для ЛЖВ и ключевых </a:t>
            </a:r>
            <a:r>
              <a:rPr lang="ru-RU" sz="2400" dirty="0" smtClean="0"/>
              <a:t>групп</a:t>
            </a:r>
          </a:p>
          <a:p>
            <a:pPr marL="0" indent="0">
              <a:buNone/>
            </a:pPr>
            <a:r>
              <a:rPr lang="ru-RU" sz="2400" dirty="0" smtClean="0"/>
              <a:t>(</a:t>
            </a:r>
            <a:r>
              <a:rPr lang="ru-RU" sz="2400" dirty="0"/>
              <a:t>5) </a:t>
            </a:r>
            <a:r>
              <a:rPr lang="ru-RU" sz="2400" dirty="0">
                <a:solidFill>
                  <a:srgbClr val="FF0000"/>
                </a:solidFill>
              </a:rPr>
              <a:t>неисполнение действующего законодательства в отношении соблюдения прав ключевых </a:t>
            </a:r>
            <a:r>
              <a:rPr lang="ru-RU" sz="2400" dirty="0" smtClean="0">
                <a:solidFill>
                  <a:srgbClr val="FF0000"/>
                </a:solidFill>
              </a:rPr>
              <a:t>групп</a:t>
            </a:r>
          </a:p>
          <a:p>
            <a:pPr marL="0" indent="0">
              <a:buNone/>
            </a:pPr>
            <a:r>
              <a:rPr lang="ru-RU" sz="2400" dirty="0" smtClean="0"/>
              <a:t>(</a:t>
            </a:r>
            <a:r>
              <a:rPr lang="ru-RU" sz="2400" dirty="0"/>
              <a:t>6) высокий уровень гендерно обусловленного насилия, связанного с ВИЧ или принадлежностью к ключевым </a:t>
            </a:r>
            <a:r>
              <a:rPr lang="ru-RU" sz="2400" dirty="0" smtClean="0"/>
              <a:t>группам</a:t>
            </a:r>
            <a:r>
              <a:rPr lang="ru-RU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812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Me</a:t>
            </a:r>
            <a:r>
              <a:rPr lang="ru-RU" sz="2400" dirty="0" err="1" smtClean="0"/>
              <a:t>роприятия</a:t>
            </a:r>
            <a:r>
              <a:rPr lang="ru-RU" sz="2400" dirty="0" smtClean="0"/>
              <a:t> </a:t>
            </a:r>
            <a:r>
              <a:rPr lang="en-US" sz="2400" dirty="0"/>
              <a:t>M</a:t>
            </a:r>
            <a:r>
              <a:rPr lang="en-US" sz="2400" dirty="0" smtClean="0"/>
              <a:t>atching Funds</a:t>
            </a:r>
            <a:r>
              <a:rPr lang="ru-RU" sz="2400" dirty="0"/>
              <a:t>	</a:t>
            </a:r>
            <a:endParaRPr lang="en-US" sz="2400" dirty="0"/>
          </a:p>
          <a:p>
            <a:r>
              <a:rPr lang="ru-RU" sz="2400" dirty="0" smtClean="0"/>
              <a:t>В имплементации участвуют Национальные Сети, </a:t>
            </a:r>
            <a:r>
              <a:rPr lang="en-US" sz="2400" dirty="0" smtClean="0"/>
              <a:t>AFEW</a:t>
            </a:r>
            <a:r>
              <a:rPr lang="ru-RU" sz="2400" dirty="0" smtClean="0"/>
              <a:t>, Фонд Сорос Кыргызстан, ПРООН, ОФ «Астерия», ОФ «Подруга»</a:t>
            </a:r>
          </a:p>
          <a:p>
            <a:r>
              <a:rPr lang="ru-RU" sz="2400" dirty="0" smtClean="0"/>
              <a:t>Проводятся регулярные встречи партнеров, участвующих в имплементации с привлечением разработчиков, экспертов</a:t>
            </a:r>
          </a:p>
          <a:p>
            <a:r>
              <a:rPr lang="ru-RU" sz="2400" dirty="0" smtClean="0"/>
              <a:t>Разработана ведомственная программ по ВИЧ в  МВД (совместно с партнерами)</a:t>
            </a:r>
          </a:p>
          <a:p>
            <a:r>
              <a:rPr lang="ru-RU" sz="2400" dirty="0" smtClean="0"/>
              <a:t>Окончен полевой этап и начат аналитический этап оценки </a:t>
            </a:r>
            <a:r>
              <a:rPr lang="ru-RU" sz="2400" dirty="0"/>
              <a:t>исполнения </a:t>
            </a:r>
            <a:r>
              <a:rPr lang="ru-RU" sz="2000" dirty="0"/>
              <a:t>«Инструкции о профилактике ВИЧ-инфекции уполномоченными государственными органами внутренних дел, по контролю наркотиков и в сфере исполнения наказаний Кыргызской Республики, взаимодействующими с уязвимыми группами», утвержденной приказом МВД от 21 января 2014 года № 49</a:t>
            </a:r>
          </a:p>
        </p:txBody>
      </p:sp>
    </p:spTree>
    <p:extLst>
      <p:ext uri="{BB962C8B-B14F-4D97-AF65-F5344CB8AC3E}">
        <p14:creationId xmlns:p14="http://schemas.microsoft.com/office/powerpoint/2010/main" val="19554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Me</a:t>
            </a:r>
            <a:r>
              <a:rPr lang="ru-RU" sz="2400" dirty="0" err="1" smtClean="0"/>
              <a:t>роприятия</a:t>
            </a:r>
            <a:r>
              <a:rPr lang="ru-RU" sz="2400" dirty="0" smtClean="0"/>
              <a:t> </a:t>
            </a:r>
            <a:r>
              <a:rPr lang="en-US" sz="2400" dirty="0"/>
              <a:t>M</a:t>
            </a:r>
            <a:r>
              <a:rPr lang="en-US" sz="2400" dirty="0" smtClean="0"/>
              <a:t>atching Funds</a:t>
            </a:r>
            <a:r>
              <a:rPr lang="ru-RU" sz="2400" dirty="0"/>
              <a:t>	</a:t>
            </a:r>
            <a:endParaRPr lang="en-US" sz="2400" dirty="0"/>
          </a:p>
          <a:p>
            <a:r>
              <a:rPr lang="ru-RU" sz="2400" dirty="0" smtClean="0"/>
              <a:t>Проведен анализ </a:t>
            </a:r>
            <a:r>
              <a:rPr lang="ru-RU" sz="2400" dirty="0"/>
              <a:t>и </a:t>
            </a:r>
            <a:r>
              <a:rPr lang="ru-RU" sz="2400" dirty="0" smtClean="0"/>
              <a:t>обновление </a:t>
            </a:r>
            <a:r>
              <a:rPr lang="ru-RU" sz="2400" dirty="0"/>
              <a:t>действующих учебных программ в академии МВД, </a:t>
            </a:r>
            <a:r>
              <a:rPr lang="ru-RU" sz="2400" dirty="0" smtClean="0"/>
              <a:t>системе </a:t>
            </a:r>
            <a:r>
              <a:rPr lang="ru-RU" sz="2400" dirty="0"/>
              <a:t>непрерывной подготовки сотрудников ОВД и </a:t>
            </a:r>
            <a:r>
              <a:rPr lang="ru-RU" sz="2400" dirty="0" smtClean="0"/>
              <a:t>ГСИН, </a:t>
            </a:r>
            <a:r>
              <a:rPr lang="ru-RU" sz="2400" dirty="0" err="1" smtClean="0"/>
              <a:t>ТоТ</a:t>
            </a:r>
            <a:r>
              <a:rPr lang="ru-RU" sz="2400" dirty="0" smtClean="0"/>
              <a:t> для преподавателей, преподавание обновленного модуля начнется с 2020 г.</a:t>
            </a:r>
          </a:p>
          <a:p>
            <a:r>
              <a:rPr lang="ru-RU" sz="2400" dirty="0" smtClean="0"/>
              <a:t>Начата подготовка к ознакомительному туру </a:t>
            </a:r>
            <a:r>
              <a:rPr lang="ru-RU" sz="2400" dirty="0"/>
              <a:t>в </a:t>
            </a:r>
            <a:r>
              <a:rPr lang="ru-RU" sz="2400" dirty="0" smtClean="0"/>
              <a:t> г. Берлин для лиц</a:t>
            </a:r>
            <a:r>
              <a:rPr lang="ru-RU" sz="2400" dirty="0"/>
              <a:t>, принимающих </a:t>
            </a:r>
            <a:r>
              <a:rPr lang="ru-RU" sz="2400" dirty="0" smtClean="0"/>
              <a:t>решения</a:t>
            </a:r>
          </a:p>
          <a:p>
            <a:r>
              <a:rPr lang="ru-RU" sz="2400" dirty="0" smtClean="0"/>
              <a:t>Проведено несколько семинаров </a:t>
            </a:r>
            <a:r>
              <a:rPr lang="ru-RU" sz="2400" dirty="0"/>
              <a:t>в год для адвокатов, судий, работников </a:t>
            </a:r>
            <a:r>
              <a:rPr lang="ru-RU" sz="2400" dirty="0" smtClean="0"/>
              <a:t>прокуратуры (совместно с партнерами)</a:t>
            </a:r>
          </a:p>
          <a:p>
            <a:r>
              <a:rPr lang="ru-RU" sz="2400" dirty="0" smtClean="0"/>
              <a:t>Начата подготовка </a:t>
            </a:r>
            <a:r>
              <a:rPr lang="ru-RU" sz="2400" dirty="0"/>
              <a:t>к </a:t>
            </a:r>
            <a:r>
              <a:rPr lang="ru-RU" sz="2400" dirty="0" smtClean="0"/>
              <a:t>обновлению </a:t>
            </a:r>
            <a:r>
              <a:rPr lang="ru-RU" sz="2400" dirty="0"/>
              <a:t>существующих модулей по стигме и дискриминации </a:t>
            </a:r>
            <a:r>
              <a:rPr lang="ru-RU" sz="2400" dirty="0" smtClean="0"/>
              <a:t>и включению </a:t>
            </a:r>
            <a:r>
              <a:rPr lang="ru-RU" sz="2400" dirty="0"/>
              <a:t>их в систему до и последипломного </a:t>
            </a:r>
            <a:r>
              <a:rPr lang="ru-RU" sz="2400" dirty="0" smtClean="0"/>
              <a:t>медицинского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97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Me</a:t>
            </a:r>
            <a:r>
              <a:rPr lang="ru-RU" sz="2400" dirty="0" err="1" smtClean="0"/>
              <a:t>роприятия</a:t>
            </a:r>
            <a:r>
              <a:rPr lang="ru-RU" sz="2400" dirty="0" smtClean="0"/>
              <a:t> </a:t>
            </a:r>
            <a:r>
              <a:rPr lang="en-US" sz="2400" dirty="0"/>
              <a:t>M</a:t>
            </a:r>
            <a:r>
              <a:rPr lang="en-US" sz="2400" dirty="0" smtClean="0"/>
              <a:t>atching Funds</a:t>
            </a:r>
            <a:r>
              <a:rPr lang="ru-RU" sz="2400" dirty="0"/>
              <a:t>	</a:t>
            </a:r>
            <a:endParaRPr lang="en-US" sz="2400" dirty="0"/>
          </a:p>
          <a:p>
            <a:r>
              <a:rPr lang="ru-RU" sz="2400" dirty="0" smtClean="0"/>
              <a:t>Проведен и готовится к проведению </a:t>
            </a:r>
            <a:r>
              <a:rPr lang="ru-RU" sz="2400" dirty="0"/>
              <a:t>цикл тренингов </a:t>
            </a:r>
            <a:r>
              <a:rPr lang="ru-RU" sz="2400" dirty="0" smtClean="0"/>
              <a:t>по обучению </a:t>
            </a:r>
            <a:r>
              <a:rPr lang="ru-RU" sz="2400" dirty="0"/>
              <a:t>лидеров </a:t>
            </a:r>
            <a:r>
              <a:rPr lang="ru-RU" sz="2400" dirty="0" smtClean="0"/>
              <a:t>сообществ, руководителей организаций </a:t>
            </a:r>
            <a:r>
              <a:rPr lang="ru-RU" sz="2400" dirty="0"/>
              <a:t>по </a:t>
            </a:r>
            <a:r>
              <a:rPr lang="ru-RU" sz="2400" dirty="0" smtClean="0"/>
              <a:t>правам человека, навыкам документирования, процедурам ГФ, управлению организациями в условиях переходных периодов, «Школе пациента», государственному социальному заказу, попечительским советам и т.д.</a:t>
            </a:r>
          </a:p>
          <a:p>
            <a:r>
              <a:rPr lang="ru-RU" sz="2400" dirty="0" smtClean="0"/>
              <a:t>Начата подготовка к проведению ежегодной Летней школы для деток, живущих с ВИЧ</a:t>
            </a:r>
          </a:p>
          <a:p>
            <a:r>
              <a:rPr lang="ru-RU" sz="2400" dirty="0" smtClean="0"/>
              <a:t>Запущен процесс оценки Индекса стигмы ЛЖВ</a:t>
            </a:r>
          </a:p>
          <a:p>
            <a:r>
              <a:rPr lang="ru-RU" sz="2400" dirty="0" smtClean="0"/>
              <a:t>Проведен Форум НПО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36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r>
              <a:rPr lang="en-US" sz="2800" dirty="0" smtClean="0"/>
              <a:t> - </a:t>
            </a:r>
            <a:r>
              <a:rPr lang="ru-RU" sz="2800" dirty="0"/>
              <a:t>Проблемы реализации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800" dirty="0" smtClean="0"/>
              <a:t>Сокращение количества сервисных профилактических НПО с 15 в 2019 до 9-10 в 2020</a:t>
            </a:r>
            <a:endParaRPr lang="en-US" sz="2800" dirty="0" smtClean="0"/>
          </a:p>
          <a:p>
            <a:r>
              <a:rPr lang="ru-RU" sz="2800" dirty="0" smtClean="0"/>
              <a:t>Решение комитета по ВИЧ и ТБ по количеству НПО в 2020 г. (незначительный перерасход бюджета, около </a:t>
            </a:r>
            <a:r>
              <a:rPr lang="en-US" sz="2800" dirty="0" smtClean="0"/>
              <a:t>USD </a:t>
            </a:r>
            <a:r>
              <a:rPr lang="ru-RU" sz="2800" dirty="0" smtClean="0"/>
              <a:t>10 000\год) </a:t>
            </a:r>
          </a:p>
          <a:p>
            <a:r>
              <a:rPr lang="ru-RU" sz="2800" dirty="0" smtClean="0"/>
              <a:t>Если сокращать до 9 НПО – </a:t>
            </a:r>
            <a:r>
              <a:rPr lang="ru-RU" sz="2800" dirty="0"/>
              <a:t>решение комитета по ВИЧ и ТБ </a:t>
            </a:r>
            <a:r>
              <a:rPr lang="ru-RU" sz="2800" dirty="0" smtClean="0"/>
              <a:t>по географическому распределению, ключевым группам, ПРООН необходимо время для объявления тендера (сентябрь 2019)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83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r>
              <a:rPr lang="en-US" sz="2800" dirty="0" smtClean="0"/>
              <a:t> </a:t>
            </a:r>
            <a:r>
              <a:rPr lang="en-US" sz="2800" dirty="0"/>
              <a:t>- </a:t>
            </a:r>
            <a:r>
              <a:rPr lang="ru-RU" sz="2800" dirty="0"/>
              <a:t>Проблемы реализации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800" dirty="0" smtClean="0"/>
              <a:t>Существующие барьеры для реализации программ профилактики, </a:t>
            </a:r>
            <a:r>
              <a:rPr lang="ru-RU" sz="2800" dirty="0" err="1" smtClean="0"/>
              <a:t>ЛиУ</a:t>
            </a:r>
            <a:endParaRPr lang="ru-RU" sz="2800" dirty="0" smtClean="0"/>
          </a:p>
          <a:p>
            <a:r>
              <a:rPr lang="ru-RU" sz="2800" dirty="0" smtClean="0"/>
              <a:t>Официальный отказ ГСИН от осуществления надбавок медицинскому персоналу, участвующему в имплементации Проекта ГФ (аттестованным сотрудникам)</a:t>
            </a:r>
          </a:p>
          <a:p>
            <a:r>
              <a:rPr lang="ru-RU" sz="2800" dirty="0"/>
              <a:t>Дефицит средств на препараты для лечения ЛУ-ТБ (на 2020 г. – около USD 2 млн., включая буфер на 6 месяцев 2021 – USD </a:t>
            </a:r>
            <a:r>
              <a:rPr lang="ru-RU" sz="2800" dirty="0" smtClean="0"/>
              <a:t>3,8 </a:t>
            </a:r>
            <a:r>
              <a:rPr lang="ru-RU" sz="2800" dirty="0"/>
              <a:t>млн.)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76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Программа - Проблемы реализации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2736"/>
            <a:ext cx="8458200" cy="5805264"/>
          </a:xfrm>
        </p:spPr>
        <p:txBody>
          <a:bodyPr/>
          <a:lstStyle/>
          <a:p>
            <a:r>
              <a:rPr lang="en-US" dirty="0" smtClean="0"/>
              <a:t>Matching Funds </a:t>
            </a:r>
            <a:r>
              <a:rPr lang="ru-RU" dirty="0" smtClean="0"/>
              <a:t>мероприятия </a:t>
            </a:r>
          </a:p>
          <a:p>
            <a:r>
              <a:rPr lang="ru-RU" dirty="0" smtClean="0"/>
              <a:t>База данных ТБ </a:t>
            </a:r>
          </a:p>
          <a:p>
            <a:pPr>
              <a:buFontTx/>
              <a:buChar char="-"/>
            </a:pPr>
            <a:r>
              <a:rPr lang="ru-RU" sz="2800" dirty="0" smtClean="0"/>
              <a:t>оценка функциональности завершена к концу 2018 г.</a:t>
            </a:r>
          </a:p>
          <a:p>
            <a:pPr>
              <a:buFontTx/>
              <a:buChar char="-"/>
            </a:pPr>
            <a:r>
              <a:rPr lang="ru-RU" sz="2800" dirty="0" smtClean="0"/>
              <a:t>план распределения компьютеров (215 комплектов) направлен МЗ КР в январе 2019</a:t>
            </a:r>
          </a:p>
          <a:p>
            <a:pPr>
              <a:buFontTx/>
              <a:buChar char="-"/>
            </a:pPr>
            <a:r>
              <a:rPr lang="ru-RU" sz="2800" dirty="0" smtClean="0"/>
              <a:t>разрешение ГФ на передачу в постоянное пользование -  Май 2019</a:t>
            </a:r>
          </a:p>
          <a:p>
            <a:pPr>
              <a:buFontTx/>
              <a:buChar char="-"/>
            </a:pPr>
            <a:r>
              <a:rPr lang="ru-RU" sz="2800" dirty="0" smtClean="0"/>
              <a:t>распределение </a:t>
            </a:r>
            <a:r>
              <a:rPr lang="ru-RU" sz="2800" dirty="0"/>
              <a:t>– июнь 2019 (НЦФ, ЧОЦБТ, БОЦБТ)</a:t>
            </a:r>
          </a:p>
          <a:p>
            <a:pPr>
              <a:buFontTx/>
              <a:buChar char="-"/>
            </a:pPr>
            <a:endParaRPr lang="ru-RU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Программа - Проблемы реализации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63880" cy="4876800"/>
          </a:xfrm>
        </p:spPr>
        <p:txBody>
          <a:bodyPr/>
          <a:lstStyle/>
          <a:p>
            <a:pPr>
              <a:buClr>
                <a:srgbClr val="333399"/>
              </a:buClr>
            </a:pPr>
            <a:r>
              <a:rPr lang="ru-RU" dirty="0" smtClean="0">
                <a:solidFill>
                  <a:srgbClr val="000000"/>
                </a:solidFill>
              </a:rPr>
              <a:t>Ре-инжиниринг базы данных по ТБ</a:t>
            </a:r>
          </a:p>
          <a:p>
            <a:pPr>
              <a:buClr>
                <a:srgbClr val="333399"/>
              </a:buCl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Получено ТЗ</a:t>
            </a:r>
          </a:p>
          <a:p>
            <a:pPr>
              <a:buClr>
                <a:srgbClr val="333399"/>
              </a:buCl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Проводится анализ ТЗ</a:t>
            </a:r>
            <a:endParaRPr lang="en-US" dirty="0">
              <a:solidFill>
                <a:srgbClr val="000000"/>
              </a:solidFill>
            </a:endParaRPr>
          </a:p>
          <a:p>
            <a:pPr>
              <a:buClr>
                <a:srgbClr val="333399"/>
              </a:buClr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Clr>
                <a:srgbClr val="333399"/>
              </a:buCl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>
                <a:srgbClr val="333399"/>
              </a:buClr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Clr>
                <a:srgbClr val="333399"/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rgbClr val="333399"/>
              </a:buClr>
            </a:pPr>
            <a:endParaRPr lang="ru-RU" dirty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ru-RU" dirty="0">
                <a:solidFill>
                  <a:srgbClr val="000000"/>
                </a:solidFill>
              </a:rPr>
              <a:t>    </a:t>
            </a:r>
            <a:r>
              <a:rPr lang="ru-RU" dirty="0" smtClean="0">
                <a:solidFill>
                  <a:srgbClr val="000000"/>
                </a:solidFill>
              </a:rPr>
              <a:t>-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Сведения о гранте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2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4920208"/>
          </a:xfrm>
        </p:spPr>
        <p:txBody>
          <a:bodyPr/>
          <a:lstStyle/>
          <a:p>
            <a:r>
              <a:rPr lang="ru-RU" dirty="0"/>
              <a:t>Период имплементации – 1 июля 2018 – 31 декабря </a:t>
            </a:r>
            <a:r>
              <a:rPr lang="ru-RU" dirty="0" smtClean="0"/>
              <a:t>2020</a:t>
            </a:r>
            <a:endParaRPr lang="ru-RU" dirty="0"/>
          </a:p>
          <a:p>
            <a:r>
              <a:rPr lang="ru-RU" dirty="0"/>
              <a:t>Общая сумма </a:t>
            </a:r>
            <a:r>
              <a:rPr lang="en-US" dirty="0" smtClean="0"/>
              <a:t>USD 20 959 824</a:t>
            </a:r>
            <a:endParaRPr lang="ru-RU" dirty="0" smtClean="0"/>
          </a:p>
          <a:p>
            <a:r>
              <a:rPr lang="ru-RU" dirty="0"/>
              <a:t>В том числе, сумма каталитического </a:t>
            </a:r>
            <a:r>
              <a:rPr lang="ru-RU" dirty="0" smtClean="0"/>
              <a:t>финансирования </a:t>
            </a:r>
            <a:r>
              <a:rPr lang="ru-RU" dirty="0"/>
              <a:t>USD 1 513 806,00 (в том числе USD 582 390,00 в рамках основного гранта) </a:t>
            </a:r>
            <a:endParaRPr lang="en-US" dirty="0" smtClean="0"/>
          </a:p>
          <a:p>
            <a:r>
              <a:rPr lang="en-US" dirty="0"/>
              <a:t>P</a:t>
            </a:r>
            <a:r>
              <a:rPr lang="ru-RU" dirty="0" err="1" smtClean="0"/>
              <a:t>ейтинг</a:t>
            </a:r>
            <a:r>
              <a:rPr lang="ru-RU" dirty="0" smtClean="0"/>
              <a:t>  за период 1 полугодие 2018 - А2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3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92008" cy="836712"/>
          </a:xfrm>
        </p:spPr>
        <p:txBody>
          <a:bodyPr/>
          <a:lstStyle/>
          <a:p>
            <a:r>
              <a:rPr lang="ru-RU" sz="3200" dirty="0"/>
              <a:t>Программа - Проблемы реализации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6752"/>
            <a:ext cx="8458200" cy="4525963"/>
          </a:xfrm>
        </p:spPr>
        <p:txBody>
          <a:bodyPr/>
          <a:lstStyle/>
          <a:p>
            <a:r>
              <a:rPr lang="ru-RU" sz="2800" dirty="0">
                <a:solidFill>
                  <a:srgbClr val="000000"/>
                </a:solidFill>
              </a:rPr>
              <a:t>Расширение\внедрение системы </a:t>
            </a:r>
            <a:r>
              <a:rPr lang="ru-RU" sz="2800" dirty="0" smtClean="0">
                <a:solidFill>
                  <a:srgbClr val="000000"/>
                </a:solidFill>
              </a:rPr>
              <a:t>транспортировки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ru-RU" sz="2800" dirty="0" smtClean="0"/>
              <a:t>Транспортировка по </a:t>
            </a:r>
            <a:r>
              <a:rPr lang="ru-RU" sz="2800" dirty="0" err="1" smtClean="0"/>
              <a:t>Баткенской</a:t>
            </a:r>
            <a:r>
              <a:rPr lang="ru-RU" sz="2800" dirty="0" smtClean="0"/>
              <a:t> области стартовала в августе 2018</a:t>
            </a:r>
          </a:p>
          <a:p>
            <a:r>
              <a:rPr lang="ru-RU" sz="2800" dirty="0" smtClean="0"/>
              <a:t>Обсуждение модели на всю страну – сентябрь 2018-июнь 2019 </a:t>
            </a:r>
          </a:p>
          <a:p>
            <a:r>
              <a:rPr lang="ru-RU" sz="2800" dirty="0" smtClean="0"/>
              <a:t>Окончательное согласование июнь 2019 </a:t>
            </a:r>
          </a:p>
          <a:p>
            <a:r>
              <a:rPr lang="ru-RU" sz="2800" dirty="0" smtClean="0"/>
              <a:t>На время обсуждений на областном уровне транспортировка осуществлялась </a:t>
            </a:r>
          </a:p>
          <a:p>
            <a:r>
              <a:rPr lang="ru-RU" sz="2800" dirty="0" smtClean="0"/>
              <a:t>Контракт на транспортную компанию на уровне страны ожидается к концу августа 2019</a:t>
            </a:r>
            <a:endParaRPr lang="ru-RU" dirty="0"/>
          </a:p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3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Приоритеты для репрограмминга экономии в компоненте по ВИЧ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52472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/>
              <a:t>Предварительно экономия составит </a:t>
            </a:r>
            <a:r>
              <a:rPr lang="en-US" sz="2800" dirty="0" smtClean="0"/>
              <a:t>USD 170 000</a:t>
            </a:r>
            <a:endParaRPr lang="en-US" sz="2800" dirty="0"/>
          </a:p>
          <a:p>
            <a:pPr marL="0" indent="0">
              <a:buNone/>
            </a:pPr>
            <a:r>
              <a:rPr lang="ru-RU" sz="2800" dirty="0" smtClean="0"/>
              <a:t>Приоритеты: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Сохранение текущего количества сервисных НПО</a:t>
            </a:r>
          </a:p>
          <a:p>
            <a:pPr>
              <a:buFontTx/>
              <a:buChar char="-"/>
            </a:pPr>
            <a:r>
              <a:rPr lang="ru-RU" sz="2800" dirty="0" err="1" smtClean="0"/>
              <a:t>Холодовые</a:t>
            </a:r>
            <a:r>
              <a:rPr lang="ru-RU" sz="2800" dirty="0" smtClean="0"/>
              <a:t> комнаты для РЦ СПИД, ООЦПБС</a:t>
            </a:r>
          </a:p>
          <a:p>
            <a:pPr>
              <a:buFontTx/>
              <a:buChar char="-"/>
            </a:pPr>
            <a:r>
              <a:rPr lang="ru-RU" sz="2800" dirty="0"/>
              <a:t>Р</a:t>
            </a:r>
            <a:r>
              <a:rPr lang="ru-RU" sz="2800" dirty="0" smtClean="0"/>
              <a:t>емонт</a:t>
            </a:r>
            <a:r>
              <a:rPr lang="ru-RU" sz="2800" dirty="0" smtClean="0"/>
              <a:t> </a:t>
            </a:r>
            <a:r>
              <a:rPr lang="ru-RU" sz="2800" dirty="0" err="1" smtClean="0"/>
              <a:t>секвенатора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Активности по </a:t>
            </a:r>
            <a:r>
              <a:rPr lang="ru-RU" sz="2800" dirty="0" err="1" smtClean="0"/>
              <a:t>валидации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Закупка оборудования для СП (хранение ИМН</a:t>
            </a:r>
            <a:r>
              <a:rPr lang="ru-RU" sz="2800" dirty="0" smtClean="0"/>
              <a:t>)</a:t>
            </a:r>
          </a:p>
          <a:p>
            <a:pPr>
              <a:buFontTx/>
              <a:buChar char="-"/>
            </a:pPr>
            <a:r>
              <a:rPr lang="ru-RU" sz="2800" dirty="0" smtClean="0"/>
              <a:t>Др.</a:t>
            </a:r>
            <a:endParaRPr lang="ru-RU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3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Финансирование</a:t>
            </a:r>
            <a:br>
              <a:rPr lang="ru-RU" sz="2800" dirty="0" smtClean="0"/>
            </a:br>
            <a:r>
              <a:rPr lang="ru-RU" sz="2800" dirty="0" smtClean="0"/>
              <a:t>Бюджет и выплаты ГФ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3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4920208"/>
          </a:xfrm>
        </p:spPr>
        <p:txBody>
          <a:bodyPr/>
          <a:lstStyle/>
          <a:p>
            <a:r>
              <a:rPr lang="ru-RU" dirty="0" smtClean="0"/>
              <a:t>2 транша ГФ </a:t>
            </a:r>
            <a:r>
              <a:rPr lang="ru-RU" dirty="0"/>
              <a:t> </a:t>
            </a:r>
            <a:r>
              <a:rPr lang="ru-RU" dirty="0" smtClean="0"/>
              <a:t>- июль, октябрь </a:t>
            </a:r>
            <a:r>
              <a:rPr lang="ru-RU" dirty="0"/>
              <a:t>2018 г. </a:t>
            </a:r>
            <a:endParaRPr lang="ru-RU" dirty="0" smtClean="0"/>
          </a:p>
          <a:p>
            <a:r>
              <a:rPr lang="ru-RU" dirty="0" smtClean="0"/>
              <a:t>Общая сумма </a:t>
            </a:r>
            <a:r>
              <a:rPr lang="ru-RU" dirty="0"/>
              <a:t>9 283 289</a:t>
            </a:r>
            <a:r>
              <a:rPr lang="ru-RU" dirty="0" smtClean="0"/>
              <a:t>$</a:t>
            </a:r>
          </a:p>
          <a:p>
            <a:r>
              <a:rPr lang="ru-RU" dirty="0" smtClean="0"/>
              <a:t>Это превышает </a:t>
            </a:r>
            <a:r>
              <a:rPr lang="ru-RU" dirty="0"/>
              <a:t>бюджет отчетного периода на </a:t>
            </a:r>
            <a:r>
              <a:rPr lang="ru-RU" dirty="0" smtClean="0"/>
              <a:t>20%, т.к. необходимо было начинать закупочный цикл</a:t>
            </a:r>
          </a:p>
          <a:p>
            <a:r>
              <a:rPr lang="ru-RU" dirty="0" smtClean="0"/>
              <a:t> </a:t>
            </a:r>
            <a:r>
              <a:rPr lang="ru-RU" dirty="0"/>
              <a:t>И</a:t>
            </a:r>
            <a:r>
              <a:rPr lang="ru-RU" dirty="0" smtClean="0"/>
              <a:t>спользовались средства из будущего </a:t>
            </a:r>
            <a:r>
              <a:rPr lang="ru-RU" dirty="0"/>
              <a:t>периода в </a:t>
            </a:r>
            <a:r>
              <a:rPr lang="ru-RU" dirty="0" smtClean="0"/>
              <a:t>отчетном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77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Финансирование</a:t>
            </a:r>
            <a:br>
              <a:rPr lang="ru-RU" sz="2800" dirty="0" smtClean="0"/>
            </a:br>
            <a:r>
              <a:rPr lang="ru-RU" sz="2800" dirty="0" smtClean="0"/>
              <a:t>Выплаты и расходы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4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4920208"/>
          </a:xfrm>
        </p:spPr>
        <p:txBody>
          <a:bodyPr/>
          <a:lstStyle/>
          <a:p>
            <a:r>
              <a:rPr lang="ru-RU" dirty="0" smtClean="0"/>
              <a:t>Расходы </a:t>
            </a:r>
            <a:r>
              <a:rPr lang="en-US" dirty="0" smtClean="0"/>
              <a:t>USD</a:t>
            </a:r>
            <a:r>
              <a:rPr lang="ru-RU" dirty="0" smtClean="0"/>
              <a:t> 5 </a:t>
            </a:r>
            <a:r>
              <a:rPr lang="ru-RU" dirty="0"/>
              <a:t>559 757</a:t>
            </a:r>
            <a:r>
              <a:rPr lang="ru-RU" dirty="0" smtClean="0"/>
              <a:t>$ (включая </a:t>
            </a:r>
            <a:r>
              <a:rPr lang="ru-RU" dirty="0"/>
              <a:t>сумму финансовых </a:t>
            </a:r>
            <a:r>
              <a:rPr lang="ru-RU" dirty="0" smtClean="0"/>
              <a:t>обязательств </a:t>
            </a:r>
            <a:r>
              <a:rPr lang="ru-RU" dirty="0"/>
              <a:t> </a:t>
            </a:r>
            <a:r>
              <a:rPr lang="en-US" dirty="0" smtClean="0"/>
              <a:t>USD </a:t>
            </a:r>
            <a:r>
              <a:rPr lang="ru-RU" dirty="0" smtClean="0"/>
              <a:t>3 </a:t>
            </a:r>
            <a:r>
              <a:rPr lang="ru-RU" dirty="0"/>
              <a:t>328 </a:t>
            </a:r>
            <a:r>
              <a:rPr lang="ru-RU" dirty="0" smtClean="0"/>
              <a:t>247) на 31 декабря 2018 г.</a:t>
            </a:r>
          </a:p>
          <a:p>
            <a:r>
              <a:rPr lang="ru-RU" dirty="0" smtClean="0"/>
              <a:t>Произведены </a:t>
            </a:r>
            <a:r>
              <a:rPr lang="ru-RU" dirty="0"/>
              <a:t>выплаты 39 СП  в срок на общую сумму в 1 045 893$ </a:t>
            </a:r>
            <a:r>
              <a:rPr lang="ru-RU" dirty="0" smtClean="0"/>
              <a:t>в </a:t>
            </a:r>
            <a:r>
              <a:rPr lang="ru-RU" dirty="0"/>
              <a:t>рамках подписанных Соглашений и </a:t>
            </a:r>
            <a:r>
              <a:rPr lang="ru-RU" dirty="0" smtClean="0"/>
              <a:t>бюджетов </a:t>
            </a:r>
            <a:endParaRPr lang="en-US" dirty="0" smtClean="0"/>
          </a:p>
          <a:p>
            <a:r>
              <a:rPr lang="ru-RU" dirty="0"/>
              <a:t>Расходы СП – USD 997 821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4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Управление</a:t>
            </a:r>
            <a:br>
              <a:rPr lang="ru-RU" sz="2800" dirty="0"/>
            </a:br>
            <a:r>
              <a:rPr lang="ru-RU" sz="2800" dirty="0"/>
              <a:t>Контрактные соглашения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5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</a:t>
            </a:r>
          </a:p>
          <a:p>
            <a:pPr marL="0" indent="0">
              <a:buNone/>
            </a:pPr>
            <a:r>
              <a:rPr lang="ru-RU" dirty="0" smtClean="0"/>
              <a:t>Компонент ВИЧ</a:t>
            </a:r>
          </a:p>
          <a:p>
            <a:r>
              <a:rPr lang="en-US" dirty="0" smtClean="0"/>
              <a:t>22 C</a:t>
            </a:r>
            <a:r>
              <a:rPr lang="ru-RU" dirty="0" smtClean="0"/>
              <a:t>П (28 Соглашений)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Компонент ТБ</a:t>
            </a:r>
            <a:endParaRPr lang="en-US" dirty="0" smtClean="0"/>
          </a:p>
          <a:p>
            <a:r>
              <a:rPr lang="ru-RU" dirty="0" smtClean="0"/>
              <a:t>1</a:t>
            </a:r>
            <a:r>
              <a:rPr lang="en-US" dirty="0" smtClean="0"/>
              <a:t>1</a:t>
            </a:r>
            <a:r>
              <a:rPr lang="ru-RU" dirty="0" smtClean="0"/>
              <a:t> СП (11 Соглашений)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Всего</a:t>
            </a:r>
          </a:p>
          <a:p>
            <a:r>
              <a:rPr lang="ru-RU" dirty="0" smtClean="0"/>
              <a:t>32 СП (39 Соглашений)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8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Бюджет и закупки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6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800" dirty="0"/>
              <a:t>Медикаменты и ИМН закуплены согласно потребности на </a:t>
            </a:r>
            <a:r>
              <a:rPr lang="ru-RU" sz="2800" dirty="0" smtClean="0"/>
              <a:t>2018 - 2019 гг. </a:t>
            </a:r>
            <a:r>
              <a:rPr lang="ru-RU" sz="2800" dirty="0"/>
              <a:t>В расчетах потребности учтены текущий запас, ожидаемые поставки и наличие </a:t>
            </a:r>
            <a:r>
              <a:rPr lang="ru-RU" sz="2800" dirty="0" smtClean="0"/>
              <a:t>бюджета</a:t>
            </a:r>
          </a:p>
          <a:p>
            <a:r>
              <a:rPr lang="ru-RU" sz="2800" dirty="0"/>
              <a:t>Данные Электронной базы слежения, данные РЦ СПИД</a:t>
            </a:r>
            <a:r>
              <a:rPr lang="ru-RU" sz="2800" dirty="0" smtClean="0"/>
              <a:t>, НЦФ, </a:t>
            </a:r>
            <a:r>
              <a:rPr lang="ru-RU" sz="2800" dirty="0"/>
              <a:t>Клинические </a:t>
            </a:r>
            <a:r>
              <a:rPr lang="ru-RU" sz="2800" dirty="0" smtClean="0"/>
              <a:t>протоколы, индикаторы охвата</a:t>
            </a:r>
            <a:endParaRPr lang="ru-RU" sz="2800" dirty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02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Бюджет и закупки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7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dirty="0" smtClean="0"/>
              <a:t>Запасы </a:t>
            </a:r>
            <a:r>
              <a:rPr lang="ru-RU" dirty="0"/>
              <a:t>препаратов составляют в среднем от 6-20 месяцев, за исключением некоторых препаратов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больший </a:t>
            </a:r>
            <a:r>
              <a:rPr lang="ru-RU" dirty="0"/>
              <a:t>запас и менее 6 месяцев – переход на новые режимы (новые рекомендациям ВОЗ)</a:t>
            </a:r>
          </a:p>
          <a:p>
            <a:r>
              <a:rPr lang="ru-RU" dirty="0" smtClean="0"/>
              <a:t>Критических </a:t>
            </a:r>
            <a:r>
              <a:rPr lang="ru-RU" dirty="0"/>
              <a:t>ситуаций с запасами нет</a:t>
            </a:r>
          </a:p>
          <a:p>
            <a:r>
              <a:rPr lang="ru-RU" dirty="0"/>
              <a:t>У препаратов с запасом  свыше 10 месяцев срок годности приемлемый, будут использованы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2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8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400" dirty="0"/>
              <a:t>Процент ЛУИН, охваченных программами по  профилактике </a:t>
            </a:r>
            <a:r>
              <a:rPr lang="ru-RU" sz="2400" dirty="0" smtClean="0"/>
              <a:t>ВИЧ – 65%\66,1% (16</a:t>
            </a:r>
            <a:r>
              <a:rPr lang="en-US" sz="2400" dirty="0" smtClean="0"/>
              <a:t> </a:t>
            </a:r>
            <a:r>
              <a:rPr lang="ru-RU" sz="2400" dirty="0" smtClean="0"/>
              <a:t>530) – 102%</a:t>
            </a:r>
          </a:p>
          <a:p>
            <a:r>
              <a:rPr lang="ru-RU" sz="2400" dirty="0"/>
              <a:t>Процент взрослых и детей, получающих в настоящее время антиретровирусную терапию, от оценочного числа всех взрослых и детей, живущих с </a:t>
            </a:r>
            <a:r>
              <a:rPr lang="ru-RU" sz="2400" dirty="0" smtClean="0"/>
              <a:t>ВИЧ – 51,4\48,9% (3718) – 95%</a:t>
            </a:r>
          </a:p>
          <a:p>
            <a:r>
              <a:rPr lang="ru-RU" sz="2400" dirty="0"/>
              <a:t>Процент ЛЖВ, получающих АРТ и достигших неопределяемую вирусную </a:t>
            </a:r>
            <a:r>
              <a:rPr lang="ru-RU" sz="2400" dirty="0" smtClean="0"/>
              <a:t>нагрузку</a:t>
            </a:r>
            <a:r>
              <a:rPr lang="en-US" sz="2400" dirty="0" smtClean="0"/>
              <a:t> (</a:t>
            </a:r>
            <a:r>
              <a:rPr lang="ru-RU" sz="2400" dirty="0" smtClean="0"/>
              <a:t>годовой</a:t>
            </a:r>
            <a:r>
              <a:rPr lang="en-US" sz="2400" dirty="0" smtClean="0"/>
              <a:t>)</a:t>
            </a:r>
            <a:r>
              <a:rPr lang="ru-RU" sz="2400" dirty="0" smtClean="0"/>
              <a:t> -59,9\68,5% (2545 из 3718) – 120%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Процент ЛУИН получающих ОЗТ, которые находятся на лечении не менее 6 месяцев после начала </a:t>
            </a:r>
            <a:r>
              <a:rPr lang="ru-RU" sz="2400" dirty="0" smtClean="0">
                <a:solidFill>
                  <a:srgbClr val="FF0000"/>
                </a:solidFill>
              </a:rPr>
              <a:t>лечения – 60\55% (77 из 140) - 92%</a:t>
            </a:r>
          </a:p>
          <a:p>
            <a:r>
              <a:rPr lang="ru-RU" sz="2400" dirty="0"/>
              <a:t>Процент заключенных, протестированных на ВИЧ и знающих свой </a:t>
            </a:r>
            <a:r>
              <a:rPr lang="ru-RU" sz="2400" dirty="0" smtClean="0"/>
              <a:t>результат – 33,7\32,9% (2865 из 8690) – 98%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96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9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Процент СР охваченных, программами по профилактике </a:t>
            </a:r>
            <a:r>
              <a:rPr lang="ru-RU" sz="2400" dirty="0" smtClean="0">
                <a:solidFill>
                  <a:srgbClr val="FF0000"/>
                </a:solidFill>
              </a:rPr>
              <a:t>ВИЧ – 69,9\61,3% (4359)</a:t>
            </a:r>
            <a:r>
              <a:rPr lang="en-US" sz="2400" dirty="0" smtClean="0">
                <a:solidFill>
                  <a:srgbClr val="FF0000"/>
                </a:solidFill>
              </a:rPr>
              <a:t> – 88%</a:t>
            </a:r>
          </a:p>
          <a:p>
            <a:r>
              <a:rPr lang="ru-RU" sz="2400" dirty="0"/>
              <a:t>Процент МСМ охваченных, программами по профилактике </a:t>
            </a:r>
            <a:r>
              <a:rPr lang="ru-RU" sz="2400" dirty="0" smtClean="0"/>
              <a:t>ВИЧ</a:t>
            </a:r>
            <a:r>
              <a:rPr lang="en-US" sz="2400" dirty="0" smtClean="0"/>
              <a:t> – 57</a:t>
            </a:r>
            <a:r>
              <a:rPr lang="ru-RU" sz="2400" dirty="0" smtClean="0"/>
              <a:t>,</a:t>
            </a:r>
            <a:r>
              <a:rPr lang="en-US" sz="2400" dirty="0" smtClean="0"/>
              <a:t>3\</a:t>
            </a:r>
            <a:r>
              <a:rPr lang="ru-RU" sz="2400" dirty="0" smtClean="0"/>
              <a:t>72,7% (8503) - 120%</a:t>
            </a:r>
          </a:p>
          <a:p>
            <a:r>
              <a:rPr lang="ru-RU" sz="2400" dirty="0"/>
              <a:t>Процент ЛУИН, протестированных на ВИЧ и знающих свой </a:t>
            </a:r>
            <a:r>
              <a:rPr lang="ru-RU" sz="2400" dirty="0" smtClean="0"/>
              <a:t>результат – 29,2\34,3% (8576) – 117%</a:t>
            </a:r>
          </a:p>
          <a:p>
            <a:r>
              <a:rPr lang="ru-RU" sz="2400" dirty="0"/>
              <a:t>Процент СР, протестированных на ВИЧ и знающих свой </a:t>
            </a:r>
            <a:r>
              <a:rPr lang="ru-RU" sz="2400" dirty="0" smtClean="0"/>
              <a:t>результат</a:t>
            </a:r>
            <a:r>
              <a:rPr lang="en-US" sz="2400" dirty="0" smtClean="0"/>
              <a:t> – 31</a:t>
            </a:r>
            <a:r>
              <a:rPr lang="ru-RU" sz="2400" dirty="0" smtClean="0"/>
              <a:t>,</a:t>
            </a:r>
            <a:r>
              <a:rPr lang="en-US" sz="2400" dirty="0" smtClean="0"/>
              <a:t>5\31</a:t>
            </a:r>
            <a:r>
              <a:rPr lang="ru-RU" sz="2400" dirty="0" smtClean="0"/>
              <a:t>,</a:t>
            </a:r>
            <a:r>
              <a:rPr lang="en-US" sz="2400" dirty="0" smtClean="0"/>
              <a:t>2</a:t>
            </a:r>
            <a:r>
              <a:rPr lang="ru-RU" sz="2400" dirty="0" smtClean="0"/>
              <a:t>% (2218) – 99%</a:t>
            </a:r>
          </a:p>
          <a:p>
            <a:r>
              <a:rPr lang="ru-RU" sz="2400" dirty="0"/>
              <a:t>Процент МСМ, протестированных на ВИЧ и знающих свой </a:t>
            </a:r>
            <a:r>
              <a:rPr lang="ru-RU" sz="2400" dirty="0" smtClean="0"/>
              <a:t>результат – 23,8\29,2% (3419) – 120%</a:t>
            </a:r>
          </a:p>
          <a:p>
            <a:r>
              <a:rPr lang="ru-RU" sz="2400" dirty="0"/>
              <a:t>Процент </a:t>
            </a:r>
            <a:r>
              <a:rPr lang="ru-RU" sz="2400" dirty="0" smtClean="0"/>
              <a:t>ЛЖВ, </a:t>
            </a:r>
            <a:r>
              <a:rPr lang="ru-RU" sz="2400" dirty="0"/>
              <a:t>у которых ТБ статус оценивался в отчетном периоде, из числа </a:t>
            </a:r>
            <a:r>
              <a:rPr lang="ru-RU" sz="2400" dirty="0" smtClean="0"/>
              <a:t>доступных – 95\96% (3675) – 101%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2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6648</TotalTime>
  <Words>880</Words>
  <Application>Microsoft Office PowerPoint</Application>
  <PresentationFormat>Экран (4:3)</PresentationFormat>
  <Paragraphs>148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Verdana</vt:lpstr>
      <vt:lpstr>Wingdings</vt:lpstr>
      <vt:lpstr>Default Design</vt:lpstr>
      <vt:lpstr>Результаты имплементации Проекта ПРООН ГФ Основные проблемы реализации Планы на предстоящие 6 месяцев Предложения по ревизии бюджета</vt:lpstr>
      <vt:lpstr>Сведения о гранте</vt:lpstr>
      <vt:lpstr>Финансирование Бюджет и выплаты ГФ</vt:lpstr>
      <vt:lpstr>Финансирование Выплаты и расходы</vt:lpstr>
      <vt:lpstr>Управление Контрактные соглашения </vt:lpstr>
      <vt:lpstr>Бюджет и закупки</vt:lpstr>
      <vt:lpstr>Бюджет и закупки</vt:lpstr>
      <vt:lpstr>Программа</vt:lpstr>
      <vt:lpstr>Программа</vt:lpstr>
      <vt:lpstr>Программа</vt:lpstr>
      <vt:lpstr>Программа</vt:lpstr>
      <vt:lpstr>Программа</vt:lpstr>
      <vt:lpstr>Программа</vt:lpstr>
      <vt:lpstr>Программа</vt:lpstr>
      <vt:lpstr>Программа</vt:lpstr>
      <vt:lpstr>Программа - Проблемы реализации </vt:lpstr>
      <vt:lpstr>Программа - Проблемы реализации</vt:lpstr>
      <vt:lpstr>Программа - Проблемы реализации</vt:lpstr>
      <vt:lpstr>Программа - Проблемы реализации</vt:lpstr>
      <vt:lpstr>Программа - Проблемы реализации</vt:lpstr>
      <vt:lpstr>Приоритеты для репрограмминга экономии в компоненте по ВИЧ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реализации функции мониторинга и оценки в</dc:title>
  <dc:creator>Meerim Bolotbaeva</dc:creator>
  <cp:lastModifiedBy>Пользователь Windows</cp:lastModifiedBy>
  <cp:revision>587</cp:revision>
  <cp:lastPrinted>2017-10-06T03:52:09Z</cp:lastPrinted>
  <dcterms:created xsi:type="dcterms:W3CDTF">2013-03-01T07:57:48Z</dcterms:created>
  <dcterms:modified xsi:type="dcterms:W3CDTF">2019-06-20T10:23:30Z</dcterms:modified>
</cp:coreProperties>
</file>