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3" r:id="rId1"/>
  </p:sldMasterIdLst>
  <p:notesMasterIdLst>
    <p:notesMasterId r:id="rId29"/>
  </p:notesMasterIdLst>
  <p:sldIdLst>
    <p:sldId id="256" r:id="rId2"/>
    <p:sldId id="257" r:id="rId3"/>
    <p:sldId id="258" r:id="rId4"/>
    <p:sldId id="278" r:id="rId5"/>
    <p:sldId id="259" r:id="rId6"/>
    <p:sldId id="270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1" r:id="rId18"/>
    <p:sldId id="272" r:id="rId19"/>
    <p:sldId id="273" r:id="rId20"/>
    <p:sldId id="275" r:id="rId21"/>
    <p:sldId id="274" r:id="rId22"/>
    <p:sldId id="276" r:id="rId23"/>
    <p:sldId id="277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66ED4E06-14A1-4379-9E64-FB61AA463403}">
          <p14:sldIdLst>
            <p14:sldId id="256"/>
            <p14:sldId id="257"/>
            <p14:sldId id="258"/>
            <p14:sldId id="278"/>
            <p14:sldId id="259"/>
            <p14:sldId id="270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1"/>
            <p14:sldId id="272"/>
            <p14:sldId id="273"/>
            <p14:sldId id="275"/>
            <p14:sldId id="274"/>
            <p14:sldId id="276"/>
            <p14:sldId id="277"/>
            <p14:sldId id="279"/>
            <p14:sldId id="280"/>
            <p14:sldId id="281"/>
            <p14:sldId id="282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34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800" dirty="0" smtClean="0"/>
              <a:t>Всего 24 </a:t>
            </a:r>
            <a:endParaRPr lang="ru-RU" sz="2800" dirty="0"/>
          </a:p>
        </c:rich>
      </c:tx>
      <c:layout>
        <c:manualLayout>
          <c:xMode val="edge"/>
          <c:yMode val="edge"/>
          <c:x val="0.65170432443264492"/>
          <c:y val="3.4783316372064887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4.7661357671200194E-2"/>
          <c:y val="2.3062476306483788E-2"/>
          <c:w val="0.94479986876640421"/>
          <c:h val="0.840841678003523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Ош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Гос. Организ.</c:v>
                </c:pt>
                <c:pt idx="1">
                  <c:v>ЛЖВ</c:v>
                </c:pt>
                <c:pt idx="2">
                  <c:v>ЛУИН</c:v>
                </c:pt>
                <c:pt idx="3">
                  <c:v>МСМ</c:v>
                </c:pt>
                <c:pt idx="4">
                  <c:v>СР</c:v>
                </c:pt>
                <c:pt idx="5">
                  <c:v>Адвокация, юрид услуги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10C-4570-86E1-23D1391A61A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Жалал-Абад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Гос. Организ.</c:v>
                </c:pt>
                <c:pt idx="1">
                  <c:v>ЛЖВ</c:v>
                </c:pt>
                <c:pt idx="2">
                  <c:v>ЛУИН</c:v>
                </c:pt>
                <c:pt idx="3">
                  <c:v>МСМ</c:v>
                </c:pt>
                <c:pt idx="4">
                  <c:v>СР</c:v>
                </c:pt>
                <c:pt idx="5">
                  <c:v>Адвокация, юрид услуги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</c:v>
                </c:pt>
                <c:pt idx="2">
                  <c:v>1</c:v>
                </c:pt>
                <c:pt idx="4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10C-4570-86E1-23D1391A61A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Баткен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Гос. Организ.</c:v>
                </c:pt>
                <c:pt idx="1">
                  <c:v>ЛЖВ</c:v>
                </c:pt>
                <c:pt idx="2">
                  <c:v>ЛУИН</c:v>
                </c:pt>
                <c:pt idx="3">
                  <c:v>МСМ</c:v>
                </c:pt>
                <c:pt idx="4">
                  <c:v>СР</c:v>
                </c:pt>
                <c:pt idx="5">
                  <c:v>Адвокация, юрид услуги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10C-4570-86E1-23D1391A61A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Бишкек</c:v>
                </c:pt>
              </c:strCache>
            </c:strRef>
          </c:tx>
          <c:spPr>
            <a:solidFill>
              <a:srgbClr val="9C347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Гос. Организ.</c:v>
                </c:pt>
                <c:pt idx="1">
                  <c:v>ЛЖВ</c:v>
                </c:pt>
                <c:pt idx="2">
                  <c:v>ЛУИН</c:v>
                </c:pt>
                <c:pt idx="3">
                  <c:v>МСМ</c:v>
                </c:pt>
                <c:pt idx="4">
                  <c:v>СР</c:v>
                </c:pt>
                <c:pt idx="5">
                  <c:v>Адвокация, юрид услуги</c:v>
                </c:pt>
              </c:strCache>
            </c:strRef>
          </c:cat>
          <c:val>
            <c:numRef>
              <c:f>Лист1!$E$2:$E$7</c:f>
              <c:numCache>
                <c:formatCode>General</c:formatCode>
                <c:ptCount val="6"/>
                <c:pt idx="0">
                  <c:v>2</c:v>
                </c:pt>
                <c:pt idx="1">
                  <c:v>1</c:v>
                </c:pt>
                <c:pt idx="2">
                  <c:v>4</c:v>
                </c:pt>
                <c:pt idx="3">
                  <c:v>1</c:v>
                </c:pt>
                <c:pt idx="5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10C-4570-86E1-23D1391A61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73"/>
        <c:overlap val="-15"/>
        <c:axId val="81789312"/>
        <c:axId val="81790848"/>
      </c:barChart>
      <c:catAx>
        <c:axId val="81789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>
                <a:alpha val="92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1790848"/>
        <c:crosses val="autoZero"/>
        <c:auto val="1"/>
        <c:lblAlgn val="ctr"/>
        <c:lblOffset val="100"/>
        <c:noMultiLvlLbl val="0"/>
      </c:catAx>
      <c:valAx>
        <c:axId val="81790848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1789312"/>
        <c:crosses val="autoZero"/>
        <c:crossBetween val="between"/>
        <c:majorUnit val="1"/>
      </c:valAx>
      <c:spPr>
        <a:noFill/>
        <a:ln>
          <a:noFill/>
        </a:ln>
        <a:effectLst>
          <a:outerShdw blurRad="50800" dir="5400000" algn="ctr" rotWithShape="0">
            <a:srgbClr val="000000">
              <a:alpha val="43137"/>
            </a:srgbClr>
          </a:outerShdw>
        </a:effectLst>
      </c:spPr>
    </c:plotArea>
    <c:legend>
      <c:legendPos val="t"/>
      <c:layout>
        <c:manualLayout>
          <c:xMode val="edge"/>
          <c:yMode val="edge"/>
          <c:x val="6.4000171141896281E-2"/>
          <c:y val="2.6658927476589732E-2"/>
          <c:w val="0.31753484069178001"/>
          <c:h val="0.24960492178057714"/>
        </c:manualLayout>
      </c:layout>
      <c:overlay val="0"/>
      <c:spPr>
        <a:noFill/>
        <a:ln>
          <a:noFill/>
        </a:ln>
        <a:effectLst>
          <a:glow rad="889000">
            <a:schemeClr val="accent2">
              <a:lumMod val="20000"/>
              <a:lumOff val="80000"/>
              <a:alpha val="55000"/>
            </a:schemeClr>
          </a:glow>
          <a:outerShdw blurRad="76200" dist="101600" dir="2400000" sx="52000" sy="52000" algn="ctr" rotWithShape="0">
            <a:srgbClr val="000000">
              <a:alpha val="43137"/>
            </a:srgbClr>
          </a:outerShdw>
          <a:softEdge rad="0"/>
        </a:effectLst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>
      <a:gsLst>
        <a:gs pos="0">
          <a:schemeClr val="accent1">
            <a:lumMod val="5000"/>
            <a:lumOff val="95000"/>
          </a:schemeClr>
        </a:gs>
        <a:gs pos="74000">
          <a:schemeClr val="accent1">
            <a:lumMod val="45000"/>
            <a:lumOff val="55000"/>
          </a:schemeClr>
        </a:gs>
        <a:gs pos="83000">
          <a:schemeClr val="accent1">
            <a:lumMod val="45000"/>
            <a:lumOff val="55000"/>
          </a:schemeClr>
        </a:gs>
        <a:gs pos="100000">
          <a:schemeClr val="accent1">
            <a:lumMod val="30000"/>
            <a:lumOff val="70000"/>
          </a:schemeClr>
        </a:gs>
      </a:gsLst>
      <a:lin ang="5400000" scaled="1"/>
    </a:gradFill>
    <a:ln>
      <a:noFill/>
    </a:ln>
    <a:effectLst>
      <a:outerShdw dir="3240000" sx="95000" sy="95000" algn="ctr" rotWithShape="0">
        <a:srgbClr val="000000">
          <a:alpha val="77000"/>
        </a:srgbClr>
      </a:outerShdw>
    </a:effectLst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9F931-1A87-44D2-846D-8F98D433F160}" type="datetimeFigureOut">
              <a:rPr lang="ru-RU" smtClean="0"/>
              <a:t>28.06.2018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9B2F68-53EA-4378-9822-96D5CC507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5604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y-KG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CC00F-D17B-4BA7-91A2-11D9013676C2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19738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y-KG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CC00F-D17B-4BA7-91A2-11D9013676C2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87473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y-KG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CC00F-D17B-4BA7-91A2-11D9013676C2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3465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y-KG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CC00F-D17B-4BA7-91A2-11D9013676C2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3385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y-KG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CC00F-D17B-4BA7-91A2-11D9013676C2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5801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y-KG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CC00F-D17B-4BA7-91A2-11D9013676C2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6062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0093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6/28/2018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472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834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370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1767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542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446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359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505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2A54C80-263E-416B-A8E0-580EDEADCBDC}" type="datetimeFigureOut">
              <a:rPr lang="en-US" smtClean="0"/>
              <a:t>6/28/2018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172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75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7146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26802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600" b="1" dirty="0" smtClean="0">
                <a:ea typeface="Calibri" panose="020F0502020204030204" pitchFamily="34" charset="0"/>
              </a:rPr>
              <a:t>Результаты сайт визитов за первое полугодие 2018 года</a:t>
            </a:r>
            <a:r>
              <a:rPr lang="en-US" sz="6600" b="1" dirty="0" smtClean="0">
                <a:ea typeface="Calibri" panose="020F0502020204030204" pitchFamily="34" charset="0"/>
              </a:rPr>
              <a:t/>
            </a:r>
            <a:br>
              <a:rPr lang="en-US" sz="6600" b="1" dirty="0" smtClean="0">
                <a:ea typeface="Calibri" panose="020F0502020204030204" pitchFamily="34" charset="0"/>
              </a:rPr>
            </a:br>
            <a:r>
              <a:rPr lang="ru-RU" sz="6600" b="1" dirty="0" smtClean="0">
                <a:ea typeface="Calibri" panose="020F0502020204030204" pitchFamily="34" charset="0"/>
              </a:rPr>
              <a:t/>
            </a:r>
            <a:br>
              <a:rPr lang="ru-RU" sz="6600" b="1" dirty="0" smtClean="0">
                <a:ea typeface="Calibri" panose="020F0502020204030204" pitchFamily="34" charset="0"/>
              </a:rPr>
            </a:br>
            <a:r>
              <a:rPr lang="ru-RU" sz="2000" b="1" dirty="0" err="1" smtClean="0">
                <a:ea typeface="Calibri" panose="020F0502020204030204" pitchFamily="34" charset="0"/>
              </a:rPr>
              <a:t>Айбек</a:t>
            </a:r>
            <a:r>
              <a:rPr lang="ru-RU" sz="2000" b="1" dirty="0" smtClean="0">
                <a:ea typeface="Calibri" panose="020F0502020204030204" pitchFamily="34" charset="0"/>
              </a:rPr>
              <a:t> </a:t>
            </a:r>
            <a:r>
              <a:rPr lang="ru-RU" sz="2000" b="1" dirty="0" err="1" smtClean="0">
                <a:ea typeface="Calibri" panose="020F0502020204030204" pitchFamily="34" charset="0"/>
              </a:rPr>
              <a:t>Абдылдаевич</a:t>
            </a:r>
            <a:r>
              <a:rPr lang="ru-RU" sz="2000" b="1" dirty="0" smtClean="0">
                <a:ea typeface="Calibri" panose="020F0502020204030204" pitchFamily="34" charset="0"/>
              </a:rPr>
              <a:t>, </a:t>
            </a:r>
            <a:r>
              <a:rPr lang="ru-RU" sz="2000" b="1" dirty="0" err="1" smtClean="0">
                <a:solidFill>
                  <a:schemeClr val="tx1"/>
                </a:solidFill>
                <a:ea typeface="Calibri" panose="020F0502020204030204" pitchFamily="34" charset="0"/>
              </a:rPr>
              <a:t>Укуева</a:t>
            </a:r>
            <a:r>
              <a:rPr lang="ru-RU" sz="2000" b="1" dirty="0" smtClean="0">
                <a:solidFill>
                  <a:schemeClr val="tx1"/>
                </a:solidFill>
                <a:ea typeface="Calibri" panose="020F0502020204030204" pitchFamily="34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ea typeface="Calibri" panose="020F0502020204030204" pitchFamily="34" charset="0"/>
              </a:rPr>
              <a:t>Мээрим</a:t>
            </a:r>
            <a:r>
              <a:rPr lang="ru-RU" sz="2000" b="1" dirty="0" smtClean="0">
                <a:solidFill>
                  <a:schemeClr val="tx1"/>
                </a:solidFill>
                <a:ea typeface="Calibri" panose="020F0502020204030204" pitchFamily="34" charset="0"/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ea typeface="Calibri" panose="020F0502020204030204" pitchFamily="34" charset="0"/>
              </a:rPr>
              <a:t>,РЦ </a:t>
            </a:r>
            <a:r>
              <a:rPr lang="ru-RU" sz="2000" b="1" dirty="0" smtClean="0">
                <a:solidFill>
                  <a:schemeClr val="tx1"/>
                </a:solidFill>
                <a:ea typeface="Calibri" panose="020F0502020204030204" pitchFamily="34" charset="0"/>
              </a:rPr>
              <a:t>«СПИД» Иссык-Куль 28 июня 2018 г. </a:t>
            </a:r>
            <a:endParaRPr lang="ru-RU" sz="67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853358"/>
          </a:xfrm>
        </p:spPr>
        <p:txBody>
          <a:bodyPr/>
          <a:lstStyle/>
          <a:p>
            <a:r>
              <a:rPr lang="ru-RU" b="1" dirty="0"/>
              <a:t>Сектор по осуществлению контроля за расходованием средств международных и донорских </a:t>
            </a:r>
            <a:r>
              <a:rPr lang="ru-RU" b="1" dirty="0" smtClean="0"/>
              <a:t>организаций</a:t>
            </a:r>
          </a:p>
          <a:p>
            <a:endParaRPr lang="ru-RU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9594376" y="6434919"/>
            <a:ext cx="2513917" cy="30707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www.hivtbcc.kg</a:t>
            </a:r>
            <a:endParaRPr lang="ru-RU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3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609600" y="142875"/>
            <a:ext cx="10972800" cy="951407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3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ВЫВОДЫ И НАБЛЮДЕНИЯ ПО СР</a:t>
            </a:r>
            <a:endParaRPr lang="ru-RU" altLang="ru-RU" sz="3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2068642"/>
            <a:ext cx="10972800" cy="3942413"/>
          </a:xfrm>
        </p:spPr>
        <p:txBody>
          <a:bodyPr rtlCol="0"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ru-RU" sz="2200" dirty="0" smtClean="0"/>
              <a:t> Периодические </a:t>
            </a:r>
            <a:r>
              <a:rPr lang="ru-RU" sz="2200" dirty="0"/>
              <a:t>рейды со стороны правоохранительных органов затрудняют </a:t>
            </a:r>
            <a:r>
              <a:rPr lang="ru-RU" sz="2200" dirty="0" smtClean="0"/>
              <a:t>достижение охвата </a:t>
            </a:r>
            <a:r>
              <a:rPr lang="ru-RU" sz="2200" dirty="0"/>
              <a:t>постоянных клиентов.</a:t>
            </a:r>
            <a:endParaRPr lang="ky-KG" sz="2200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200" dirty="0" smtClean="0"/>
              <a:t> Высокая </a:t>
            </a:r>
            <a:r>
              <a:rPr lang="ru-RU" sz="2200" dirty="0"/>
              <a:t>нагрузка охвата клиентов на одного </a:t>
            </a:r>
            <a:r>
              <a:rPr lang="ru-RU" sz="2200" dirty="0" err="1"/>
              <a:t>аутрич</a:t>
            </a:r>
            <a:r>
              <a:rPr lang="ru-RU" sz="2200" dirty="0"/>
              <a:t>-социального-равного консультанта.  В </a:t>
            </a:r>
            <a:r>
              <a:rPr lang="ru-RU" sz="2200" dirty="0" smtClean="0"/>
              <a:t>среднем за квартал </a:t>
            </a:r>
            <a:r>
              <a:rPr lang="ru-RU" sz="2200" dirty="0"/>
              <a:t>охват на одного сотрудника </a:t>
            </a:r>
            <a:r>
              <a:rPr lang="ru-RU" sz="2200" dirty="0" smtClean="0"/>
              <a:t>составляет </a:t>
            </a:r>
            <a:r>
              <a:rPr lang="ru-RU" sz="2200" dirty="0"/>
              <a:t>200-300 клиентов.</a:t>
            </a:r>
            <a:endParaRPr lang="ky-KG" sz="2200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200" dirty="0" smtClean="0"/>
              <a:t> Со </a:t>
            </a:r>
            <a:r>
              <a:rPr lang="ru-RU" sz="2200" dirty="0"/>
              <a:t>стороны правоохранительных органов без санкции суда и прокурора требование о ВИЧ статусе в ООЦПБС, ухудшил ситуацию по охвату клиентов профилактическими услугами ВИЧ. Были зафиксированы факты нарушения конфиденциальности. </a:t>
            </a:r>
            <a:endParaRPr lang="ru-RU" sz="2200" dirty="0" smtClean="0"/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200" dirty="0" smtClean="0"/>
              <a:t> Трудности </a:t>
            </a:r>
            <a:r>
              <a:rPr lang="ru-RU" sz="2200" dirty="0"/>
              <a:t>в получении медицинских услуг у узких </a:t>
            </a:r>
            <a:r>
              <a:rPr lang="ru-RU" sz="2200" dirty="0" smtClean="0"/>
              <a:t>специалистов, </a:t>
            </a:r>
            <a:r>
              <a:rPr lang="ru-RU" sz="2200" dirty="0"/>
              <a:t>в</a:t>
            </a:r>
            <a:r>
              <a:rPr lang="ru-RU" sz="2200" dirty="0" smtClean="0"/>
              <a:t> </a:t>
            </a:r>
            <a:r>
              <a:rPr lang="ru-RU" sz="2200" dirty="0"/>
              <a:t>частности, гинеколога (гинекологические заболевания, аборт), дермато венеролога (диагностика и лечение ИППП). </a:t>
            </a:r>
            <a:r>
              <a:rPr lang="ru-RU" sz="2200" dirty="0" smtClean="0"/>
              <a:t>Высокая дискриминация </a:t>
            </a:r>
            <a:r>
              <a:rPr lang="ru-RU" sz="2200" dirty="0"/>
              <a:t>среди медицинских </a:t>
            </a:r>
            <a:r>
              <a:rPr lang="ru-RU" sz="2200" dirty="0" smtClean="0"/>
              <a:t>работников в организации здравоохранения. </a:t>
            </a:r>
            <a:endParaRPr lang="ky-KG" sz="2200" dirty="0"/>
          </a:p>
        </p:txBody>
      </p:sp>
    </p:spTree>
    <p:extLst>
      <p:ext uri="{BB962C8B-B14F-4D97-AF65-F5344CB8AC3E}">
        <p14:creationId xmlns:p14="http://schemas.microsoft.com/office/powerpoint/2010/main" val="3268277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609600" y="142875"/>
            <a:ext cx="10972800" cy="951407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3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ВЫВОДЫ И НАБЛЮДЕНИЯ ПО СР</a:t>
            </a:r>
            <a:endParaRPr lang="ru-RU" altLang="ru-RU" sz="3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2068642"/>
            <a:ext cx="10972800" cy="3942413"/>
          </a:xfrm>
        </p:spPr>
        <p:txBody>
          <a:bodyPr rtlCol="0"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ru-RU" sz="2200" dirty="0"/>
              <a:t> </a:t>
            </a:r>
            <a:r>
              <a:rPr lang="ru-RU" sz="2400" dirty="0" smtClean="0"/>
              <a:t> Условия </a:t>
            </a:r>
            <a:r>
              <a:rPr lang="ru-RU" sz="2400" dirty="0"/>
              <a:t>хранения </a:t>
            </a:r>
            <a:r>
              <a:rPr lang="ru-RU" sz="2400" dirty="0" smtClean="0"/>
              <a:t>ИМН, </a:t>
            </a:r>
            <a:r>
              <a:rPr lang="ru-RU" sz="2400" dirty="0"/>
              <a:t>не соответствуют </a:t>
            </a:r>
            <a:r>
              <a:rPr lang="ru-RU" sz="2400" dirty="0" smtClean="0"/>
              <a:t>требованиям </a:t>
            </a:r>
            <a:r>
              <a:rPr lang="ru-RU" sz="2400" dirty="0"/>
              <a:t>хранения</a:t>
            </a:r>
            <a:r>
              <a:rPr lang="ru-RU" sz="2400" dirty="0" smtClean="0"/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ru-RU" sz="2400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400" dirty="0" smtClean="0"/>
              <a:t> Недостаточное </a:t>
            </a:r>
            <a:r>
              <a:rPr lang="ru-RU" sz="2400" dirty="0"/>
              <a:t>количество нормы выдаваемых презервативов (2 шт. в день).  </a:t>
            </a:r>
            <a:r>
              <a:rPr lang="ru-RU" sz="2400" dirty="0" smtClean="0"/>
              <a:t>                         СР </a:t>
            </a:r>
            <a:r>
              <a:rPr lang="ru-RU" sz="2400" dirty="0"/>
              <a:t>в среднем используют от 5 до 20 презервативов в сутки</a:t>
            </a:r>
            <a:r>
              <a:rPr lang="ru-RU" sz="2400" dirty="0" smtClean="0"/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ru-RU" sz="2400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400" dirty="0" smtClean="0"/>
              <a:t> Не </a:t>
            </a:r>
            <a:r>
              <a:rPr lang="ru-RU" sz="2400" dirty="0"/>
              <a:t>достаточное количество сотрудников, владеющих навыками проведения ЭТ. Что снижает охват тестированием клиентов во время вечерних </a:t>
            </a:r>
            <a:r>
              <a:rPr lang="ru-RU" sz="2400" dirty="0" err="1"/>
              <a:t>аутрич</a:t>
            </a:r>
            <a:r>
              <a:rPr lang="ru-RU" sz="2400" dirty="0"/>
              <a:t> работ.</a:t>
            </a:r>
          </a:p>
        </p:txBody>
      </p:sp>
    </p:spTree>
    <p:extLst>
      <p:ext uri="{BB962C8B-B14F-4D97-AF65-F5344CB8AC3E}">
        <p14:creationId xmlns:p14="http://schemas.microsoft.com/office/powerpoint/2010/main" val="660791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609600" y="274641"/>
            <a:ext cx="10972800" cy="725487"/>
          </a:xfrm>
        </p:spPr>
        <p:txBody>
          <a:bodyPr/>
          <a:lstStyle/>
          <a:p>
            <a:pPr eaLnBrk="1" hangingPunct="1"/>
            <a:r>
              <a:rPr lang="ru-RU" alt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ВЫВОДЫ И НАБЛЮДЕНИЯ ПО МСМ</a:t>
            </a:r>
            <a:endParaRPr lang="ru-RU" altLang="ru-RU" sz="3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381000" y="2293495"/>
            <a:ext cx="11430000" cy="3657600"/>
          </a:xfrm>
        </p:spPr>
        <p:txBody>
          <a:bodyPr>
            <a:noAutofit/>
          </a:bodyPr>
          <a:lstStyle/>
          <a:p>
            <a:pPr lvl="1">
              <a:buFont typeface="Wingdings" panose="05000000000000000000" pitchFamily="2" charset="2"/>
              <a:buChar char="q"/>
            </a:pPr>
            <a:r>
              <a:rPr lang="ru-RU" sz="2000" dirty="0" smtClean="0"/>
              <a:t> </a:t>
            </a:r>
            <a:r>
              <a:rPr lang="ru-RU" sz="2400" dirty="0" smtClean="0"/>
              <a:t>Офисное </a:t>
            </a:r>
            <a:r>
              <a:rPr lang="ru-RU" sz="2400" dirty="0"/>
              <a:t>помещение где реализуется проект не соответствует санитарно-гигиеническим </a:t>
            </a:r>
            <a:r>
              <a:rPr lang="ru-RU" sz="2400" dirty="0" smtClean="0"/>
              <a:t>нормам. </a:t>
            </a:r>
            <a:r>
              <a:rPr lang="ru-RU" sz="2400" dirty="0"/>
              <a:t>Мебель и помещение сильно загрязнены. </a:t>
            </a:r>
            <a:r>
              <a:rPr lang="ru-RU" sz="2400" dirty="0" smtClean="0"/>
              <a:t>Проведение </a:t>
            </a:r>
            <a:r>
              <a:rPr lang="ru-RU" sz="2400" dirty="0"/>
              <a:t>консультирования и тестирования в таких условиях тоже неприемлемо</a:t>
            </a:r>
            <a:r>
              <a:rPr lang="ru-RU" sz="2400" dirty="0" smtClean="0"/>
              <a:t>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ru-RU" sz="2400" dirty="0" smtClean="0"/>
              <a:t> Высокая </a:t>
            </a:r>
            <a:r>
              <a:rPr lang="ru-RU" sz="2400" dirty="0"/>
              <a:t>нагрузка для сотрудников по охвату клиентов. Охват на одного сотрудника приходится в квартал 250-350 клиентов</a:t>
            </a:r>
            <a:r>
              <a:rPr lang="ru-RU" sz="2400" dirty="0" smtClean="0"/>
              <a:t>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ru-RU" sz="2400" dirty="0" smtClean="0"/>
              <a:t> Трудности </a:t>
            </a:r>
            <a:r>
              <a:rPr lang="ru-RU" sz="2400" dirty="0"/>
              <a:t>в проведении экспресс тестирования в отдаленных районах с связи с отсутствием помещения или </a:t>
            </a:r>
            <a:r>
              <a:rPr lang="ru-RU" sz="2400" dirty="0" smtClean="0"/>
              <a:t>условий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ru-RU" sz="2400" dirty="0" smtClean="0"/>
              <a:t>Большая вероятность истечения срока годности </a:t>
            </a:r>
            <a:r>
              <a:rPr lang="ru-RU" sz="2400" dirty="0" err="1" smtClean="0"/>
              <a:t>лубрикантов</a:t>
            </a:r>
            <a:r>
              <a:rPr lang="ru-RU" sz="2400" dirty="0" smtClean="0"/>
              <a:t> в количестве 72 тыс., полученных от НПО «Подруга» со сроком годности 05.2018г.</a:t>
            </a:r>
          </a:p>
        </p:txBody>
      </p:sp>
    </p:spTree>
    <p:extLst>
      <p:ext uri="{BB962C8B-B14F-4D97-AF65-F5344CB8AC3E}">
        <p14:creationId xmlns:p14="http://schemas.microsoft.com/office/powerpoint/2010/main" val="18290276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4641"/>
            <a:ext cx="11201400" cy="72548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/>
              <a:t>Рекомендации по СР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69627" y="1828800"/>
            <a:ext cx="11012774" cy="4302178"/>
          </a:xfrm>
        </p:spPr>
        <p:txBody>
          <a:bodyPr rtlCol="0">
            <a:normAutofit/>
          </a:bodyPr>
          <a:lstStyle/>
          <a:p>
            <a:pPr lvl="0"/>
            <a:r>
              <a:rPr lang="ru-RU" sz="2400" b="1" dirty="0" smtClean="0"/>
              <a:t>Для КСОЗ по ВИЧ и ТБ</a:t>
            </a:r>
            <a:r>
              <a:rPr lang="ru-RU" sz="2000" b="1" dirty="0" smtClean="0"/>
              <a:t>: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ru-RU" sz="2400" dirty="0" smtClean="0"/>
              <a:t> Рассмотреть </a:t>
            </a:r>
            <a:r>
              <a:rPr lang="ru-RU" sz="2400" dirty="0"/>
              <a:t>доступность медицинских услуг для СР в организациях здравоохранения. Повысить дружественные отношения к клиентам из числа КГН в медицинских учреждениях.</a:t>
            </a:r>
            <a:endParaRPr lang="ky-KG" sz="2000" dirty="0"/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 smtClean="0"/>
              <a:t> Рассмотреть нормы </a:t>
            </a:r>
            <a:r>
              <a:rPr lang="ru-RU" sz="2400" dirty="0"/>
              <a:t>выдачи презервативов для </a:t>
            </a:r>
            <a:r>
              <a:rPr lang="ru-RU" sz="2400" dirty="0" smtClean="0"/>
              <a:t>СР</a:t>
            </a:r>
            <a:r>
              <a:rPr lang="ru-RU" sz="2400" dirty="0"/>
              <a:t>.</a:t>
            </a:r>
            <a:endParaRPr lang="ru-RU" sz="2400" dirty="0" smtClean="0"/>
          </a:p>
          <a:p>
            <a:pPr>
              <a:defRPr/>
            </a:pPr>
            <a:r>
              <a:rPr lang="ru-RU" sz="2400" b="1" dirty="0" smtClean="0"/>
              <a:t>Для </a:t>
            </a:r>
            <a:r>
              <a:rPr lang="ru-RU" sz="2400" b="1" dirty="0"/>
              <a:t>ПРООН</a:t>
            </a:r>
            <a:r>
              <a:rPr lang="ru-RU" sz="2400" dirty="0"/>
              <a:t>: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ru-RU" sz="2400" dirty="0" smtClean="0"/>
              <a:t> Контролировать условия </a:t>
            </a:r>
            <a:r>
              <a:rPr lang="ru-RU" sz="2400" dirty="0"/>
              <a:t>хранения </a:t>
            </a:r>
            <a:r>
              <a:rPr lang="ru-RU" sz="2400" dirty="0" smtClean="0"/>
              <a:t>ИМН</a:t>
            </a:r>
            <a:endParaRPr lang="ky-KG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 smtClean="0"/>
              <a:t> Обучение </a:t>
            </a:r>
            <a:r>
              <a:rPr lang="ru-RU" sz="2400" dirty="0"/>
              <a:t>сотрудников </a:t>
            </a:r>
            <a:r>
              <a:rPr lang="ru-RU" sz="2400" dirty="0" smtClean="0"/>
              <a:t>по проведению </a:t>
            </a:r>
            <a:r>
              <a:rPr lang="ru-RU" sz="2400" dirty="0"/>
              <a:t>ЭТ</a:t>
            </a:r>
            <a:r>
              <a:rPr lang="ru-RU" sz="2400" dirty="0" smtClean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 smtClean="0"/>
              <a:t> Разработать оптимальные нормы нагрузки для выполнения качественной работы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094339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4641"/>
            <a:ext cx="11201400" cy="72548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/>
              <a:t>Р</a:t>
            </a:r>
            <a:r>
              <a:rPr lang="ru-RU" sz="3600" dirty="0" smtClean="0"/>
              <a:t>екомендации по МСМ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0502" y="1948722"/>
            <a:ext cx="11715751" cy="4167266"/>
          </a:xfrm>
        </p:spPr>
        <p:txBody>
          <a:bodyPr rtlCol="0"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400" dirty="0" smtClean="0"/>
              <a:t> Рассмотреть вопросы на </a:t>
            </a:r>
            <a:r>
              <a:rPr lang="ru-RU" sz="2400" dirty="0"/>
              <a:t>уровне МЗКР</a:t>
            </a:r>
            <a:r>
              <a:rPr lang="ru-RU" sz="2400" dirty="0" smtClean="0"/>
              <a:t> </a:t>
            </a:r>
            <a:r>
              <a:rPr lang="ru-RU" sz="2400" dirty="0"/>
              <a:t>по созданию </a:t>
            </a:r>
            <a:r>
              <a:rPr lang="ru-RU" sz="2400" dirty="0" smtClean="0"/>
              <a:t>условий </a:t>
            </a:r>
            <a:r>
              <a:rPr lang="ru-RU" sz="2400" dirty="0"/>
              <a:t>для проведения </a:t>
            </a:r>
            <a:r>
              <a:rPr lang="ru-RU" sz="2400" dirty="0" smtClean="0"/>
              <a:t>ЭТ.  </a:t>
            </a:r>
            <a:endParaRPr lang="ky-KG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 smtClean="0"/>
              <a:t> Рассмотреть </a:t>
            </a:r>
            <a:r>
              <a:rPr lang="ru-RU" sz="2400" dirty="0"/>
              <a:t>вопрос по предоставлению дополнительных средств для аренды офисного помещения или на ремонтные работы существующих </a:t>
            </a:r>
            <a:r>
              <a:rPr lang="ru-RU" sz="2400" dirty="0" smtClean="0"/>
              <a:t>помещений при соблюдении санитарных норм и интересов МСМ.</a:t>
            </a:r>
            <a:endParaRPr lang="ky-KG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 smtClean="0"/>
              <a:t> Разработать оптимальные нормы нагрузки для выполнения качественной работы</a:t>
            </a:r>
            <a:endParaRPr lang="ru-RU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 smtClean="0"/>
              <a:t> Предоставить информацию по расходу </a:t>
            </a:r>
            <a:r>
              <a:rPr lang="ru-RU" sz="2400" dirty="0" err="1" smtClean="0"/>
              <a:t>лубрикантов</a:t>
            </a:r>
            <a:r>
              <a:rPr lang="ru-RU" sz="2400" dirty="0" smtClean="0"/>
              <a:t> со сроком годности 05.2018г. по стране</a:t>
            </a:r>
            <a:r>
              <a:rPr lang="ru-RU" sz="2800" dirty="0" smtClean="0"/>
              <a:t>.</a:t>
            </a:r>
            <a:endParaRPr lang="ky-KG" sz="2800" dirty="0" smtClean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4650989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4641"/>
            <a:ext cx="11201400" cy="72548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/>
              <a:t>Рекомендации по ЛЖВ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1" y="1394085"/>
            <a:ext cx="11201400" cy="4841824"/>
          </a:xfrm>
        </p:spPr>
        <p:txBody>
          <a:bodyPr rtlCol="0"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400" dirty="0" smtClean="0"/>
              <a:t>  Рассмотреть возможности </a:t>
            </a:r>
            <a:r>
              <a:rPr lang="ru-RU" sz="2400" dirty="0"/>
              <a:t>оказания паллиативной помощи для тяжелых пациентов. </a:t>
            </a:r>
            <a:endParaRPr lang="ru-RU" sz="24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 smtClean="0"/>
              <a:t> Провести </a:t>
            </a:r>
            <a:r>
              <a:rPr lang="ru-RU" sz="2400" dirty="0"/>
              <a:t>работу с организациями здравоохранения по оказанию услуг для беременных ЛЖВ.</a:t>
            </a:r>
            <a:endParaRPr lang="ky-KG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 smtClean="0"/>
              <a:t> Оказать </a:t>
            </a:r>
            <a:r>
              <a:rPr lang="ru-RU" sz="2400" dirty="0"/>
              <a:t>содействие </a:t>
            </a:r>
            <a:r>
              <a:rPr lang="ru-RU" sz="2400" dirty="0" smtClean="0"/>
              <a:t>ОФ «Крик журавля» по программе </a:t>
            </a:r>
            <a:r>
              <a:rPr lang="ru-RU" sz="2400" dirty="0"/>
              <a:t>социального сопровождения </a:t>
            </a:r>
            <a:r>
              <a:rPr lang="ru-RU" sz="2400" dirty="0" smtClean="0"/>
              <a:t>ЛЖВ. 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 smtClean="0"/>
              <a:t> Разработать </a:t>
            </a:r>
            <a:r>
              <a:rPr lang="ru-RU" sz="2400" dirty="0"/>
              <a:t>критерии мотивационных выплат для детей ЛЖВ получающих АРТ.</a:t>
            </a:r>
            <a:endParaRPr lang="ky-KG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 smtClean="0"/>
              <a:t> Разработать </a:t>
            </a:r>
            <a:r>
              <a:rPr lang="ru-RU" sz="2400" dirty="0"/>
              <a:t>на </a:t>
            </a:r>
            <a:r>
              <a:rPr lang="ru-RU" sz="2400" dirty="0" err="1" smtClean="0"/>
              <a:t>страновом</a:t>
            </a:r>
            <a:r>
              <a:rPr lang="ru-RU" sz="2400" dirty="0" smtClean="0"/>
              <a:t> </a:t>
            </a:r>
            <a:r>
              <a:rPr lang="ru-RU" sz="2400" dirty="0"/>
              <a:t>уровне план мероприятий по раскрытию статуса у детей и подростков с </a:t>
            </a:r>
            <a:r>
              <a:rPr lang="ru-RU" sz="2400" dirty="0" smtClean="0"/>
              <a:t>ВИЧ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 smtClean="0"/>
              <a:t> Усилить </a:t>
            </a:r>
            <a:r>
              <a:rPr lang="ru-RU" sz="2400" dirty="0"/>
              <a:t>работу по </a:t>
            </a:r>
            <a:r>
              <a:rPr lang="ru-RU" sz="2400" dirty="0" smtClean="0"/>
              <a:t>приверженности к АРТ </a:t>
            </a:r>
            <a:r>
              <a:rPr lang="ru-RU" sz="2400" dirty="0"/>
              <a:t>совместно с НПО сектором. Учитывая высокий охват </a:t>
            </a:r>
            <a:r>
              <a:rPr lang="ru-RU" sz="2400" dirty="0" smtClean="0"/>
              <a:t>ЛЖВ </a:t>
            </a:r>
            <a:r>
              <a:rPr lang="ru-RU" sz="2400" dirty="0"/>
              <a:t>ОФ «Крик журавля» и мотивационных </a:t>
            </a:r>
            <a:r>
              <a:rPr lang="ru-RU" sz="2400" dirty="0" smtClean="0"/>
              <a:t>выплат, </a:t>
            </a:r>
            <a:r>
              <a:rPr lang="ru-RU" sz="2400" dirty="0"/>
              <a:t>процент данного индикатора должен быть </a:t>
            </a:r>
            <a:r>
              <a:rPr lang="ru-RU" sz="2400" dirty="0" smtClean="0"/>
              <a:t>высоким. В противном случае, данные программы себя не оправдывают.</a:t>
            </a:r>
          </a:p>
        </p:txBody>
      </p:sp>
    </p:spTree>
    <p:extLst>
      <p:ext uri="{BB962C8B-B14F-4D97-AF65-F5344CB8AC3E}">
        <p14:creationId xmlns:p14="http://schemas.microsoft.com/office/powerpoint/2010/main" val="36161688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6161" y="286604"/>
            <a:ext cx="10309519" cy="805218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Рекомендации по </a:t>
            </a:r>
            <a:r>
              <a:rPr lang="ru-RU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ЛУИН и ЗПТМ</a:t>
            </a:r>
            <a:endParaRPr lang="ky-KG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815152"/>
            <a:ext cx="10972800" cy="4490114"/>
          </a:xfrm>
        </p:spPr>
        <p:txBody>
          <a:bodyPr>
            <a:noAutofit/>
          </a:bodyPr>
          <a:lstStyle/>
          <a:p>
            <a:pPr lvl="1">
              <a:buFont typeface="Wingdings" panose="05000000000000000000" pitchFamily="2" charset="2"/>
              <a:buChar char="q"/>
            </a:pPr>
            <a:r>
              <a:rPr lang="ru-RU" sz="2400" dirty="0" smtClean="0"/>
              <a:t> Для </a:t>
            </a:r>
            <a:r>
              <a:rPr lang="ru-RU" sz="2400" dirty="0"/>
              <a:t>ПРООН: совместно с РЦН выработать механизмы по привлечению и удержанию на ОЗТ. Провести встречи НПО и ОМОЦН для совместной деятельности в направлении компонента </a:t>
            </a:r>
            <a:r>
              <a:rPr lang="ru-RU" sz="2400" dirty="0" smtClean="0"/>
              <a:t>ЛУИН ЗПТМ </a:t>
            </a:r>
            <a:r>
              <a:rPr lang="ru-RU" sz="2400" dirty="0"/>
              <a:t>с </a:t>
            </a:r>
            <a:r>
              <a:rPr lang="ru-RU" sz="2400" dirty="0" smtClean="0"/>
              <a:t>разработкой </a:t>
            </a:r>
            <a:r>
              <a:rPr lang="ru-RU" sz="2400" dirty="0"/>
              <a:t>детального плана.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ru-RU" sz="2400" dirty="0" smtClean="0"/>
              <a:t> Решить </a:t>
            </a:r>
            <a:r>
              <a:rPr lang="ru-RU" sz="2400" dirty="0"/>
              <a:t>вопросы по утилизации медицинских отходов согласно инфекционному контролю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ru-RU" sz="2400" dirty="0" smtClean="0"/>
              <a:t> Обучающие </a:t>
            </a:r>
            <a:r>
              <a:rPr lang="ru-RU" sz="2400" dirty="0"/>
              <a:t>тренинги для сотрудников </a:t>
            </a:r>
            <a:r>
              <a:rPr lang="ru-RU" sz="2400" dirty="0" smtClean="0"/>
              <a:t>ПОШ мотивационному </a:t>
            </a:r>
            <a:r>
              <a:rPr lang="ru-RU" sz="2400" dirty="0"/>
              <a:t>консультированию ЛУИН, </a:t>
            </a:r>
            <a:r>
              <a:rPr lang="ru-RU" sz="2400" dirty="0" smtClean="0"/>
              <a:t>по </a:t>
            </a:r>
            <a:r>
              <a:rPr lang="ru-RU" sz="2400" dirty="0"/>
              <a:t>программе </a:t>
            </a:r>
            <a:r>
              <a:rPr lang="ru-RU" sz="2400" dirty="0" smtClean="0"/>
              <a:t>ЗПТМ</a:t>
            </a:r>
            <a:endParaRPr lang="ru-RU" sz="24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ru-RU" sz="2400" dirty="0" smtClean="0"/>
              <a:t> Усилить </a:t>
            </a:r>
            <a:r>
              <a:rPr lang="ru-RU" sz="2400" dirty="0"/>
              <a:t>работу в области ЭТ по слюне. В частности, улучшить качество до тестового консультирования для исключения тестирования первично положительных клиентов (из 8 положительных 7 ранее выявленные). При исследовании более 2000 клиентов всего выявлено 3 новых случая не соответствует по данным распространённости ВИЧ среди этой группы</a:t>
            </a:r>
            <a:r>
              <a:rPr lang="ru-RU" sz="2500" dirty="0"/>
              <a:t>.</a:t>
            </a:r>
            <a:endParaRPr lang="ky-KG" sz="2500" dirty="0"/>
          </a:p>
        </p:txBody>
      </p:sp>
    </p:spTree>
    <p:extLst>
      <p:ext uri="{BB962C8B-B14F-4D97-AF65-F5344CB8AC3E}">
        <p14:creationId xmlns:p14="http://schemas.microsoft.com/office/powerpoint/2010/main" val="8772406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92689"/>
          </a:xfrm>
        </p:spPr>
        <p:txBody>
          <a:bodyPr>
            <a:normAutofit/>
          </a:bodyPr>
          <a:lstStyle/>
          <a:p>
            <a:r>
              <a:rPr lang="ru-RU" dirty="0"/>
              <a:t>г</a:t>
            </a:r>
            <a:r>
              <a:rPr lang="ru-RU" dirty="0" smtClean="0"/>
              <a:t>. Бишкек </a:t>
            </a:r>
            <a:r>
              <a:rPr lang="ru-RU" dirty="0" smtClean="0">
                <a:ea typeface="Calibri" panose="020F0502020204030204" pitchFamily="34" charset="0"/>
              </a:rPr>
              <a:t>27-28 март </a:t>
            </a:r>
            <a:r>
              <a:rPr lang="ru-RU" dirty="0">
                <a:ea typeface="Calibri" panose="020F0502020204030204" pitchFamily="34" charset="0"/>
              </a:rPr>
              <a:t>2018г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10840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800" dirty="0" smtClean="0"/>
              <a:t> ОЮЛ </a:t>
            </a:r>
            <a:r>
              <a:rPr lang="ru-RU" sz="2800" dirty="0"/>
              <a:t>«</a:t>
            </a:r>
            <a:r>
              <a:rPr lang="ru-RU" sz="2800" dirty="0" smtClean="0"/>
              <a:t>Ассоциация </a:t>
            </a:r>
            <a:r>
              <a:rPr lang="ru-RU" sz="2800" dirty="0"/>
              <a:t>сеть Снижения вреда</a:t>
            </a:r>
            <a:r>
              <a:rPr lang="ru-RU" sz="2800" dirty="0" smtClean="0"/>
              <a:t>»</a:t>
            </a:r>
            <a:r>
              <a:rPr lang="ru-RU" sz="2800" dirty="0"/>
              <a:t> (</a:t>
            </a:r>
            <a:r>
              <a:rPr lang="ru-RU" sz="2800" dirty="0" err="1"/>
              <a:t>адвокация</a:t>
            </a:r>
            <a:r>
              <a:rPr lang="ru-RU" sz="2800" dirty="0"/>
              <a:t>, </a:t>
            </a:r>
            <a:r>
              <a:rPr lang="ru-RU" sz="2800" dirty="0" err="1"/>
              <a:t>юридич</a:t>
            </a:r>
            <a:r>
              <a:rPr lang="ru-RU" sz="2800" dirty="0"/>
              <a:t>. услуги)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800" dirty="0" smtClean="0"/>
              <a:t> </a:t>
            </a:r>
            <a:r>
              <a:rPr lang="ru-RU" sz="2800" dirty="0"/>
              <a:t>ОЮЛ «Партнерская сеть</a:t>
            </a:r>
            <a:r>
              <a:rPr lang="ru-RU" sz="2800" dirty="0" smtClean="0"/>
              <a:t>»</a:t>
            </a:r>
            <a:r>
              <a:rPr lang="ru-RU" sz="2800" dirty="0"/>
              <a:t> (</a:t>
            </a:r>
            <a:r>
              <a:rPr lang="ru-RU" sz="2800" dirty="0" err="1"/>
              <a:t>адвокация</a:t>
            </a:r>
            <a:r>
              <a:rPr lang="ru-RU" sz="2800" dirty="0"/>
              <a:t>, </a:t>
            </a:r>
            <a:r>
              <a:rPr lang="ru-RU" sz="2800" dirty="0" err="1"/>
              <a:t>юридич</a:t>
            </a:r>
            <a:r>
              <a:rPr lang="ru-RU" sz="2800" dirty="0"/>
              <a:t>. услуги)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800" dirty="0" smtClean="0"/>
              <a:t> ОФ «</a:t>
            </a:r>
            <a:r>
              <a:rPr lang="ru-RU" sz="2800" dirty="0"/>
              <a:t>Альтернатива в наркологии</a:t>
            </a:r>
            <a:r>
              <a:rPr lang="ru-RU" sz="2800" dirty="0" smtClean="0"/>
              <a:t>» (ЛУИН)</a:t>
            </a:r>
            <a:endParaRPr lang="ru-RU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ru-RU" sz="2800" dirty="0" smtClean="0"/>
              <a:t> </a:t>
            </a:r>
            <a:r>
              <a:rPr lang="ru-RU" sz="2800" dirty="0"/>
              <a:t>Фонд «Сорос-Кыргызстан</a:t>
            </a:r>
            <a:r>
              <a:rPr lang="ru-RU" sz="2800" dirty="0" smtClean="0"/>
              <a:t>» (</a:t>
            </a:r>
            <a:r>
              <a:rPr lang="ru-RU" sz="2800" dirty="0" err="1" smtClean="0"/>
              <a:t>адвокация</a:t>
            </a:r>
            <a:r>
              <a:rPr lang="ru-RU" sz="2800" dirty="0" smtClean="0"/>
              <a:t>, </a:t>
            </a:r>
            <a:r>
              <a:rPr lang="ru-RU" sz="2800" dirty="0" err="1" smtClean="0"/>
              <a:t>юридич</a:t>
            </a:r>
            <a:r>
              <a:rPr lang="ru-RU" sz="2800" dirty="0" smtClean="0"/>
              <a:t>. услуги)</a:t>
            </a:r>
            <a:endParaRPr lang="ru-RU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ru-RU" sz="2800" dirty="0" smtClean="0"/>
              <a:t>ОФ «</a:t>
            </a:r>
            <a:r>
              <a:rPr lang="ru-RU" sz="2800" dirty="0" err="1" smtClean="0"/>
              <a:t>Кыргыз</a:t>
            </a:r>
            <a:r>
              <a:rPr lang="ru-RU" sz="2800" dirty="0" smtClean="0"/>
              <a:t> Индиго» (МСМ) 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097280" y="5308979"/>
            <a:ext cx="10058400" cy="63119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>
                <a:latin typeface="+mn-lt"/>
              </a:rPr>
              <a:t>Состав группы: </a:t>
            </a:r>
            <a:r>
              <a:rPr lang="ru-RU" sz="2800" dirty="0" err="1">
                <a:latin typeface="+mn-lt"/>
              </a:rPr>
              <a:t>Сыдыков</a:t>
            </a:r>
            <a:r>
              <a:rPr lang="ru-RU" sz="2800" dirty="0">
                <a:latin typeface="+mn-lt"/>
              </a:rPr>
              <a:t> И, </a:t>
            </a:r>
            <a:r>
              <a:rPr lang="ru-RU" sz="2800" dirty="0" err="1">
                <a:latin typeface="+mn-lt"/>
              </a:rPr>
              <a:t>Шукуров</a:t>
            </a:r>
            <a:r>
              <a:rPr lang="ru-RU" sz="2800" dirty="0">
                <a:latin typeface="+mn-lt"/>
              </a:rPr>
              <a:t> У., </a:t>
            </a:r>
            <a:r>
              <a:rPr lang="ru-RU" sz="2800" dirty="0" err="1">
                <a:latin typeface="+mn-lt"/>
              </a:rPr>
              <a:t>Укуева</a:t>
            </a:r>
            <a:r>
              <a:rPr lang="ru-RU" sz="2800" dirty="0">
                <a:latin typeface="+mn-lt"/>
              </a:rPr>
              <a:t> М., </a:t>
            </a:r>
            <a:r>
              <a:rPr lang="ru-RU" sz="2800" dirty="0" err="1">
                <a:latin typeface="+mn-lt"/>
              </a:rPr>
              <a:t>Абдрахманова</a:t>
            </a:r>
            <a:r>
              <a:rPr lang="ru-RU" sz="2800" dirty="0">
                <a:latin typeface="+mn-lt"/>
              </a:rPr>
              <a:t> Т</a:t>
            </a:r>
            <a:r>
              <a:rPr lang="ru-RU" sz="2800" dirty="0" smtClean="0">
                <a:latin typeface="+mn-lt"/>
              </a:rPr>
              <a:t>.</a:t>
            </a:r>
            <a:endParaRPr lang="ru-RU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4368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04717"/>
            <a:ext cx="10058400" cy="1173708"/>
          </a:xfrm>
        </p:spPr>
        <p:txBody>
          <a:bodyPr>
            <a:noAutofit/>
          </a:bodyPr>
          <a:lstStyle/>
          <a:p>
            <a:r>
              <a:rPr lang="ru-RU" sz="3600" dirty="0">
                <a:cs typeface="Times New Roman" pitchFamily="18" charset="0"/>
              </a:rPr>
              <a:t>ВЫВОДЫ И НАБЛЮДЕНИЯ ПО КОМПОНЕНТУ </a:t>
            </a:r>
            <a:r>
              <a:rPr lang="ru-RU" sz="3600" dirty="0" err="1">
                <a:cs typeface="Times New Roman" pitchFamily="18" charset="0"/>
              </a:rPr>
              <a:t>Адвокация</a:t>
            </a:r>
            <a:r>
              <a:rPr lang="ru-RU" sz="3600" dirty="0">
                <a:cs typeface="Times New Roman" pitchFamily="18" charset="0"/>
              </a:rPr>
              <a:t>, услуги юриста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1369" y="1900325"/>
            <a:ext cx="11431365" cy="4323054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cs typeface="Times New Roman" pitchFamily="18" charset="0"/>
              </a:rPr>
              <a:t> </a:t>
            </a:r>
            <a:r>
              <a:rPr lang="ru-RU" sz="2200" dirty="0" smtClean="0">
                <a:cs typeface="Times New Roman" pitchFamily="18" charset="0"/>
              </a:rPr>
              <a:t>Снижение финансирования профилактических программ среди КГН.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200" dirty="0" smtClean="0">
                <a:cs typeface="Times New Roman" pitchFamily="18" charset="0"/>
              </a:rPr>
              <a:t> Низкая приверженность к АРВ терапии ЛУИН ЛЖВ.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200" dirty="0" smtClean="0">
                <a:cs typeface="Times New Roman" pitchFamily="18" charset="0"/>
              </a:rPr>
              <a:t> Высокие цены на АРВ препараты. Предложение в ГФ </a:t>
            </a:r>
            <a:r>
              <a:rPr lang="ru-RU" sz="2200" dirty="0">
                <a:cs typeface="Times New Roman" pitchFamily="18" charset="0"/>
              </a:rPr>
              <a:t>ПРООН </a:t>
            </a:r>
            <a:r>
              <a:rPr lang="ru-RU" sz="2200" dirty="0" smtClean="0">
                <a:cs typeface="Times New Roman" pitchFamily="18" charset="0"/>
              </a:rPr>
              <a:t>сменить </a:t>
            </a:r>
            <a:r>
              <a:rPr lang="ru-RU" sz="2200" dirty="0">
                <a:cs typeface="Times New Roman" pitchFamily="18" charset="0"/>
              </a:rPr>
              <a:t>поставщика. </a:t>
            </a:r>
            <a:r>
              <a:rPr lang="ru-RU" sz="2200" dirty="0" smtClean="0">
                <a:cs typeface="Times New Roman" pitchFamily="18" charset="0"/>
              </a:rPr>
              <a:t>Обсуждение данного вопроса </a:t>
            </a:r>
            <a:r>
              <a:rPr lang="ru-RU" sz="2200" dirty="0">
                <a:cs typeface="Times New Roman" pitchFamily="18" charset="0"/>
              </a:rPr>
              <a:t>на </a:t>
            </a:r>
            <a:r>
              <a:rPr lang="ru-RU" sz="2200" dirty="0" smtClean="0">
                <a:cs typeface="Times New Roman" pitchFamily="18" charset="0"/>
              </a:rPr>
              <a:t>комитет КСОЗ.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200" dirty="0" smtClean="0">
                <a:cs typeface="Times New Roman" pitchFamily="18" charset="0"/>
              </a:rPr>
              <a:t> Разработать стратегию повышения приверженности к лечению АРТ у ЛЖВ, включить мероприятия в национальную стратегию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200" dirty="0" smtClean="0">
                <a:cs typeface="Times New Roman" pitchFamily="18" charset="0"/>
              </a:rPr>
              <a:t> Проблемы </a:t>
            </a:r>
            <a:r>
              <a:rPr lang="ru-RU" sz="2200" dirty="0">
                <a:cs typeface="Times New Roman" pitchFamily="18" charset="0"/>
              </a:rPr>
              <a:t>с жильем, </a:t>
            </a:r>
            <a:r>
              <a:rPr lang="ru-RU" sz="2200" dirty="0" smtClean="0">
                <a:cs typeface="Times New Roman" pitchFamily="18" charset="0"/>
              </a:rPr>
              <a:t>ограниченные места </a:t>
            </a:r>
            <a:r>
              <a:rPr lang="ru-RU" sz="2200" dirty="0">
                <a:cs typeface="Times New Roman" pitchFamily="18" charset="0"/>
              </a:rPr>
              <a:t>для </a:t>
            </a:r>
            <a:r>
              <a:rPr lang="ru-RU" sz="2200" dirty="0" smtClean="0">
                <a:cs typeface="Times New Roman" pitchFamily="18" charset="0"/>
              </a:rPr>
              <a:t>клиентов в социальных учреждениях</a:t>
            </a:r>
            <a:endParaRPr lang="ru-RU" sz="2200" dirty="0"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200" dirty="0" smtClean="0">
                <a:cs typeface="Times New Roman" pitchFamily="18" charset="0"/>
              </a:rPr>
              <a:t> Отсутствие мотивационных пакетов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200" dirty="0" smtClean="0">
                <a:cs typeface="Times New Roman" pitchFamily="18" charset="0"/>
              </a:rPr>
              <a:t> Низкая приверженность руководителей МСУ к программам профилактики ВИЧ среди КГН.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200" dirty="0" smtClean="0">
                <a:cs typeface="Times New Roman" pitchFamily="18" charset="0"/>
              </a:rPr>
              <a:t> Отсутствие финансирования за счет Государственного бюджета, профилактические программы среди КГН.</a:t>
            </a:r>
            <a:endParaRPr lang="ru-RU" sz="2200" dirty="0"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57565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609600" y="274641"/>
            <a:ext cx="10972800" cy="725487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3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ВЫВОДЫ И НАБЛЮДЕНИЯ ПО МСМ</a:t>
            </a:r>
            <a:endParaRPr lang="ru-RU" altLang="ru-RU" sz="3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381000" y="2293495"/>
            <a:ext cx="11430000" cy="36576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800" dirty="0" smtClean="0"/>
              <a:t>  </a:t>
            </a:r>
            <a:r>
              <a:rPr lang="ru-RU" sz="2800" dirty="0" smtClean="0">
                <a:cs typeface="Times New Roman" pitchFamily="18" charset="0"/>
              </a:rPr>
              <a:t>Заканчивается </a:t>
            </a:r>
            <a:r>
              <a:rPr lang="ru-RU" sz="2800" dirty="0">
                <a:cs typeface="Times New Roman" pitchFamily="18" charset="0"/>
              </a:rPr>
              <a:t>контракт по </a:t>
            </a:r>
            <a:r>
              <a:rPr lang="ru-RU" sz="2800" dirty="0" err="1" smtClean="0">
                <a:cs typeface="Times New Roman" pitchFamily="18" charset="0"/>
              </a:rPr>
              <a:t>Шелтеру</a:t>
            </a:r>
            <a:endParaRPr lang="ru-RU" sz="2800" dirty="0"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800" dirty="0">
                <a:cs typeface="Times New Roman" pitchFamily="18" charset="0"/>
              </a:rPr>
              <a:t> </a:t>
            </a:r>
            <a:r>
              <a:rPr lang="ru-RU" sz="2800" dirty="0" smtClean="0">
                <a:cs typeface="Times New Roman" pitchFamily="18" charset="0"/>
              </a:rPr>
              <a:t> Нет возможности привлечь </a:t>
            </a:r>
            <a:r>
              <a:rPr lang="ru-RU" sz="2800" dirty="0">
                <a:cs typeface="Times New Roman" pitchFamily="18" charset="0"/>
              </a:rPr>
              <a:t>медицинских работников в </a:t>
            </a:r>
            <a:r>
              <a:rPr lang="ru-RU" sz="2800" dirty="0" smtClean="0">
                <a:cs typeface="Times New Roman" pitchFamily="18" charset="0"/>
              </a:rPr>
              <a:t>проект.</a:t>
            </a:r>
            <a:endParaRPr lang="ru-RU" sz="2800" dirty="0"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800" dirty="0" smtClean="0">
                <a:cs typeface="Times New Roman" pitchFamily="18" charset="0"/>
              </a:rPr>
              <a:t>  Снижение </a:t>
            </a:r>
            <a:r>
              <a:rPr lang="ru-RU" sz="2800" dirty="0">
                <a:cs typeface="Times New Roman" pitchFamily="18" charset="0"/>
              </a:rPr>
              <a:t>количество </a:t>
            </a:r>
            <a:r>
              <a:rPr lang="ru-RU" sz="2800" dirty="0" smtClean="0">
                <a:cs typeface="Times New Roman" pitchFamily="18" charset="0"/>
              </a:rPr>
              <a:t>профилактических услуг.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800" dirty="0">
                <a:cs typeface="Times New Roman" pitchFamily="18" charset="0"/>
              </a:rPr>
              <a:t>Снижение финансирования профилактических программ.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800" dirty="0" smtClean="0">
                <a:cs typeface="Times New Roman" pitchFamily="18" charset="0"/>
              </a:rPr>
              <a:t>   Рассмотреть </a:t>
            </a:r>
            <a:r>
              <a:rPr lang="ru-RU" sz="2800" dirty="0">
                <a:cs typeface="Times New Roman" pitchFamily="18" charset="0"/>
              </a:rPr>
              <a:t>вопрос увеличения нормы выдачи презервативов.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800" dirty="0">
                <a:cs typeface="Times New Roman" pitchFamily="18" charset="0"/>
              </a:rPr>
              <a:t> </a:t>
            </a:r>
            <a:r>
              <a:rPr lang="ru-RU" sz="2800" dirty="0" smtClean="0">
                <a:cs typeface="Times New Roman" pitchFamily="18" charset="0"/>
              </a:rPr>
              <a:t> Обучение </a:t>
            </a:r>
            <a:r>
              <a:rPr lang="ru-RU" sz="2800" dirty="0">
                <a:cs typeface="Times New Roman" pitchFamily="18" charset="0"/>
              </a:rPr>
              <a:t>сотрудников по ЭТ</a:t>
            </a:r>
            <a:r>
              <a:rPr lang="ru-RU" sz="2800" dirty="0" smtClean="0">
                <a:cs typeface="Times New Roman" pitchFamily="18" charset="0"/>
              </a:rPr>
              <a:t>.</a:t>
            </a:r>
            <a:endParaRPr lang="ru-RU" sz="28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311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682389"/>
            <a:ext cx="10058400" cy="887104"/>
          </a:xfrm>
        </p:spPr>
        <p:txBody>
          <a:bodyPr/>
          <a:lstStyle/>
          <a:p>
            <a:r>
              <a:rPr lang="ru-RU" dirty="0" smtClean="0"/>
              <a:t>Цель визита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074460"/>
            <a:ext cx="10058400" cy="3794634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cs typeface="Times New Roman" panose="02020603050405020304" pitchFamily="18" charset="0"/>
              </a:rPr>
              <a:t>Определение качества </a:t>
            </a:r>
            <a:r>
              <a:rPr lang="ru-RU" sz="2800" dirty="0">
                <a:cs typeface="Times New Roman" panose="02020603050405020304" pitchFamily="18" charset="0"/>
              </a:rPr>
              <a:t>и объема предоставляемых услуг в </a:t>
            </a:r>
            <a:r>
              <a:rPr lang="ru-RU" sz="2800" dirty="0" smtClean="0">
                <a:cs typeface="Times New Roman" panose="02020603050405020304" pitchFamily="18" charset="0"/>
              </a:rPr>
              <a:t>соответствии </a:t>
            </a:r>
            <a:r>
              <a:rPr lang="ru-RU" sz="2800" dirty="0">
                <a:cs typeface="Times New Roman" panose="02020603050405020304" pitchFamily="18" charset="0"/>
              </a:rPr>
              <a:t>с национальной стратегией и </a:t>
            </a:r>
            <a:r>
              <a:rPr lang="ru-RU" sz="2800" dirty="0" err="1">
                <a:cs typeface="Times New Roman" panose="02020603050405020304" pitchFamily="18" charset="0"/>
              </a:rPr>
              <a:t>страновыми</a:t>
            </a:r>
            <a:r>
              <a:rPr lang="ru-RU" sz="2800" dirty="0">
                <a:cs typeface="Times New Roman" panose="02020603050405020304" pitchFamily="18" charset="0"/>
              </a:rPr>
              <a:t> заявками по </a:t>
            </a:r>
            <a:r>
              <a:rPr lang="ru-RU" sz="2800" dirty="0" smtClean="0">
                <a:cs typeface="Times New Roman" panose="02020603050405020304" pitchFamily="18" charset="0"/>
              </a:rPr>
              <a:t>ВИЧ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800" dirty="0"/>
              <a:t> </a:t>
            </a:r>
            <a:r>
              <a:rPr lang="ru-RU" sz="2800" dirty="0" smtClean="0"/>
              <a:t>Трудности</a:t>
            </a:r>
            <a:r>
              <a:rPr lang="ru-RU" sz="2800" dirty="0"/>
              <a:t> и препятствия, </a:t>
            </a:r>
            <a:r>
              <a:rPr lang="ru-RU" sz="2800" dirty="0" smtClean="0"/>
              <a:t>на пути достижения целей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800" dirty="0" smtClean="0"/>
              <a:t>Оказать </a:t>
            </a:r>
            <a:r>
              <a:rPr lang="ru-RU" sz="2800" dirty="0"/>
              <a:t>содействие </a:t>
            </a:r>
            <a:r>
              <a:rPr lang="ru-RU" sz="2800" dirty="0" smtClean="0"/>
              <a:t>в </a:t>
            </a:r>
            <a:r>
              <a:rPr lang="ru-RU" sz="2800" dirty="0"/>
              <a:t>устранении барьеров для эффективной реализации грантов</a:t>
            </a:r>
          </a:p>
        </p:txBody>
      </p:sp>
    </p:spTree>
    <p:extLst>
      <p:ext uri="{BB962C8B-B14F-4D97-AF65-F5344CB8AC3E}">
        <p14:creationId xmlns:p14="http://schemas.microsoft.com/office/powerpoint/2010/main" val="392217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92689"/>
          </a:xfrm>
        </p:spPr>
        <p:txBody>
          <a:bodyPr>
            <a:normAutofit/>
          </a:bodyPr>
          <a:lstStyle/>
          <a:p>
            <a:r>
              <a:rPr lang="ru-RU" dirty="0"/>
              <a:t>г</a:t>
            </a:r>
            <a:r>
              <a:rPr lang="ru-RU" dirty="0" smtClean="0"/>
              <a:t>. Бишкек </a:t>
            </a:r>
            <a:r>
              <a:rPr lang="ru-RU" dirty="0" smtClean="0">
                <a:ea typeface="Calibri" panose="020F0502020204030204" pitchFamily="34" charset="0"/>
              </a:rPr>
              <a:t>21-25 майя 2018г.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108403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800" dirty="0" smtClean="0"/>
              <a:t> Республиканский центр наркологии</a:t>
            </a:r>
            <a:endParaRPr lang="ru-RU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ru-RU" sz="2800" dirty="0" smtClean="0"/>
              <a:t> Республиканский центр «СПИД»</a:t>
            </a:r>
            <a:endParaRPr lang="ru-RU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ru-RU" sz="2800" dirty="0" smtClean="0"/>
              <a:t> ОФ «</a:t>
            </a:r>
            <a:r>
              <a:rPr lang="ru-RU" sz="2800" dirty="0" err="1" smtClean="0"/>
              <a:t>Ранс</a:t>
            </a:r>
            <a:r>
              <a:rPr lang="ru-RU" sz="2800" dirty="0" smtClean="0"/>
              <a:t> плюс» (ЛУИН)</a:t>
            </a:r>
            <a:endParaRPr lang="ru-RU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ru-RU" sz="2800" dirty="0" smtClean="0"/>
              <a:t>ОФ «Просвет» (ЛЖВ)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800" dirty="0"/>
              <a:t>ОФ </a:t>
            </a:r>
            <a:r>
              <a:rPr lang="ru-RU" sz="2800" dirty="0" smtClean="0"/>
              <a:t>«</a:t>
            </a:r>
            <a:r>
              <a:rPr lang="ru-RU" sz="2800" dirty="0" err="1" smtClean="0"/>
              <a:t>Ранар</a:t>
            </a:r>
            <a:r>
              <a:rPr lang="ru-RU" sz="2800" dirty="0" smtClean="0"/>
              <a:t>»</a:t>
            </a:r>
            <a:r>
              <a:rPr lang="ru-RU" sz="2800" dirty="0"/>
              <a:t> (ЛУИН</a:t>
            </a:r>
            <a:r>
              <a:rPr lang="ru-RU" sz="2800" dirty="0" smtClean="0"/>
              <a:t>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800" dirty="0"/>
              <a:t>ОФ </a:t>
            </a:r>
            <a:r>
              <a:rPr lang="ru-RU" sz="2800" dirty="0" smtClean="0"/>
              <a:t>«Астерия»</a:t>
            </a:r>
            <a:r>
              <a:rPr lang="ru-RU" sz="2800" dirty="0"/>
              <a:t> (ЛУИН</a:t>
            </a:r>
            <a:r>
              <a:rPr lang="ru-RU" sz="2800" dirty="0" smtClean="0"/>
              <a:t>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800" dirty="0"/>
              <a:t>Ассоциация «</a:t>
            </a:r>
            <a:r>
              <a:rPr lang="ru-RU" sz="2800" dirty="0" err="1"/>
              <a:t>Страновая</a:t>
            </a:r>
            <a:r>
              <a:rPr lang="ru-RU" sz="2800" dirty="0"/>
              <a:t> сеть ЛЖВ»</a:t>
            </a:r>
          </a:p>
          <a:p>
            <a:pPr>
              <a:buFont typeface="Wingdings" panose="05000000000000000000" pitchFamily="2" charset="2"/>
              <a:buChar char="q"/>
            </a:pPr>
            <a:endParaRPr lang="ru-RU" sz="2800" dirty="0"/>
          </a:p>
          <a:p>
            <a:pPr>
              <a:buFont typeface="Wingdings" panose="05000000000000000000" pitchFamily="2" charset="2"/>
              <a:buChar char="q"/>
            </a:pPr>
            <a:endParaRPr lang="ru-RU" sz="2800" dirty="0" smtClean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097280" y="5308979"/>
            <a:ext cx="10058400" cy="63119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>
                <a:latin typeface="+mn-lt"/>
              </a:rPr>
              <a:t>Состав группы: </a:t>
            </a:r>
            <a:r>
              <a:rPr lang="ru-RU" sz="2800" dirty="0" err="1" smtClean="0">
                <a:latin typeface="+mn-lt"/>
              </a:rPr>
              <a:t>Суваналиева</a:t>
            </a:r>
            <a:r>
              <a:rPr lang="ru-RU" sz="2800" dirty="0" smtClean="0">
                <a:latin typeface="+mn-lt"/>
              </a:rPr>
              <a:t> Ш.М., </a:t>
            </a:r>
            <a:r>
              <a:rPr lang="ru-RU" sz="2800" dirty="0" err="1" smtClean="0">
                <a:latin typeface="+mn-lt"/>
              </a:rPr>
              <a:t>Майтиева</a:t>
            </a:r>
            <a:r>
              <a:rPr lang="ru-RU" sz="2800" dirty="0" smtClean="0">
                <a:latin typeface="+mn-lt"/>
              </a:rPr>
              <a:t> В.С., </a:t>
            </a:r>
            <a:r>
              <a:rPr lang="ru-RU" sz="2800" dirty="0" err="1" smtClean="0">
                <a:latin typeface="+mn-lt"/>
              </a:rPr>
              <a:t>Кадырбеков</a:t>
            </a:r>
            <a:r>
              <a:rPr lang="ru-RU" sz="2800" dirty="0" smtClean="0">
                <a:latin typeface="+mn-lt"/>
              </a:rPr>
              <a:t> У.К., </a:t>
            </a:r>
            <a:r>
              <a:rPr lang="ru-RU" sz="2800" dirty="0" err="1" smtClean="0">
                <a:latin typeface="+mn-lt"/>
              </a:rPr>
              <a:t>Укуева</a:t>
            </a:r>
            <a:r>
              <a:rPr lang="ru-RU" sz="2800" dirty="0" smtClean="0">
                <a:latin typeface="+mn-lt"/>
              </a:rPr>
              <a:t> М.</a:t>
            </a:r>
            <a:endParaRPr lang="ru-RU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0434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791569"/>
          </a:xfrm>
        </p:spPr>
        <p:txBody>
          <a:bodyPr>
            <a:normAutofit/>
          </a:bodyPr>
          <a:lstStyle/>
          <a:p>
            <a:r>
              <a:rPr lang="ru-RU" sz="4400" dirty="0"/>
              <a:t>Республиканский центр </a:t>
            </a:r>
            <a:r>
              <a:rPr lang="ru-RU" sz="4400" dirty="0" smtClean="0"/>
              <a:t>наркологии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435950"/>
          </a:xfrm>
        </p:spPr>
        <p:txBody>
          <a:bodyPr/>
          <a:lstStyle/>
          <a:p>
            <a:r>
              <a:rPr lang="ru-RU" sz="2400" b="1" dirty="0" smtClean="0"/>
              <a:t>Рекомендации:</a:t>
            </a:r>
            <a:endParaRPr lang="ru-RU" sz="24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 smtClean="0"/>
              <a:t>Устранить все нарушения </a:t>
            </a:r>
            <a:r>
              <a:rPr lang="ru-RU" sz="2400" dirty="0"/>
              <a:t>в лаборатории </a:t>
            </a:r>
            <a:r>
              <a:rPr lang="ru-RU" sz="2400" dirty="0" smtClean="0"/>
              <a:t>и соблюдать требования Технических регламентов. </a:t>
            </a:r>
            <a:endParaRPr lang="ru-RU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 smtClean="0"/>
              <a:t>Провести </a:t>
            </a:r>
            <a:r>
              <a:rPr lang="ru-RU" sz="2400" dirty="0"/>
              <a:t>работу по повышению потенциала знания среди сотрудников РЦН.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 smtClean="0"/>
              <a:t>Журналы </a:t>
            </a:r>
            <a:r>
              <a:rPr lang="ru-RU" sz="2400" dirty="0"/>
              <a:t>для регистрации температурного режима на складах, лабораториях маркировать, прошнуровать и регистрировать своевременно.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74173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14400"/>
          </a:xfrm>
        </p:spPr>
        <p:txBody>
          <a:bodyPr/>
          <a:lstStyle/>
          <a:p>
            <a:r>
              <a:rPr lang="ru-RU" dirty="0" smtClean="0"/>
              <a:t>Республиканский центр «СПИД»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/>
              <a:t>Рекомендации:</a:t>
            </a:r>
            <a:endParaRPr lang="ru-RU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/>
              <a:t>Проведение менторских визитов в регионы по координации назначение лечение выработки приверженности у ЛЖВ при сложных клинических случаях.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/>
              <a:t>Для отслеживания, контроля, оказания помощи по реализации мероприятий по ВИЧ и ТБ проводить мониторинговые визиты совместно с ТБ службой.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/>
              <a:t> Включить в обязанности НПО, оказывающих услуги для ЛЖВ, сопровождение их после постановки диагноза не менее одного месяца для постановки на диспансерный учет и назначение АРТ.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12236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00752"/>
          </a:xfrm>
        </p:spPr>
        <p:txBody>
          <a:bodyPr>
            <a:normAutofit/>
          </a:bodyPr>
          <a:lstStyle/>
          <a:p>
            <a:r>
              <a:rPr lang="ru-RU" sz="4000" dirty="0"/>
              <a:t>Рекомендации по ЛУИН и ЗПТМ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3206" y="1719619"/>
            <a:ext cx="10582474" cy="461294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Если </a:t>
            </a:r>
            <a:r>
              <a:rPr lang="ru-RU" dirty="0"/>
              <a:t>есть </a:t>
            </a:r>
            <a:r>
              <a:rPr lang="ru-RU" dirty="0" smtClean="0"/>
              <a:t>возможность, </a:t>
            </a:r>
            <a:r>
              <a:rPr lang="ru-RU" dirty="0"/>
              <a:t>ввести дополнительно в программу ОЗТ таблетки «</a:t>
            </a:r>
            <a:r>
              <a:rPr lang="ru-RU" dirty="0" err="1"/>
              <a:t>Бупренорфин</a:t>
            </a:r>
            <a:r>
              <a:rPr lang="ru-RU" dirty="0"/>
              <a:t>».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Соблюдать </a:t>
            </a:r>
            <a:r>
              <a:rPr lang="ru-RU" dirty="0"/>
              <a:t>температурный режим в контейнере для хранения шприцов, презервативов, спиртовые салфетки и перчатки.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Создать </a:t>
            </a:r>
            <a:r>
              <a:rPr lang="ru-RU" dirty="0"/>
              <a:t>условия для утилизации использованных шприцев и экспресс тестов по стандартным нормам</a:t>
            </a:r>
            <a:r>
              <a:rPr lang="ru-RU" dirty="0" smtClean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Сокращаются организации, работающие по гендерным показателям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Продолжать </a:t>
            </a:r>
            <a:r>
              <a:rPr lang="ru-RU" dirty="0"/>
              <a:t>сохранять одну позицию для девушки/женщины </a:t>
            </a:r>
            <a:r>
              <a:rPr lang="ru-RU" dirty="0" err="1"/>
              <a:t>аутрич</a:t>
            </a:r>
            <a:r>
              <a:rPr lang="ru-RU" dirty="0"/>
              <a:t> работницы, чтобы продолжать охватывать женщин ЛУИН, даже если они не могут жить в социальном общежитии.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Искать </a:t>
            </a:r>
            <a:r>
              <a:rPr lang="ru-RU" dirty="0"/>
              <a:t>возможность для ЛУИН, бывших заключенных из группы «отверженных» по их ре-социализации, хотя бы искать места для перенаправления, чтобы они могли получать услуги</a:t>
            </a:r>
            <a:r>
              <a:rPr lang="ru-RU" dirty="0" smtClean="0"/>
              <a:t>. </a:t>
            </a:r>
            <a:endParaRPr lang="ru-RU" dirty="0"/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Вовлекать </a:t>
            </a:r>
            <a:r>
              <a:rPr lang="ru-RU" dirty="0"/>
              <a:t>гражданский сектор, а именно людей работающих с ЛУИН, в </a:t>
            </a:r>
            <a:r>
              <a:rPr lang="ru-RU" dirty="0" err="1"/>
              <a:t>адвокационные</a:t>
            </a:r>
            <a:r>
              <a:rPr lang="ru-RU" dirty="0"/>
              <a:t> активности: при пересмотре законов, политик, инструкций и руководств, которые могут касаться ЛУИН. 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8282886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04289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Баткенская</a:t>
            </a:r>
            <a:r>
              <a:rPr lang="ru-RU" dirty="0" smtClean="0"/>
              <a:t> и </a:t>
            </a:r>
            <a:r>
              <a:rPr lang="ru-RU" dirty="0" err="1" smtClean="0"/>
              <a:t>Жалал-Абадкая</a:t>
            </a:r>
            <a:r>
              <a:rPr lang="ru-RU" dirty="0" smtClean="0"/>
              <a:t> области </a:t>
            </a:r>
            <a:r>
              <a:rPr lang="ru-RU" dirty="0" smtClean="0">
                <a:ea typeface="Calibri" panose="020F0502020204030204" pitchFamily="34" charset="0"/>
              </a:rPr>
              <a:t>24-27 апреля 2018г.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10840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800" dirty="0" smtClean="0"/>
              <a:t> </a:t>
            </a:r>
            <a:r>
              <a:rPr lang="ru-RU" sz="2800" dirty="0" err="1" smtClean="0"/>
              <a:t>Баткенский</a:t>
            </a:r>
            <a:r>
              <a:rPr lang="ru-RU" sz="2800" dirty="0" smtClean="0"/>
              <a:t> областной центр профилактики и борьбы со СПИД (БОЦПБС)</a:t>
            </a:r>
            <a:endParaRPr lang="ru-RU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ru-RU" sz="2800" dirty="0" smtClean="0"/>
              <a:t> </a:t>
            </a:r>
            <a:r>
              <a:rPr lang="ru-RU" sz="2800" dirty="0" err="1"/>
              <a:t>Жалал-Абадский</a:t>
            </a:r>
            <a:r>
              <a:rPr lang="ru-RU" sz="2800" dirty="0"/>
              <a:t> ОЦПБС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800" dirty="0" smtClean="0"/>
              <a:t> ОФ «Гвоздика» (СР)</a:t>
            </a:r>
            <a:endParaRPr lang="ru-RU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ru-RU" sz="2800" dirty="0" smtClean="0"/>
              <a:t>ОФ «</a:t>
            </a:r>
            <a:r>
              <a:rPr lang="ru-RU" sz="2800" dirty="0" err="1" smtClean="0"/>
              <a:t>Тайс</a:t>
            </a:r>
            <a:r>
              <a:rPr lang="ru-RU" sz="2800" dirty="0" smtClean="0"/>
              <a:t> плюс 2» (</a:t>
            </a:r>
            <a:r>
              <a:rPr lang="ru-RU" sz="2800" dirty="0"/>
              <a:t>СР</a:t>
            </a:r>
            <a:r>
              <a:rPr lang="ru-RU" sz="2800" dirty="0" smtClean="0"/>
              <a:t>)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800" dirty="0"/>
              <a:t>ОФ </a:t>
            </a:r>
            <a:r>
              <a:rPr lang="ru-RU" sz="2800" dirty="0" smtClean="0"/>
              <a:t>«</a:t>
            </a:r>
            <a:r>
              <a:rPr lang="ru-RU" sz="2800" dirty="0"/>
              <a:t>Здоровое поколение» (ЛУИН</a:t>
            </a:r>
            <a:r>
              <a:rPr lang="ru-RU" sz="2800" dirty="0" smtClean="0"/>
              <a:t>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800" dirty="0"/>
              <a:t>«ЗПТМ» </a:t>
            </a:r>
            <a:r>
              <a:rPr lang="ru-RU" sz="2800" dirty="0" err="1" smtClean="0"/>
              <a:t>Жалал-Абад</a:t>
            </a:r>
            <a:r>
              <a:rPr lang="ru-RU" sz="2800" dirty="0"/>
              <a:t> (ЛУИН</a:t>
            </a:r>
            <a:r>
              <a:rPr lang="ru-RU" sz="2800" dirty="0" smtClean="0"/>
              <a:t>)</a:t>
            </a:r>
          </a:p>
          <a:p>
            <a:pPr marL="0" indent="0">
              <a:buNone/>
            </a:pPr>
            <a:endParaRPr lang="ru-RU" sz="2800" dirty="0"/>
          </a:p>
          <a:p>
            <a:pPr>
              <a:buFont typeface="Wingdings" panose="05000000000000000000" pitchFamily="2" charset="2"/>
              <a:buChar char="q"/>
            </a:pPr>
            <a:endParaRPr lang="ru-RU" sz="2800" dirty="0" smtClean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097280" y="5308979"/>
            <a:ext cx="10058400" cy="63119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>
                <a:latin typeface="+mn-lt"/>
              </a:rPr>
              <a:t>Состав группы: </a:t>
            </a:r>
            <a:r>
              <a:rPr lang="ru-RU" sz="2800" dirty="0" err="1">
                <a:latin typeface="+mn-lt"/>
              </a:rPr>
              <a:t>Качкынбеков</a:t>
            </a:r>
            <a:r>
              <a:rPr lang="ru-RU" sz="2800" dirty="0">
                <a:latin typeface="+mn-lt"/>
              </a:rPr>
              <a:t> М.,</a:t>
            </a:r>
            <a:r>
              <a:rPr lang="ru-RU" sz="2800" dirty="0" err="1">
                <a:latin typeface="+mn-lt"/>
              </a:rPr>
              <a:t>Сыдыков</a:t>
            </a:r>
            <a:r>
              <a:rPr lang="ru-RU" sz="2800" dirty="0">
                <a:latin typeface="+mn-lt"/>
              </a:rPr>
              <a:t> И., </a:t>
            </a:r>
            <a:r>
              <a:rPr lang="ru-RU" sz="2800" dirty="0" err="1">
                <a:latin typeface="+mn-lt"/>
              </a:rPr>
              <a:t>Шукуров</a:t>
            </a:r>
            <a:r>
              <a:rPr lang="ru-RU" sz="2800" dirty="0">
                <a:latin typeface="+mn-lt"/>
              </a:rPr>
              <a:t> У., </a:t>
            </a:r>
            <a:r>
              <a:rPr lang="ru-RU" sz="2800" dirty="0" err="1">
                <a:latin typeface="+mn-lt"/>
              </a:rPr>
              <a:t>Укуева</a:t>
            </a:r>
            <a:r>
              <a:rPr lang="ru-RU" sz="2800" dirty="0">
                <a:latin typeface="+mn-lt"/>
              </a:rPr>
              <a:t> М.</a:t>
            </a:r>
          </a:p>
        </p:txBody>
      </p:sp>
    </p:spTree>
    <p:extLst>
      <p:ext uri="{BB962C8B-B14F-4D97-AF65-F5344CB8AC3E}">
        <p14:creationId xmlns:p14="http://schemas.microsoft.com/office/powerpoint/2010/main" val="80947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05218"/>
          </a:xfrm>
        </p:spPr>
        <p:txBody>
          <a:bodyPr>
            <a:normAutofit/>
          </a:bodyPr>
          <a:lstStyle/>
          <a:p>
            <a:r>
              <a:rPr lang="ru-RU" sz="4300" dirty="0" err="1"/>
              <a:t>Баткенский</a:t>
            </a:r>
            <a:r>
              <a:rPr lang="ru-RU" sz="4300" dirty="0"/>
              <a:t> ОЦПБС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4967" y="1746913"/>
            <a:ext cx="11286699" cy="455835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400" dirty="0" smtClean="0">
                <a:cs typeface="Times New Roman" panose="02020603050405020304" pitchFamily="18" charset="0"/>
              </a:rPr>
              <a:t> Недостатки </a:t>
            </a:r>
            <a:r>
              <a:rPr lang="ru-RU" sz="2400" dirty="0">
                <a:cs typeface="Times New Roman" panose="02020603050405020304" pitchFamily="18" charset="0"/>
              </a:rPr>
              <a:t>по документам отчета и учета лекарственных препаратов в районных отчетах: исправления и истекшие сроки годности</a:t>
            </a:r>
            <a:r>
              <a:rPr lang="ru-RU" sz="2400" dirty="0" smtClean="0"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 smtClean="0">
                <a:cs typeface="Times New Roman" panose="02020603050405020304" pitchFamily="18" charset="0"/>
              </a:rPr>
              <a:t> Низкий потенциала знаний </a:t>
            </a:r>
            <a:r>
              <a:rPr lang="ru-RU" sz="2400" dirty="0">
                <a:cs typeface="Times New Roman" panose="02020603050405020304" pitchFamily="18" charset="0"/>
              </a:rPr>
              <a:t>по учетно-отчетной документации среди сотрудников ЦСМ, БОЦПБС</a:t>
            </a:r>
            <a:endParaRPr lang="ru-RU" sz="2400" dirty="0" smtClean="0"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 smtClean="0">
                <a:cs typeface="Times New Roman" panose="02020603050405020304" pitchFamily="18" charset="0"/>
              </a:rPr>
              <a:t> Внутри </a:t>
            </a:r>
            <a:r>
              <a:rPr lang="ru-RU" sz="2400" dirty="0">
                <a:cs typeface="Times New Roman" panose="02020603050405020304" pitchFamily="18" charset="0"/>
              </a:rPr>
              <a:t>организации нет специального кабинета для выдачи АРВ препаратов, консультирования и проведения эпидемиологических расследований.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 smtClean="0">
                <a:cs typeface="Times New Roman" panose="02020603050405020304" pitchFamily="18" charset="0"/>
              </a:rPr>
              <a:t> ЛС </a:t>
            </a:r>
            <a:r>
              <a:rPr lang="ru-RU" sz="2400" dirty="0">
                <a:cs typeface="Times New Roman" panose="02020603050405020304" pitchFamily="18" charset="0"/>
              </a:rPr>
              <a:t>хранятся в частной аптеке «</a:t>
            </a:r>
            <a:r>
              <a:rPr lang="ru-RU" sz="2400" dirty="0" err="1">
                <a:cs typeface="Times New Roman" panose="02020603050405020304" pitchFamily="18" charset="0"/>
              </a:rPr>
              <a:t>Зире</a:t>
            </a:r>
            <a:r>
              <a:rPr lang="ru-RU" sz="2400" dirty="0">
                <a:cs typeface="Times New Roman" panose="02020603050405020304" pitchFamily="18" charset="0"/>
              </a:rPr>
              <a:t> Баткен», при этом создается проблемы при выдаче </a:t>
            </a:r>
            <a:r>
              <a:rPr lang="ru-RU" sz="2400" dirty="0" smtClean="0">
                <a:cs typeface="Times New Roman" panose="02020603050405020304" pitchFamily="18" charset="0"/>
              </a:rPr>
              <a:t>лекарственных </a:t>
            </a:r>
            <a:r>
              <a:rPr lang="ru-RU" sz="2400" dirty="0">
                <a:cs typeface="Times New Roman" panose="02020603050405020304" pitchFamily="18" charset="0"/>
              </a:rPr>
              <a:t>препаратов, каждый месяц за аренду оплачивается со спец. счета</a:t>
            </a:r>
            <a:r>
              <a:rPr lang="ru-RU" sz="2400" dirty="0" smtClean="0"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 smtClean="0">
                <a:cs typeface="Times New Roman" panose="02020603050405020304" pitchFamily="18" charset="0"/>
              </a:rPr>
              <a:t> Не работают кондиционеры </a:t>
            </a:r>
            <a:r>
              <a:rPr lang="ru-RU" sz="2400" dirty="0">
                <a:cs typeface="Times New Roman" panose="02020603050405020304" pitchFamily="18" charset="0"/>
              </a:rPr>
              <a:t>в </a:t>
            </a:r>
            <a:r>
              <a:rPr lang="ru-RU" sz="2400" dirty="0" smtClean="0">
                <a:cs typeface="Times New Roman" panose="02020603050405020304" pitchFamily="18" charset="0"/>
              </a:rPr>
              <a:t>лаборатории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 smtClean="0">
                <a:cs typeface="Times New Roman" panose="02020603050405020304" pitchFamily="18" charset="0"/>
              </a:rPr>
              <a:t> Изношенные офисные </a:t>
            </a:r>
            <a:r>
              <a:rPr lang="ru-RU" sz="2400" dirty="0">
                <a:cs typeface="Times New Roman" panose="02020603050405020304" pitchFamily="18" charset="0"/>
              </a:rPr>
              <a:t>оборудования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165647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50627"/>
          </a:xfrm>
        </p:spPr>
        <p:txBody>
          <a:bodyPr>
            <a:normAutofit/>
          </a:bodyPr>
          <a:lstStyle/>
          <a:p>
            <a:r>
              <a:rPr lang="ru-RU" sz="4300" dirty="0" err="1"/>
              <a:t>Жалал-Абадской</a:t>
            </a:r>
            <a:r>
              <a:rPr lang="ru-RU" sz="4300" dirty="0"/>
              <a:t> ОЦПБС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400" dirty="0" smtClean="0">
                <a:cs typeface="Times New Roman" panose="02020603050405020304" pitchFamily="18" charset="0"/>
              </a:rPr>
              <a:t> </a:t>
            </a:r>
            <a:r>
              <a:rPr lang="ru-RU" sz="2400" dirty="0">
                <a:cs typeface="Times New Roman" panose="02020603050405020304" pitchFamily="18" charset="0"/>
              </a:rPr>
              <a:t>Недостатки по документам отчета и учета лекарственных препаратов в районных отчетах. (ЦСМ)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>
                <a:cs typeface="Times New Roman" panose="02020603050405020304" pitchFamily="18" charset="0"/>
              </a:rPr>
              <a:t> Большая текучесть кадров. Со стороны сотрудников НПО были недовольства, так как сменяемость кадров ЖОЦПБС влияет на доверие и приверженность клиентов.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>
                <a:cs typeface="Times New Roman" panose="02020603050405020304" pitchFamily="18" charset="0"/>
              </a:rPr>
              <a:t>В ЖОЦПБС имеются трудности при госпитализации ЛЖВ, многих пациентов перенаправляют в другие регионы.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>
                <a:cs typeface="Times New Roman" panose="02020603050405020304" pitchFamily="18" charset="0"/>
              </a:rPr>
              <a:t>Нет возможности проводить клинико-биохимические анализы для ЛЖВ, получающих АРТ учитываю более 400 ЛЖВ на учете.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>
                <a:cs typeface="Times New Roman" panose="02020603050405020304" pitchFamily="18" charset="0"/>
              </a:rPr>
              <a:t>Детей ЛЖВ не включают в летние лагеря, из 65 детей менее 10 знают свой статус ВИЧ.</a:t>
            </a:r>
          </a:p>
        </p:txBody>
      </p:sp>
    </p:spTree>
    <p:extLst>
      <p:ext uri="{BB962C8B-B14F-4D97-AF65-F5344CB8AC3E}">
        <p14:creationId xmlns:p14="http://schemas.microsoft.com/office/powerpoint/2010/main" val="14315286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0928" y="1900325"/>
            <a:ext cx="10058400" cy="4023360"/>
          </a:xfrm>
        </p:spPr>
        <p:txBody>
          <a:bodyPr/>
          <a:lstStyle/>
          <a:p>
            <a:pPr algn="ctr"/>
            <a:r>
              <a:rPr lang="ru-RU" sz="4800" b="1" dirty="0"/>
              <a:t>Спасибо за внимание!</a:t>
            </a:r>
            <a:br>
              <a:rPr lang="ru-RU" sz="4800" b="1" dirty="0"/>
            </a:br>
            <a:r>
              <a:rPr lang="en-US" sz="48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www.hivtbcc.kg</a:t>
            </a:r>
            <a:endParaRPr lang="ru-RU" sz="480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5057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587" y="0"/>
            <a:ext cx="10526092" cy="734518"/>
          </a:xfrm>
        </p:spPr>
        <p:txBody>
          <a:bodyPr>
            <a:noAutofit/>
          </a:bodyPr>
          <a:lstStyle/>
          <a:p>
            <a:r>
              <a:rPr lang="ru-RU" sz="3600" dirty="0" smtClean="0"/>
              <a:t>Количество охваченных сайтов по гранту ВИЧ</a:t>
            </a:r>
            <a:endParaRPr lang="ru-RU" sz="36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0962020"/>
              </p:ext>
            </p:extLst>
          </p:nvPr>
        </p:nvGraphicFramePr>
        <p:xfrm>
          <a:off x="400237" y="899411"/>
          <a:ext cx="11452485" cy="51116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722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18866"/>
          </a:xfrm>
        </p:spPr>
        <p:txBody>
          <a:bodyPr>
            <a:normAutofit/>
          </a:bodyPr>
          <a:lstStyle/>
          <a:p>
            <a:r>
              <a:rPr lang="ru-RU" sz="4400" dirty="0"/>
              <a:t>Сферы надзора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238232"/>
            <a:ext cx="10058400" cy="363086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3200" dirty="0" smtClean="0"/>
              <a:t>  </a:t>
            </a:r>
            <a:r>
              <a:rPr lang="ru-RU" sz="3200" b="1" dirty="0" smtClean="0"/>
              <a:t>Финансы</a:t>
            </a:r>
            <a:r>
              <a:rPr lang="ru-RU" sz="3200" dirty="0" smtClean="0"/>
              <a:t>: </a:t>
            </a:r>
            <a:r>
              <a:rPr lang="ru-RU" sz="3200" dirty="0"/>
              <a:t>Соответствуют ли расходуемые средства мероприятиям указанным в </a:t>
            </a:r>
            <a:r>
              <a:rPr lang="ru-RU" sz="3200" dirty="0" smtClean="0"/>
              <a:t>заявке.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3200" b="1" dirty="0" smtClean="0"/>
              <a:t>  Закупки: </a:t>
            </a:r>
            <a:r>
              <a:rPr lang="ru-RU" sz="3200" dirty="0"/>
              <a:t>Закупаются и распределяются ли основные продукты, связанные со здоровьем </a:t>
            </a:r>
            <a:r>
              <a:rPr lang="ru-RU" sz="3200" dirty="0" smtClean="0"/>
              <a:t>граждан. </a:t>
            </a:r>
            <a:endParaRPr lang="ru-RU" sz="3200" b="1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ru-RU" sz="3200" b="1" dirty="0" smtClean="0"/>
              <a:t>  Управление: </a:t>
            </a:r>
            <a:r>
              <a:rPr lang="ru-RU" sz="3200" dirty="0" smtClean="0"/>
              <a:t>Рабочий персонал, контракты с сотрудниками, отчеты.</a:t>
            </a:r>
          </a:p>
        </p:txBody>
      </p:sp>
    </p:spTree>
    <p:extLst>
      <p:ext uri="{BB962C8B-B14F-4D97-AF65-F5344CB8AC3E}">
        <p14:creationId xmlns:p14="http://schemas.microsoft.com/office/powerpoint/2010/main" val="4068671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9268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Ош и </a:t>
            </a:r>
            <a:r>
              <a:rPr lang="ru-RU" dirty="0" err="1" smtClean="0"/>
              <a:t>Ошская</a:t>
            </a:r>
            <a:r>
              <a:rPr lang="ru-RU" dirty="0" smtClean="0"/>
              <a:t> область </a:t>
            </a:r>
            <a:r>
              <a:rPr lang="en-US" dirty="0">
                <a:ea typeface="Calibri" panose="020F0502020204030204" pitchFamily="34" charset="0"/>
              </a:rPr>
              <a:t>1</a:t>
            </a:r>
            <a:r>
              <a:rPr lang="ru-RU" dirty="0">
                <a:ea typeface="Calibri" panose="020F0502020204030204" pitchFamily="34" charset="0"/>
              </a:rPr>
              <a:t>2-15 февраля 2018г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800" dirty="0" smtClean="0"/>
              <a:t> ОФ </a:t>
            </a:r>
            <a:r>
              <a:rPr lang="ru-RU" sz="2800" dirty="0"/>
              <a:t>«Подруга</a:t>
            </a:r>
            <a:r>
              <a:rPr lang="ru-RU" sz="2800" dirty="0" smtClean="0"/>
              <a:t>» (СР)</a:t>
            </a:r>
            <a:endParaRPr lang="ru-RU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ru-RU" sz="2800" dirty="0" smtClean="0"/>
              <a:t> ОФ </a:t>
            </a:r>
            <a:r>
              <a:rPr lang="ru-RU" sz="2800" dirty="0"/>
              <a:t>«</a:t>
            </a:r>
            <a:r>
              <a:rPr lang="ru-RU" sz="2800" dirty="0" err="1"/>
              <a:t>Мусаада</a:t>
            </a:r>
            <a:r>
              <a:rPr lang="ru-RU" sz="2800" dirty="0"/>
              <a:t>» </a:t>
            </a:r>
            <a:r>
              <a:rPr lang="ru-RU" sz="2800" dirty="0" smtClean="0"/>
              <a:t>(МСМ)</a:t>
            </a:r>
            <a:endParaRPr lang="ru-RU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ru-RU" sz="2800" dirty="0" smtClean="0"/>
              <a:t> ОФ «Родители против наркотиков» (ЛУИН)</a:t>
            </a:r>
            <a:endParaRPr lang="ru-RU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ru-RU" sz="2800" dirty="0" smtClean="0"/>
              <a:t> ООЦПБС (Лечение и уход)</a:t>
            </a:r>
            <a:endParaRPr lang="ru-RU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ru-RU" sz="2800" dirty="0" smtClean="0"/>
              <a:t> ЗПТМ </a:t>
            </a:r>
            <a:r>
              <a:rPr lang="ru-RU" sz="2800" dirty="0"/>
              <a:t>при ОМЦН </a:t>
            </a:r>
            <a:r>
              <a:rPr lang="ru-RU" sz="2800" dirty="0" smtClean="0"/>
              <a:t>(ЛУИН)</a:t>
            </a:r>
            <a:endParaRPr lang="ru-RU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ru-RU" sz="2800" dirty="0" smtClean="0"/>
              <a:t> ОФ </a:t>
            </a:r>
            <a:r>
              <a:rPr lang="ru-RU" sz="2800" dirty="0"/>
              <a:t>“Крик журавля” </a:t>
            </a:r>
            <a:r>
              <a:rPr lang="ru-RU" sz="2800" dirty="0" smtClean="0"/>
              <a:t>(ЛЖВ уход и поддержка)</a:t>
            </a:r>
            <a:endParaRPr lang="ky-KG" sz="2800" dirty="0"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248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86603"/>
            <a:ext cx="10546080" cy="1450757"/>
          </a:xfrm>
        </p:spPr>
        <p:txBody>
          <a:bodyPr>
            <a:normAutofit/>
          </a:bodyPr>
          <a:lstStyle/>
          <a:p>
            <a:r>
              <a:rPr lang="ru-RU" sz="4400" dirty="0" smtClean="0"/>
              <a:t>Состав мониторинговой группы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2762451"/>
            <a:ext cx="10972800" cy="2704698"/>
          </a:xfrm>
        </p:spPr>
        <p:txBody>
          <a:bodyPr>
            <a:normAutofit/>
          </a:bodyPr>
          <a:lstStyle/>
          <a:p>
            <a:r>
              <a:rPr lang="ru-RU" sz="2800" dirty="0" err="1"/>
              <a:t>Мурзахматова</a:t>
            </a:r>
            <a:r>
              <a:rPr lang="ru-RU" sz="2800" dirty="0"/>
              <a:t> </a:t>
            </a:r>
            <a:r>
              <a:rPr lang="ru-RU" sz="2800" dirty="0" smtClean="0"/>
              <a:t>И.А - </a:t>
            </a:r>
            <a:r>
              <a:rPr lang="ru-RU" sz="2800" dirty="0"/>
              <a:t>член </a:t>
            </a:r>
            <a:r>
              <a:rPr lang="ru-RU" sz="2800" dirty="0" smtClean="0"/>
              <a:t>КСОЗ по ВИЧ и ТБ</a:t>
            </a:r>
            <a:endParaRPr lang="ru-RU" sz="2800" dirty="0"/>
          </a:p>
          <a:p>
            <a:r>
              <a:rPr lang="ru-RU" sz="2800" dirty="0" err="1"/>
              <a:t>Шукуров</a:t>
            </a:r>
            <a:r>
              <a:rPr lang="ru-RU" sz="2800" dirty="0"/>
              <a:t> У</a:t>
            </a:r>
            <a:r>
              <a:rPr lang="ru-RU" sz="2800" dirty="0" smtClean="0"/>
              <a:t>. - член КСОЗ </a:t>
            </a:r>
            <a:r>
              <a:rPr lang="ru-RU" sz="2800" dirty="0"/>
              <a:t>по ВИЧ и ТБ</a:t>
            </a:r>
          </a:p>
          <a:p>
            <a:r>
              <a:rPr lang="ru-RU" sz="2800" dirty="0"/>
              <a:t>Хакимова М</a:t>
            </a:r>
            <a:r>
              <a:rPr lang="ru-RU" sz="2800" dirty="0" smtClean="0"/>
              <a:t>.- альтернат КСОЗ </a:t>
            </a:r>
            <a:r>
              <a:rPr lang="ru-RU" sz="2800" dirty="0"/>
              <a:t>по ВИЧ и ТБ</a:t>
            </a:r>
          </a:p>
          <a:p>
            <a:r>
              <a:rPr lang="ru-RU" sz="2800" dirty="0" err="1"/>
              <a:t>Бекболотов</a:t>
            </a:r>
            <a:r>
              <a:rPr lang="ru-RU" sz="2800" dirty="0"/>
              <a:t> </a:t>
            </a:r>
            <a:r>
              <a:rPr lang="ru-RU" sz="2800" dirty="0" err="1"/>
              <a:t>Айбек</a:t>
            </a:r>
            <a:r>
              <a:rPr lang="ru-RU" sz="2800" dirty="0"/>
              <a:t>- </a:t>
            </a:r>
            <a:r>
              <a:rPr lang="ru-RU" sz="2800" dirty="0" smtClean="0"/>
              <a:t>эксперт по ВИЧ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679288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609600" y="285750"/>
            <a:ext cx="10972800" cy="973424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ВЫВОДЫ И НАБЛЮДЕНИЯ ПО КОМПОНЕНТУ ЛЖВ</a:t>
            </a:r>
            <a:endParaRPr lang="ru-RU" sz="4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184" y="1768839"/>
            <a:ext cx="11328400" cy="4332158"/>
          </a:xfrm>
        </p:spPr>
        <p:txBody>
          <a:bodyPr rtlCol="0"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800" dirty="0" smtClean="0"/>
              <a:t> Задержки </a:t>
            </a:r>
            <a:r>
              <a:rPr lang="ru-RU" sz="2800" dirty="0"/>
              <a:t>по мотивационным выплатам для клиентов, принимающих АРТ в связи с переходом финансирования ООЦПБС в ГРП МЗКР. </a:t>
            </a:r>
            <a:endParaRPr lang="ky-KG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ru-RU" sz="2800" dirty="0" smtClean="0"/>
              <a:t> Нет условий для оказания паллиативной помощи тяжелым пациентам.</a:t>
            </a:r>
            <a:endParaRPr lang="ky-KG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ru-RU" sz="2800" dirty="0" smtClean="0"/>
              <a:t> Не разработаны критерии мотивационных </a:t>
            </a:r>
            <a:r>
              <a:rPr lang="ru-RU" sz="2800" dirty="0"/>
              <a:t>выплат для детей, получающих АРТ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800" dirty="0" smtClean="0"/>
              <a:t> Недостаточная </a:t>
            </a:r>
            <a:r>
              <a:rPr lang="ru-RU" sz="2800" dirty="0"/>
              <a:t>работа по раскрытию статуса у подростков и </a:t>
            </a:r>
            <a:r>
              <a:rPr lang="ru-RU" sz="2800" dirty="0" smtClean="0"/>
              <a:t>детей с ВИЧ. </a:t>
            </a:r>
            <a:r>
              <a:rPr lang="ru-RU" sz="2800" dirty="0"/>
              <a:t>Большая часть детей и подростков </a:t>
            </a:r>
            <a:r>
              <a:rPr lang="ru-RU" sz="2800" dirty="0" smtClean="0"/>
              <a:t>не знают </a:t>
            </a:r>
            <a:r>
              <a:rPr lang="ru-RU" sz="2800" dirty="0"/>
              <a:t>о своем ВИЧ статусе. </a:t>
            </a:r>
            <a:endParaRPr lang="ky-KG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ru-RU" sz="2800" dirty="0" smtClean="0"/>
              <a:t> Стигма </a:t>
            </a:r>
            <a:r>
              <a:rPr lang="ru-RU" sz="2800" dirty="0"/>
              <a:t>и </a:t>
            </a:r>
            <a:r>
              <a:rPr lang="ru-RU" sz="2800" dirty="0" smtClean="0"/>
              <a:t>дискриминация в медицинских организациях узкого профиля. </a:t>
            </a:r>
          </a:p>
        </p:txBody>
      </p:sp>
    </p:spTree>
    <p:extLst>
      <p:ext uri="{BB962C8B-B14F-4D97-AF65-F5344CB8AC3E}">
        <p14:creationId xmlns:p14="http://schemas.microsoft.com/office/powerpoint/2010/main" val="236583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609600" y="285749"/>
            <a:ext cx="10972800" cy="86849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ru-RU" sz="360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ВЫВОДЫ И НАБЛЮДЕНИЯ ПО КОМПОНЕНТУ </a:t>
            </a:r>
            <a:r>
              <a:rPr lang="ru-RU" sz="3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ЛЖВ</a:t>
            </a:r>
            <a:endParaRPr lang="ru-RU" sz="4400" dirty="0" smtClean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184" y="1813810"/>
            <a:ext cx="11328400" cy="4482059"/>
          </a:xfrm>
        </p:spPr>
        <p:txBody>
          <a:bodyPr rtlCol="0"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400" dirty="0" smtClean="0"/>
              <a:t> Не </a:t>
            </a:r>
            <a:r>
              <a:rPr lang="ru-RU" sz="2400" dirty="0"/>
              <a:t>выполняется индикатор: </a:t>
            </a:r>
            <a:r>
              <a:rPr lang="ru-RU" sz="2400" dirty="0" smtClean="0"/>
              <a:t>«удержание на АРТ 12 </a:t>
            </a:r>
            <a:r>
              <a:rPr lang="ru-RU" sz="2400" dirty="0"/>
              <a:t>месяцев после </a:t>
            </a:r>
            <a:r>
              <a:rPr lang="ru-RU" sz="2400" dirty="0" smtClean="0"/>
              <a:t>начала. На </a:t>
            </a:r>
            <a:r>
              <a:rPr lang="ru-RU" sz="2400" dirty="0"/>
              <a:t>конец 2017 года индикатор составляет 78</a:t>
            </a:r>
            <a:r>
              <a:rPr lang="ru-RU" sz="2400" dirty="0" smtClean="0"/>
              <a:t>%. Цель - 85%.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 smtClean="0"/>
              <a:t> В </a:t>
            </a:r>
            <a:r>
              <a:rPr lang="ru-RU" sz="2400" dirty="0"/>
              <a:t>связи с поздней поставкой препарата </a:t>
            </a:r>
            <a:r>
              <a:rPr lang="ru-RU" sz="2400" dirty="0" err="1"/>
              <a:t>изониазид</a:t>
            </a:r>
            <a:r>
              <a:rPr lang="ru-RU" sz="2400" dirty="0"/>
              <a:t> и пиридоксин, во 2-3 </a:t>
            </a:r>
            <a:r>
              <a:rPr lang="ru-RU" sz="2400" dirty="0" smtClean="0"/>
              <a:t>квартале 2017 года </a:t>
            </a:r>
            <a:r>
              <a:rPr lang="ru-RU" sz="2400" dirty="0"/>
              <a:t>многие пациенты не получили </a:t>
            </a:r>
            <a:r>
              <a:rPr lang="ru-RU" sz="2400" dirty="0" smtClean="0"/>
              <a:t>профилактику </a:t>
            </a:r>
            <a:r>
              <a:rPr lang="ru-RU" sz="2400" dirty="0"/>
              <a:t>от </a:t>
            </a:r>
            <a:r>
              <a:rPr lang="ru-RU" sz="2400" dirty="0" smtClean="0"/>
              <a:t>туберкулеза.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 smtClean="0"/>
              <a:t> Низкий </a:t>
            </a:r>
            <a:r>
              <a:rPr lang="ru-RU" sz="2400" dirty="0"/>
              <a:t>показатель подавления ВН у получающих </a:t>
            </a:r>
            <a:r>
              <a:rPr lang="ru-RU" sz="2400" dirty="0" smtClean="0"/>
              <a:t>АРТ, </a:t>
            </a:r>
            <a:r>
              <a:rPr lang="ru-RU" sz="2400" dirty="0"/>
              <a:t>несмотря на нахождение клиентов ЛЖВ в попечении общинных организаций и в программах поддержки. </a:t>
            </a:r>
            <a:r>
              <a:rPr lang="ru-RU" sz="2400" dirty="0" smtClean="0"/>
              <a:t>Показатель </a:t>
            </a:r>
            <a:r>
              <a:rPr lang="ru-RU" sz="2400" dirty="0"/>
              <a:t>подавленной нагрузки всего у 62 % ЛЖВ из числа получающих </a:t>
            </a:r>
            <a:r>
              <a:rPr lang="ru-RU" sz="2400" dirty="0" smtClean="0"/>
              <a:t>АРТ.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 smtClean="0"/>
              <a:t> Трудности </a:t>
            </a:r>
            <a:r>
              <a:rPr lang="ru-RU" sz="2400" dirty="0"/>
              <a:t>в снятии с учета умерших с ВИЧ </a:t>
            </a:r>
            <a:r>
              <a:rPr lang="ru-RU" sz="2400" dirty="0" smtClean="0"/>
              <a:t>людей </a:t>
            </a:r>
            <a:r>
              <a:rPr lang="ru-RU" sz="2400" dirty="0"/>
              <a:t>в связи с отсутствием родственников. В настоящее время более 40 умерших пациентов состоят на учете как </a:t>
            </a:r>
            <a:r>
              <a:rPr lang="ru-RU" sz="2400" dirty="0" smtClean="0"/>
              <a:t>живые.</a:t>
            </a:r>
            <a:endParaRPr lang="ru-RU" sz="2100" dirty="0" smtClean="0"/>
          </a:p>
        </p:txBody>
      </p:sp>
    </p:spTree>
    <p:extLst>
      <p:ext uri="{BB962C8B-B14F-4D97-AF65-F5344CB8AC3E}">
        <p14:creationId xmlns:p14="http://schemas.microsoft.com/office/powerpoint/2010/main" val="256557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609600" y="346509"/>
            <a:ext cx="10972800" cy="762763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3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ВЫВОДЫ И НАБЛЮДЕНИЯ по ЗПТМ и ПОШ</a:t>
            </a:r>
            <a:endParaRPr lang="ru-RU" altLang="ru-RU" sz="3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339" y="1771048"/>
            <a:ext cx="11905323" cy="4359929"/>
          </a:xfrm>
        </p:spPr>
        <p:txBody>
          <a:bodyPr rtlCol="0"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800" dirty="0" smtClean="0"/>
              <a:t> </a:t>
            </a:r>
            <a:r>
              <a:rPr lang="ru-RU" sz="2400" dirty="0" smtClean="0"/>
              <a:t>Не достигается </a:t>
            </a:r>
            <a:r>
              <a:rPr lang="ru-RU" sz="2400" dirty="0"/>
              <a:t>индикатор привлечения ЛУИН в программу </a:t>
            </a:r>
            <a:r>
              <a:rPr lang="ru-RU" sz="2400" dirty="0" smtClean="0"/>
              <a:t>ЗПТМ. </a:t>
            </a:r>
            <a:r>
              <a:rPr lang="ru-RU" sz="2400" dirty="0"/>
              <a:t>Большинство клиентов, перенаправленных с программ профилактики ВИЧ и снижения вреда, не мотивированы на получение длительных услуг пункта </a:t>
            </a:r>
            <a:r>
              <a:rPr lang="ru-RU" sz="2400" dirty="0" smtClean="0"/>
              <a:t>ЗПТМ</a:t>
            </a:r>
            <a:r>
              <a:rPr lang="ru-RU" sz="2400" dirty="0"/>
              <a:t>. Часто </a:t>
            </a:r>
            <a:r>
              <a:rPr lang="ru-RU" sz="2400" dirty="0" smtClean="0"/>
              <a:t>в течении первых 10 </a:t>
            </a:r>
            <a:r>
              <a:rPr lang="ru-RU" sz="2400" dirty="0"/>
              <a:t>дней теряются из-под наблюдения</a:t>
            </a:r>
            <a:r>
              <a:rPr lang="ru-RU" sz="2400" dirty="0" smtClean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 smtClean="0"/>
              <a:t> Первичные </a:t>
            </a:r>
            <a:r>
              <a:rPr lang="ru-RU" sz="2400" dirty="0"/>
              <a:t>клиенты </a:t>
            </a:r>
            <a:r>
              <a:rPr lang="ru-RU" sz="2400" dirty="0" smtClean="0"/>
              <a:t>ЗПТМ введут </a:t>
            </a:r>
            <a:r>
              <a:rPr lang="ru-RU" sz="2400" dirty="0"/>
              <a:t>себя агрессивно, встречаются случаи разногласия </a:t>
            </a:r>
            <a:r>
              <a:rPr lang="ru-RU" sz="2400" dirty="0" smtClean="0"/>
              <a:t>по соблюдению условий программ, что приводит к отказу от программ ЗПТМ</a:t>
            </a:r>
            <a:r>
              <a:rPr lang="ru-RU" sz="2400" dirty="0"/>
              <a:t>. </a:t>
            </a:r>
            <a:endParaRPr lang="ky-KG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 smtClean="0"/>
              <a:t> Отказ </a:t>
            </a:r>
            <a:r>
              <a:rPr lang="ru-RU" sz="2400" dirty="0"/>
              <a:t>клиентов от программы </a:t>
            </a:r>
            <a:r>
              <a:rPr lang="ru-RU" sz="2400" dirty="0" smtClean="0"/>
              <a:t>ЗПТ </a:t>
            </a:r>
            <a:r>
              <a:rPr lang="ru-RU" sz="2400" dirty="0"/>
              <a:t>в связи с постановкой на учет в наркологический центр</a:t>
            </a:r>
            <a:r>
              <a:rPr lang="ru-RU" sz="2400" dirty="0" smtClean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/>
              <a:t>Возврат розданных шприцев и игл составляет не более 40% от выданного. Утилизация использованных ИМН не предусмотрено проектом. Утилизация происходит в мусорных свалках путем сжигания.</a:t>
            </a:r>
            <a:endParaRPr lang="ky-KG" sz="2400" dirty="0"/>
          </a:p>
          <a:p>
            <a:pPr>
              <a:buFont typeface="Wingdings" panose="05000000000000000000" pitchFamily="2" charset="2"/>
              <a:buChar char="q"/>
            </a:pPr>
            <a:endParaRPr lang="ky-KG" sz="2400" dirty="0"/>
          </a:p>
        </p:txBody>
      </p:sp>
    </p:spTree>
    <p:extLst>
      <p:ext uri="{BB962C8B-B14F-4D97-AF65-F5344CB8AC3E}">
        <p14:creationId xmlns:p14="http://schemas.microsoft.com/office/powerpoint/2010/main" val="96695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TM02900769[[fn=Ретро]]</Template>
  <TotalTime>368</TotalTime>
  <Words>1817</Words>
  <Application>Microsoft Office PowerPoint</Application>
  <PresentationFormat>Произвольный</PresentationFormat>
  <Paragraphs>160</Paragraphs>
  <Slides>27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Ретро</vt:lpstr>
      <vt:lpstr>Результаты сайт визитов за первое полугодие 2018 года  Айбек Абдылдаевич, Укуева Мээрим ,РЦ «СПИД» Иссык-Куль 28 июня 2018 г. </vt:lpstr>
      <vt:lpstr>Цель визита</vt:lpstr>
      <vt:lpstr>Количество охваченных сайтов по гранту ВИЧ</vt:lpstr>
      <vt:lpstr>Сферы надзора</vt:lpstr>
      <vt:lpstr>Ош и Ошская область 12-15 февраля 2018г</vt:lpstr>
      <vt:lpstr>Состав мониторинговой группы</vt:lpstr>
      <vt:lpstr>ВЫВОДЫ И НАБЛЮДЕНИЯ ПО КОМПОНЕНТУ ЛЖВ</vt:lpstr>
      <vt:lpstr>ВЫВОДЫ И НАБЛЮДЕНИЯ ПО КОМПОНЕНТУ ЛЖВ</vt:lpstr>
      <vt:lpstr>ВЫВОДЫ И НАБЛЮДЕНИЯ по ЗПТМ и ПОШ</vt:lpstr>
      <vt:lpstr>ВЫВОДЫ И НАБЛЮДЕНИЯ ПО СР</vt:lpstr>
      <vt:lpstr>ВЫВОДЫ И НАБЛЮДЕНИЯ ПО СР</vt:lpstr>
      <vt:lpstr>ВЫВОДЫ И НАБЛЮДЕНИЯ ПО МСМ</vt:lpstr>
      <vt:lpstr>Рекомендации по СР</vt:lpstr>
      <vt:lpstr>Рекомендации по МСМ</vt:lpstr>
      <vt:lpstr>Рекомендации по ЛЖВ</vt:lpstr>
      <vt:lpstr>Рекомендации по ЛУИН и ЗПТМ</vt:lpstr>
      <vt:lpstr>г. Бишкек 27-28 март 2018г</vt:lpstr>
      <vt:lpstr>ВЫВОДЫ И НАБЛЮДЕНИЯ ПО КОМПОНЕНТУ Адвокация, услуги юриста</vt:lpstr>
      <vt:lpstr>ВЫВОДЫ И НАБЛЮДЕНИЯ ПО МСМ</vt:lpstr>
      <vt:lpstr>г. Бишкек 21-25 майя 2018г.</vt:lpstr>
      <vt:lpstr>Республиканский центр наркологии</vt:lpstr>
      <vt:lpstr>Республиканский центр «СПИД»</vt:lpstr>
      <vt:lpstr>Рекомендации по ЛУИН и ЗПТМ</vt:lpstr>
      <vt:lpstr>Баткенская и Жалал-Абадкая области 24-27 апреля 2018г.</vt:lpstr>
      <vt:lpstr>Баткенский ОЦПБС</vt:lpstr>
      <vt:lpstr>Жалал-Абадской ОЦПБС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Айбек</dc:creator>
  <cp:lastModifiedBy>User</cp:lastModifiedBy>
  <cp:revision>39</cp:revision>
  <dcterms:created xsi:type="dcterms:W3CDTF">2018-06-27T19:08:54Z</dcterms:created>
  <dcterms:modified xsi:type="dcterms:W3CDTF">2018-06-28T05:58:50Z</dcterms:modified>
</cp:coreProperties>
</file>