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 id="28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9" d="100"/>
          <a:sy n="69" d="100"/>
        </p:scale>
        <p:origin x="14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C557B17-1635-419C-97F8-EECB8FDA5FA7}" type="datetimeFigureOut">
              <a:rPr lang="ru-RU" smtClean="0"/>
              <a:t>28.06.2018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C557B17-1635-419C-97F8-EECB8FDA5FA7}" type="datetimeFigureOut">
              <a:rPr lang="ru-RU" smtClean="0"/>
              <a:t>28.06.2018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C557B17-1635-419C-97F8-EECB8FDA5FA7}" type="datetimeFigureOut">
              <a:rPr lang="ru-RU" smtClean="0"/>
              <a:t>28.06.2018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C557B17-1635-419C-97F8-EECB8FDA5FA7}" type="datetimeFigureOut">
              <a:rPr lang="ru-RU" smtClean="0"/>
              <a:t>28.06.2018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C557B17-1635-419C-97F8-EECB8FDA5FA7}" type="datetimeFigureOut">
              <a:rPr lang="ru-RU" smtClean="0"/>
              <a:t>28.06.2018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C557B17-1635-419C-97F8-EECB8FDA5FA7}" type="datetimeFigureOut">
              <a:rPr lang="ru-RU" smtClean="0"/>
              <a:t>28.06.2018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C557B17-1635-419C-97F8-EECB8FDA5FA7}" type="datetimeFigureOut">
              <a:rPr lang="ru-RU" smtClean="0"/>
              <a:t>28.06.2018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C557B17-1635-419C-97F8-EECB8FDA5FA7}" type="datetimeFigureOut">
              <a:rPr lang="ru-RU" smtClean="0"/>
              <a:t>28.06.2018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557B17-1635-419C-97F8-EECB8FDA5FA7}" type="datetimeFigureOut">
              <a:rPr lang="ru-RU" smtClean="0"/>
              <a:t>28.06.2018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C557B17-1635-419C-97F8-EECB8FDA5FA7}" type="datetimeFigureOut">
              <a:rPr lang="ru-RU" smtClean="0"/>
              <a:t>28.06.2018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C557B17-1635-419C-97F8-EECB8FDA5FA7}" type="datetimeFigureOut">
              <a:rPr lang="ru-RU" smtClean="0"/>
              <a:t>28.06.2018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C77A79-A804-4C4D-B695-A340DB2612D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57B17-1635-419C-97F8-EECB8FDA5FA7}" type="datetimeFigureOut">
              <a:rPr lang="ru-RU" smtClean="0"/>
              <a:t>28.06.2018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C77A79-A804-4C4D-B695-A340DB2612D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Результаты сайт визитов  </a:t>
            </a:r>
            <a:r>
              <a:rPr lang="ru-RU" dirty="0"/>
              <a:t>в первом полугодии 2018 года по противотуберкулезным учреждениям  и ПМСП</a:t>
            </a:r>
          </a:p>
        </p:txBody>
      </p:sp>
      <p:sp>
        <p:nvSpPr>
          <p:cNvPr id="3" name="Подзаголовок 2"/>
          <p:cNvSpPr>
            <a:spLocks noGrp="1"/>
          </p:cNvSpPr>
          <p:nvPr>
            <p:ph type="subTitle" idx="1"/>
          </p:nvPr>
        </p:nvSpPr>
        <p:spPr>
          <a:xfrm>
            <a:off x="1371600" y="4869160"/>
            <a:ext cx="6400800" cy="769640"/>
          </a:xfrm>
        </p:spPr>
        <p:txBody>
          <a:bodyPr>
            <a:normAutofit/>
          </a:bodyPr>
          <a:lstStyle/>
          <a:p>
            <a:pPr algn="r"/>
            <a:r>
              <a:rPr lang="ru-RU" sz="1800" b="1" dirty="0" smtClean="0">
                <a:solidFill>
                  <a:schemeClr val="tx1"/>
                </a:solidFill>
              </a:rPr>
              <a:t>Эксперты по ТБ </a:t>
            </a:r>
            <a:r>
              <a:rPr lang="ru-RU" sz="1800" b="1" dirty="0" smtClean="0">
                <a:solidFill>
                  <a:schemeClr val="tx1"/>
                </a:solidFill>
              </a:rPr>
              <a:t>Ахметова </a:t>
            </a:r>
            <a:r>
              <a:rPr lang="ru-RU" sz="1800" b="1" dirty="0" smtClean="0">
                <a:solidFill>
                  <a:schemeClr val="tx1"/>
                </a:solidFill>
              </a:rPr>
              <a:t>Р.Х</a:t>
            </a:r>
            <a:r>
              <a:rPr lang="ru-RU" sz="1800" b="1" dirty="0" smtClean="0">
                <a:solidFill>
                  <a:schemeClr val="tx1"/>
                </a:solidFill>
              </a:rPr>
              <a:t>., Гончарова О.С</a:t>
            </a:r>
            <a:r>
              <a:rPr lang="ru-RU" sz="1800" dirty="0" smtClean="0"/>
              <a:t>.</a:t>
            </a:r>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332656"/>
            <a:ext cx="3258930" cy="108488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ky-KG" sz="3600" b="1" dirty="0" smtClean="0"/>
              <a:t/>
            </a:r>
            <a:br>
              <a:rPr lang="ky-KG" sz="3600" b="1" dirty="0" smtClean="0"/>
            </a:br>
            <a:r>
              <a:rPr lang="ky-KG" sz="3600" b="1" dirty="0" smtClean="0"/>
              <a:t>Филиал </a:t>
            </a:r>
            <a:r>
              <a:rPr lang="ky-KG" sz="3600" b="1" dirty="0"/>
              <a:t>Общества Красного </a:t>
            </a:r>
            <a:r>
              <a:rPr lang="ky-KG" sz="3600" b="1" dirty="0" smtClean="0"/>
              <a:t>Полумесяца</a:t>
            </a:r>
            <a:br>
              <a:rPr lang="ky-KG" sz="3600" b="1" dirty="0" smtClean="0"/>
            </a:br>
            <a:r>
              <a:rPr lang="ru-RU" sz="3600" b="1" dirty="0"/>
              <a:t>13.02.18 </a:t>
            </a:r>
            <a:r>
              <a:rPr lang="ru-RU" dirty="0"/>
              <a:t/>
            </a:r>
            <a:br>
              <a:rPr lang="ru-RU" dirty="0"/>
            </a:br>
            <a:endParaRPr lang="ru-RU" dirty="0"/>
          </a:p>
        </p:txBody>
      </p:sp>
      <p:sp>
        <p:nvSpPr>
          <p:cNvPr id="8" name="Содержимое 7"/>
          <p:cNvSpPr>
            <a:spLocks noGrp="1"/>
          </p:cNvSpPr>
          <p:nvPr>
            <p:ph idx="1"/>
          </p:nvPr>
        </p:nvSpPr>
        <p:spPr/>
        <p:txBody>
          <a:bodyPr>
            <a:normAutofit fontScale="47500" lnSpcReduction="20000"/>
          </a:bodyPr>
          <a:lstStyle/>
          <a:p>
            <a:pPr>
              <a:lnSpc>
                <a:spcPct val="120000"/>
              </a:lnSpc>
            </a:pPr>
            <a:r>
              <a:rPr lang="ky-KG" dirty="0"/>
              <a:t>Сотрудники и волонтеры Красного Полумесяца помогают и расширяют возможности </a:t>
            </a:r>
            <a:r>
              <a:rPr lang="ky-KG" dirty="0" smtClean="0"/>
              <a:t>противотуберкулезных учреждений </a:t>
            </a:r>
            <a:r>
              <a:rPr lang="ky-KG" dirty="0"/>
              <a:t>Ошской области по </a:t>
            </a:r>
            <a:r>
              <a:rPr lang="ky-KG" dirty="0" smtClean="0"/>
              <a:t>уходу, </a:t>
            </a:r>
            <a:r>
              <a:rPr lang="ky-KG" dirty="0"/>
              <a:t>поддержке, социальному сопровождению, повышению осведомленности, грамотности населения и больных туберкулезом.</a:t>
            </a:r>
            <a:endParaRPr lang="ru-RU" dirty="0"/>
          </a:p>
          <a:p>
            <a:pPr>
              <a:lnSpc>
                <a:spcPct val="120000"/>
              </a:lnSpc>
            </a:pPr>
            <a:r>
              <a:rPr lang="ky-KG" dirty="0"/>
              <a:t>Больных, которых они патронируют,обеспечивают мотивационными пакетами.</a:t>
            </a:r>
            <a:endParaRPr lang="ru-RU" dirty="0"/>
          </a:p>
          <a:p>
            <a:pPr>
              <a:lnSpc>
                <a:spcPct val="120000"/>
              </a:lnSpc>
              <a:buNone/>
            </a:pPr>
            <a:r>
              <a:rPr lang="ky-KG" dirty="0"/>
              <a:t> </a:t>
            </a:r>
            <a:endParaRPr lang="ru-RU" dirty="0"/>
          </a:p>
          <a:p>
            <a:pPr>
              <a:lnSpc>
                <a:spcPct val="120000"/>
              </a:lnSpc>
            </a:pPr>
            <a:r>
              <a:rPr lang="ky-KG" b="1" dirty="0"/>
              <a:t>Что понравилось</a:t>
            </a:r>
            <a:endParaRPr lang="ru-RU" dirty="0"/>
          </a:p>
          <a:p>
            <a:pPr>
              <a:lnSpc>
                <a:spcPct val="120000"/>
              </a:lnSpc>
            </a:pPr>
            <a:r>
              <a:rPr lang="ky-KG" dirty="0"/>
              <a:t>Дружная работоспособная команда.</a:t>
            </a:r>
            <a:endParaRPr lang="ru-RU" dirty="0"/>
          </a:p>
          <a:p>
            <a:pPr>
              <a:lnSpc>
                <a:spcPct val="120000"/>
              </a:lnSpc>
            </a:pPr>
            <a:r>
              <a:rPr lang="ky-KG" dirty="0"/>
              <a:t>Работают в тесном партнерстве с ООЦБТи по районам.</a:t>
            </a:r>
            <a:endParaRPr lang="ru-RU" dirty="0"/>
          </a:p>
          <a:p>
            <a:pPr>
              <a:lnSpc>
                <a:spcPct val="120000"/>
              </a:lnSpc>
            </a:pPr>
            <a:r>
              <a:rPr lang="ky-KG" dirty="0"/>
              <a:t>Помогают по социальному сопровождению и поддержке ТБ больных.</a:t>
            </a:r>
            <a:endParaRPr lang="ru-RU" dirty="0"/>
          </a:p>
          <a:p>
            <a:pPr>
              <a:lnSpc>
                <a:spcPct val="120000"/>
              </a:lnSpc>
            </a:pPr>
            <a:r>
              <a:rPr lang="ky-KG" dirty="0"/>
              <a:t>Хорошо поставлена работа волонтеров. Все волонтеры (молодежь и пожилые люди) работают на безвозмездной основе.</a:t>
            </a:r>
            <a:endParaRPr lang="ru-RU" dirty="0"/>
          </a:p>
          <a:p>
            <a:pPr>
              <a:lnSpc>
                <a:spcPct val="120000"/>
              </a:lnSpc>
            </a:pPr>
            <a:r>
              <a:rPr lang="ky-KG" dirty="0"/>
              <a:t>С ними регулярно проводятся тренинги, семинары.</a:t>
            </a:r>
            <a:endParaRPr lang="ru-RU" dirty="0"/>
          </a:p>
          <a:p>
            <a:pPr>
              <a:lnSpc>
                <a:spcPct val="120000"/>
              </a:lnSpc>
            </a:pPr>
            <a:r>
              <a:rPr lang="ky-KG" dirty="0"/>
              <a:t>На базе организции работают бесплатные курсы кройки и шитья, где желающие могут получить навыки шиться и моделирования.</a:t>
            </a:r>
            <a:endParaRPr lang="ru-RU" dirty="0"/>
          </a:p>
          <a:p>
            <a:pPr>
              <a:lnSpc>
                <a:spcPct val="120000"/>
              </a:lnSpc>
            </a:pPr>
            <a:r>
              <a:rPr lang="ky-KG" dirty="0"/>
              <a:t>Девочки, окончившие крусы открыли при организации свою </a:t>
            </a:r>
            <a:r>
              <a:rPr lang="ky-KG" dirty="0" smtClean="0"/>
              <a:t>мастертскую </a:t>
            </a:r>
            <a:r>
              <a:rPr lang="ky-KG" dirty="0"/>
              <a:t>и учатся зарабатывать деньги.</a:t>
            </a:r>
            <a:endParaRPr lang="ru-RU" dirty="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u-RU" sz="2700" b="1" dirty="0" smtClean="0"/>
              <a:t/>
            </a:r>
            <a:br>
              <a:rPr lang="ru-RU" sz="2700" b="1" dirty="0" smtClean="0"/>
            </a:br>
            <a:r>
              <a:rPr lang="ru-RU" sz="2700" b="1" dirty="0"/>
              <a:t/>
            </a:r>
            <a:br>
              <a:rPr lang="ru-RU" sz="2700" b="1" dirty="0"/>
            </a:br>
            <a:r>
              <a:rPr lang="ru-RU" sz="2700" b="1" dirty="0" err="1" smtClean="0"/>
              <a:t>Баткенская</a:t>
            </a:r>
            <a:r>
              <a:rPr lang="ru-RU" sz="2700" b="1" dirty="0" smtClean="0"/>
              <a:t> </a:t>
            </a:r>
            <a:r>
              <a:rPr lang="ru-RU" sz="2700" b="1" dirty="0"/>
              <a:t>и </a:t>
            </a:r>
            <a:r>
              <a:rPr lang="ru-RU" sz="2700" b="1" dirty="0" err="1" smtClean="0"/>
              <a:t>Жалал-Абадская</a:t>
            </a:r>
            <a:r>
              <a:rPr lang="ru-RU" sz="2700" b="1" dirty="0" smtClean="0"/>
              <a:t> область  с 24 </a:t>
            </a:r>
            <a:r>
              <a:rPr lang="ru-RU" sz="2700" b="1" dirty="0"/>
              <a:t>по 27 </a:t>
            </a:r>
            <a:r>
              <a:rPr lang="ru-RU" sz="2700" b="1" dirty="0" smtClean="0"/>
              <a:t>апреля</a:t>
            </a:r>
            <a:br>
              <a:rPr lang="ru-RU" sz="2700" b="1" dirty="0" smtClean="0"/>
            </a:br>
            <a:r>
              <a:rPr lang="ru-RU" sz="2700" b="1" dirty="0"/>
              <a:t>Организации здравоохранения, охваченные мониторингом:</a:t>
            </a:r>
            <a:r>
              <a:rPr lang="ru-RU" sz="2700" dirty="0"/>
              <a:t/>
            </a:r>
            <a:br>
              <a:rPr lang="ru-RU" sz="2700" dirty="0"/>
            </a:br>
            <a:r>
              <a:rPr lang="ru-RU" b="1" dirty="0" smtClean="0"/>
              <a:t>  </a:t>
            </a:r>
            <a:endParaRPr lang="ru-RU" dirty="0"/>
          </a:p>
        </p:txBody>
      </p:sp>
      <p:sp>
        <p:nvSpPr>
          <p:cNvPr id="8" name="Содержимое 7"/>
          <p:cNvSpPr>
            <a:spLocks noGrp="1"/>
          </p:cNvSpPr>
          <p:nvPr>
            <p:ph idx="1"/>
          </p:nvPr>
        </p:nvSpPr>
        <p:spPr/>
        <p:txBody>
          <a:bodyPr>
            <a:normAutofit fontScale="92500" lnSpcReduction="20000"/>
          </a:bodyPr>
          <a:lstStyle/>
          <a:p>
            <a:pPr lvl="0"/>
            <a:r>
              <a:rPr lang="ru-RU" dirty="0" err="1"/>
              <a:t>Баткенский</a:t>
            </a:r>
            <a:r>
              <a:rPr lang="ru-RU" dirty="0"/>
              <a:t> областной центр борьбы туберкулеза (БОЦБТ) </a:t>
            </a:r>
          </a:p>
          <a:p>
            <a:pPr lvl="0"/>
            <a:r>
              <a:rPr lang="ru-RU" dirty="0" err="1"/>
              <a:t>Жалал-Абад</a:t>
            </a:r>
            <a:r>
              <a:rPr lang="ru-RU" dirty="0"/>
              <a:t> областной центр борьбы туберкулеза (ЖОЦБТ)</a:t>
            </a:r>
          </a:p>
          <a:p>
            <a:pPr lvl="0"/>
            <a:r>
              <a:rPr lang="ru-RU" dirty="0" err="1"/>
              <a:t>Жалал</a:t>
            </a:r>
            <a:r>
              <a:rPr lang="ru-RU" dirty="0"/>
              <a:t> – </a:t>
            </a:r>
            <a:r>
              <a:rPr lang="ru-RU" dirty="0" err="1"/>
              <a:t>Абадский</a:t>
            </a:r>
            <a:r>
              <a:rPr lang="ru-RU" dirty="0"/>
              <a:t> городской противотуберкулезный диспансер ЦСМ</a:t>
            </a:r>
          </a:p>
          <a:p>
            <a:pPr lvl="0"/>
            <a:r>
              <a:rPr lang="ru-RU" dirty="0"/>
              <a:t>ЦСМ </a:t>
            </a:r>
            <a:r>
              <a:rPr lang="ru-RU" dirty="0" err="1" smtClean="0"/>
              <a:t>Сузакского</a:t>
            </a:r>
            <a:r>
              <a:rPr lang="ru-RU" dirty="0" smtClean="0"/>
              <a:t> </a:t>
            </a:r>
            <a:r>
              <a:rPr lang="ru-RU" dirty="0"/>
              <a:t>района</a:t>
            </a:r>
          </a:p>
          <a:p>
            <a:pPr lvl="0"/>
            <a:r>
              <a:rPr lang="ru-RU" dirty="0"/>
              <a:t>ЦСМ г. Джалал-Абад</a:t>
            </a:r>
          </a:p>
          <a:p>
            <a:pPr lvl="0"/>
            <a:r>
              <a:rPr lang="ru-RU" dirty="0"/>
              <a:t>НОКП г. </a:t>
            </a:r>
            <a:r>
              <a:rPr lang="ru-RU" dirty="0" smtClean="0"/>
              <a:t>Джалал-Абад</a:t>
            </a:r>
            <a:endParaRPr lang="ru-RU" dirty="0"/>
          </a:p>
          <a:p>
            <a:pPr lvl="0"/>
            <a:r>
              <a:rPr lang="ru-RU" dirty="0"/>
              <a:t>ЦСМ </a:t>
            </a:r>
            <a:r>
              <a:rPr lang="ru-RU" dirty="0" err="1"/>
              <a:t>Кадамжай</a:t>
            </a:r>
            <a:endParaRPr lang="ru-RU" dirty="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sz="3100" b="1" dirty="0" smtClean="0"/>
              <a:t/>
            </a:r>
            <a:br>
              <a:rPr lang="ru-RU" sz="3100" b="1" dirty="0" smtClean="0"/>
            </a:br>
            <a:r>
              <a:rPr lang="ru-RU" sz="3100" b="1" dirty="0" err="1" smtClean="0"/>
              <a:t>Баткенский</a:t>
            </a:r>
            <a:r>
              <a:rPr lang="ru-RU" sz="3100" b="1" dirty="0" smtClean="0"/>
              <a:t> </a:t>
            </a:r>
            <a:r>
              <a:rPr lang="ru-RU" sz="3100" b="1" dirty="0"/>
              <a:t>областной </a:t>
            </a:r>
            <a:r>
              <a:rPr lang="ru-RU" sz="3100" b="1" dirty="0" smtClean="0"/>
              <a:t>центр борьбы с туберкулезом</a:t>
            </a:r>
            <a:r>
              <a:rPr lang="ru-RU" sz="3100" b="1" dirty="0"/>
              <a:t> </a:t>
            </a:r>
            <a:r>
              <a:rPr lang="ru-RU" sz="3100" b="1" dirty="0" smtClean="0"/>
              <a:t>24.04.18</a:t>
            </a:r>
            <a:r>
              <a:rPr lang="ru-RU" dirty="0"/>
              <a:t/>
            </a:r>
            <a:br>
              <a:rPr lang="ru-RU" dirty="0"/>
            </a:br>
            <a:endParaRPr lang="ru-RU" dirty="0"/>
          </a:p>
        </p:txBody>
      </p:sp>
      <p:sp>
        <p:nvSpPr>
          <p:cNvPr id="5" name="Текст 4"/>
          <p:cNvSpPr>
            <a:spLocks noGrp="1"/>
          </p:cNvSpPr>
          <p:nvPr>
            <p:ph type="body" idx="1"/>
          </p:nvPr>
        </p:nvSpPr>
        <p:spPr/>
        <p:txBody>
          <a:bodyPr>
            <a:normAutofit fontScale="77500" lnSpcReduction="20000"/>
          </a:bodyPr>
          <a:lstStyle/>
          <a:p>
            <a:endParaRPr lang="ru-RU" dirty="0" smtClean="0"/>
          </a:p>
          <a:p>
            <a:r>
              <a:rPr lang="ru-RU" dirty="0" smtClean="0"/>
              <a:t>Положительные стороны</a:t>
            </a:r>
          </a:p>
          <a:p>
            <a:endParaRPr lang="ru-RU" dirty="0"/>
          </a:p>
        </p:txBody>
      </p:sp>
      <p:sp>
        <p:nvSpPr>
          <p:cNvPr id="6" name="Содержимое 5"/>
          <p:cNvSpPr>
            <a:spLocks noGrp="1"/>
          </p:cNvSpPr>
          <p:nvPr>
            <p:ph sz="half" idx="2"/>
          </p:nvPr>
        </p:nvSpPr>
        <p:spPr/>
        <p:txBody>
          <a:bodyPr>
            <a:normAutofit fontScale="92500" lnSpcReduction="20000"/>
          </a:bodyPr>
          <a:lstStyle/>
          <a:p>
            <a:r>
              <a:rPr lang="ky-KG" dirty="0" smtClean="0"/>
              <a:t>В целом комиссией было отмечено положительное впечатление по управлению и лечебно-диагностической работе БОЦБТ г.Баткен. Администрация делает все возможное для того, чтобы создать благоприятные условия для реализации мероприятий по ТБ проекта ГФСТМ. </a:t>
            </a:r>
            <a:r>
              <a:rPr lang="ru-RU" dirty="0" smtClean="0"/>
              <a:t>Все активы ПРООН использованы по целевому назначению. </a:t>
            </a:r>
            <a:endParaRPr lang="ru-RU" dirty="0"/>
          </a:p>
        </p:txBody>
      </p:sp>
      <p:sp>
        <p:nvSpPr>
          <p:cNvPr id="7" name="Текст 6"/>
          <p:cNvSpPr>
            <a:spLocks noGrp="1"/>
          </p:cNvSpPr>
          <p:nvPr>
            <p:ph type="body" sz="quarter" idx="3"/>
          </p:nvPr>
        </p:nvSpPr>
        <p:spPr/>
        <p:txBody>
          <a:bodyPr>
            <a:normAutofit fontScale="77500" lnSpcReduction="20000"/>
          </a:bodyPr>
          <a:lstStyle/>
          <a:p>
            <a:endParaRPr lang="ru-RU" dirty="0" smtClean="0"/>
          </a:p>
          <a:p>
            <a:r>
              <a:rPr lang="ru-RU" dirty="0" smtClean="0"/>
              <a:t>Выявленные проблемы</a:t>
            </a:r>
          </a:p>
          <a:p>
            <a:endParaRPr lang="ru-RU" dirty="0"/>
          </a:p>
        </p:txBody>
      </p:sp>
      <p:sp>
        <p:nvSpPr>
          <p:cNvPr id="8" name="Содержимое 7"/>
          <p:cNvSpPr>
            <a:spLocks noGrp="1"/>
          </p:cNvSpPr>
          <p:nvPr>
            <p:ph sz="quarter" idx="4"/>
          </p:nvPr>
        </p:nvSpPr>
        <p:spPr>
          <a:xfrm>
            <a:off x="4645025" y="1772816"/>
            <a:ext cx="4041775" cy="4680520"/>
          </a:xfrm>
        </p:spPr>
        <p:txBody>
          <a:bodyPr>
            <a:normAutofit fontScale="62500" lnSpcReduction="20000"/>
          </a:bodyPr>
          <a:lstStyle/>
          <a:p>
            <a:pPr>
              <a:lnSpc>
                <a:spcPct val="120000"/>
              </a:lnSpc>
            </a:pPr>
            <a:r>
              <a:rPr lang="ru-RU" sz="2600" dirty="0"/>
              <a:t>сотрудники БОЦБТ просят  МЗ КР и НЦФ МЗ КР письменное разрешение на открытие отделения для пациентов с МЛУ ТБ (на 5 или 10 коек).</a:t>
            </a:r>
          </a:p>
          <a:p>
            <a:pPr>
              <a:lnSpc>
                <a:spcPct val="120000"/>
              </a:lnSpc>
            </a:pPr>
            <a:r>
              <a:rPr lang="ru-RU" sz="2600" dirty="0" smtClean="0"/>
              <a:t>жалуются </a:t>
            </a:r>
            <a:r>
              <a:rPr lang="ru-RU" sz="2600" dirty="0"/>
              <a:t>на нехватку молодых специалистов и на низкую заработную плату (з/плата не покрывает прожиточный минимум), а также отсутствие мотивационных выплат всем сотрудникам. В связи с чем отмечается текучесть молодых кадров.  </a:t>
            </a:r>
          </a:p>
          <a:p>
            <a:pPr>
              <a:lnSpc>
                <a:spcPct val="120000"/>
              </a:lnSpc>
            </a:pPr>
            <a:r>
              <a:rPr lang="ru-RU" sz="2600" dirty="0" smtClean="0"/>
              <a:t> </a:t>
            </a:r>
            <a:r>
              <a:rPr lang="ru-RU" sz="2600" dirty="0"/>
              <a:t>не работает рентген аппарат последние 3-4 года, что создает трудность при диагностике и контроля ТБ больных. Обращение в соответствующие инстанции были, но финансирование на рентген аппарат не поступило. </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t/>
            </a:r>
            <a:br>
              <a:rPr lang="ru-RU" sz="3100" b="1" dirty="0" smtClean="0"/>
            </a:br>
            <a:r>
              <a:rPr lang="ru-RU" sz="3100" b="1" dirty="0" smtClean="0"/>
              <a:t>ЦСМ </a:t>
            </a:r>
            <a:r>
              <a:rPr lang="ru-RU" sz="3100" b="1" dirty="0" err="1"/>
              <a:t>Кадамжайского</a:t>
            </a:r>
            <a:r>
              <a:rPr lang="ru-RU" sz="3100" b="1" dirty="0"/>
              <a:t> </a:t>
            </a:r>
            <a:r>
              <a:rPr lang="ru-RU" sz="3100" b="1" dirty="0" smtClean="0"/>
              <a:t>района </a:t>
            </a:r>
            <a:r>
              <a:rPr lang="ru-RU" sz="3100" dirty="0"/>
              <a:t/>
            </a:r>
            <a:br>
              <a:rPr lang="ru-RU" sz="3100" dirty="0"/>
            </a:br>
            <a:r>
              <a:rPr lang="ru-RU" sz="3100" b="1" dirty="0"/>
              <a:t>24.04.18</a:t>
            </a:r>
            <a:r>
              <a:rPr lang="ru-RU" dirty="0"/>
              <a:t/>
            </a:r>
            <a:br>
              <a:rPr lang="ru-RU" dirty="0"/>
            </a:br>
            <a:endParaRPr lang="ru-RU" dirty="0"/>
          </a:p>
        </p:txBody>
      </p:sp>
      <p:sp>
        <p:nvSpPr>
          <p:cNvPr id="3" name="Текст 2"/>
          <p:cNvSpPr>
            <a:spLocks noGrp="1"/>
          </p:cNvSpPr>
          <p:nvPr>
            <p:ph type="body" idx="1"/>
          </p:nvPr>
        </p:nvSpPr>
        <p:spPr/>
        <p:txBody>
          <a:bodyPr>
            <a:normAutofit fontScale="77500" lnSpcReduction="20000"/>
          </a:bodyPr>
          <a:lstStyle/>
          <a:p>
            <a:endParaRPr lang="ru-RU" dirty="0" smtClean="0"/>
          </a:p>
          <a:p>
            <a:r>
              <a:rPr lang="ru-RU" dirty="0" smtClean="0"/>
              <a:t>Положительные стороны</a:t>
            </a:r>
          </a:p>
          <a:p>
            <a:endParaRPr lang="ru-RU" dirty="0"/>
          </a:p>
        </p:txBody>
      </p:sp>
      <p:sp>
        <p:nvSpPr>
          <p:cNvPr id="4" name="Содержимое 3"/>
          <p:cNvSpPr>
            <a:spLocks noGrp="1"/>
          </p:cNvSpPr>
          <p:nvPr>
            <p:ph sz="half" idx="2"/>
          </p:nvPr>
        </p:nvSpPr>
        <p:spPr/>
        <p:txBody>
          <a:bodyPr/>
          <a:lstStyle/>
          <a:p>
            <a:r>
              <a:rPr lang="ru-RU" dirty="0"/>
              <a:t>Замечаний по ведению документации, </a:t>
            </a:r>
            <a:r>
              <a:rPr lang="ru-RU" dirty="0" smtClean="0"/>
              <a:t>хранению ПТП </a:t>
            </a:r>
            <a:r>
              <a:rPr lang="ru-RU" dirty="0"/>
              <a:t>и </a:t>
            </a:r>
            <a:r>
              <a:rPr lang="ru-RU" dirty="0" smtClean="0"/>
              <a:t>сроков </a:t>
            </a:r>
            <a:r>
              <a:rPr lang="ru-RU" dirty="0"/>
              <a:t>годности нет. </a:t>
            </a:r>
          </a:p>
          <a:p>
            <a:endParaRPr lang="ru-RU" dirty="0"/>
          </a:p>
        </p:txBody>
      </p:sp>
      <p:sp>
        <p:nvSpPr>
          <p:cNvPr id="5" name="Текст 4"/>
          <p:cNvSpPr>
            <a:spLocks noGrp="1"/>
          </p:cNvSpPr>
          <p:nvPr>
            <p:ph type="body" sz="quarter" idx="3"/>
          </p:nvPr>
        </p:nvSpPr>
        <p:spPr/>
        <p:txBody>
          <a:bodyPr>
            <a:normAutofit fontScale="77500" lnSpcReduction="20000"/>
          </a:bodyPr>
          <a:lstStyle/>
          <a:p>
            <a:endParaRPr lang="ru-RU" dirty="0" smtClean="0"/>
          </a:p>
          <a:p>
            <a:r>
              <a:rPr lang="ru-RU" dirty="0" smtClean="0"/>
              <a:t>Выявленные проблемы</a:t>
            </a:r>
          </a:p>
          <a:p>
            <a:endParaRPr lang="ru-RU" dirty="0"/>
          </a:p>
        </p:txBody>
      </p:sp>
      <p:sp>
        <p:nvSpPr>
          <p:cNvPr id="6" name="Содержимое 5"/>
          <p:cNvSpPr>
            <a:spLocks noGrp="1"/>
          </p:cNvSpPr>
          <p:nvPr>
            <p:ph sz="quarter" idx="4"/>
          </p:nvPr>
        </p:nvSpPr>
        <p:spPr/>
        <p:txBody>
          <a:bodyPr/>
          <a:lstStyle/>
          <a:p>
            <a:r>
              <a:rPr lang="ru-RU" dirty="0" smtClean="0"/>
              <a:t>не </a:t>
            </a:r>
            <a:r>
              <a:rPr lang="ru-RU" dirty="0"/>
              <a:t>хватает врачей фтизиатров </a:t>
            </a:r>
            <a:r>
              <a:rPr lang="ru-RU" dirty="0" smtClean="0"/>
              <a:t> (молодые специалисты не мотивированы из-за </a:t>
            </a:r>
            <a:r>
              <a:rPr lang="ru-RU" dirty="0"/>
              <a:t>низкой заработной </a:t>
            </a:r>
            <a:r>
              <a:rPr lang="ru-RU" dirty="0" smtClean="0"/>
              <a:t>платы. </a:t>
            </a:r>
            <a:r>
              <a:rPr lang="ru-RU" dirty="0"/>
              <a:t>Сотрудники, оказывающие мед. помощь ТБ больным </a:t>
            </a:r>
            <a:r>
              <a:rPr lang="ru-RU" b="1" dirty="0"/>
              <a:t>мотивационных выплат не получают.</a:t>
            </a:r>
            <a:endParaRPr lang="ru-RU" dirty="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r>
            <a:br>
              <a:rPr lang="ru-RU" b="1" dirty="0" smtClean="0"/>
            </a:br>
            <a:r>
              <a:rPr lang="ru-RU" b="1" dirty="0" smtClean="0"/>
              <a:t>ЦСМ </a:t>
            </a:r>
            <a:r>
              <a:rPr lang="ru-RU" b="1" dirty="0" err="1" smtClean="0"/>
              <a:t>Кызыл-Кыя</a:t>
            </a:r>
            <a:r>
              <a:rPr lang="ru-RU" b="1" dirty="0" smtClean="0"/>
              <a:t/>
            </a:r>
            <a:br>
              <a:rPr lang="ru-RU" b="1" dirty="0" smtClean="0"/>
            </a:br>
            <a:r>
              <a:rPr lang="ru-RU" b="1" dirty="0" smtClean="0"/>
              <a:t> 24.04.18</a:t>
            </a:r>
            <a:r>
              <a:rPr lang="ru-RU" dirty="0" smtClean="0"/>
              <a:t> </a:t>
            </a:r>
            <a:r>
              <a:rPr lang="ru-RU" dirty="0"/>
              <a:t/>
            </a:r>
            <a:br>
              <a:rPr lang="ru-RU" dirty="0"/>
            </a:br>
            <a:endParaRPr lang="ru-RU" dirty="0"/>
          </a:p>
        </p:txBody>
      </p:sp>
      <p:sp>
        <p:nvSpPr>
          <p:cNvPr id="3" name="Текст 2"/>
          <p:cNvSpPr>
            <a:spLocks noGrp="1"/>
          </p:cNvSpPr>
          <p:nvPr>
            <p:ph type="body" idx="1"/>
          </p:nvPr>
        </p:nvSpPr>
        <p:spPr/>
        <p:txBody>
          <a:bodyPr>
            <a:normAutofit fontScale="77500" lnSpcReduction="20000"/>
          </a:bodyPr>
          <a:lstStyle/>
          <a:p>
            <a:endParaRPr lang="ru-RU" dirty="0" smtClean="0"/>
          </a:p>
          <a:p>
            <a:r>
              <a:rPr lang="ru-RU" dirty="0" smtClean="0"/>
              <a:t>Положительные стороны</a:t>
            </a:r>
          </a:p>
          <a:p>
            <a:endParaRPr lang="ru-RU" dirty="0"/>
          </a:p>
        </p:txBody>
      </p:sp>
      <p:sp>
        <p:nvSpPr>
          <p:cNvPr id="4" name="Содержимое 3"/>
          <p:cNvSpPr>
            <a:spLocks noGrp="1"/>
          </p:cNvSpPr>
          <p:nvPr>
            <p:ph sz="half" idx="2"/>
          </p:nvPr>
        </p:nvSpPr>
        <p:spPr/>
        <p:txBody>
          <a:bodyPr/>
          <a:lstStyle/>
          <a:p>
            <a:r>
              <a:rPr lang="ru-RU" dirty="0" smtClean="0"/>
              <a:t>Замечаний по ведению документации, хранение ПТП и сроков годности нет</a:t>
            </a:r>
            <a:endParaRPr lang="ru-RU" dirty="0"/>
          </a:p>
        </p:txBody>
      </p:sp>
      <p:sp>
        <p:nvSpPr>
          <p:cNvPr id="5" name="Текст 4"/>
          <p:cNvSpPr>
            <a:spLocks noGrp="1"/>
          </p:cNvSpPr>
          <p:nvPr>
            <p:ph type="body" sz="quarter" idx="3"/>
          </p:nvPr>
        </p:nvSpPr>
        <p:spPr/>
        <p:txBody>
          <a:bodyPr>
            <a:normAutofit fontScale="77500" lnSpcReduction="20000"/>
          </a:bodyPr>
          <a:lstStyle/>
          <a:p>
            <a:endParaRPr lang="ru-RU" dirty="0" smtClean="0"/>
          </a:p>
          <a:p>
            <a:r>
              <a:rPr lang="ru-RU" dirty="0" smtClean="0"/>
              <a:t>Выявленные проблемы</a:t>
            </a:r>
          </a:p>
          <a:p>
            <a:endParaRPr lang="ru-RU" dirty="0"/>
          </a:p>
        </p:txBody>
      </p:sp>
      <p:sp>
        <p:nvSpPr>
          <p:cNvPr id="6" name="Содержимое 5"/>
          <p:cNvSpPr>
            <a:spLocks noGrp="1"/>
          </p:cNvSpPr>
          <p:nvPr>
            <p:ph sz="quarter" idx="4"/>
          </p:nvPr>
        </p:nvSpPr>
        <p:spPr/>
        <p:txBody>
          <a:bodyPr>
            <a:normAutofit/>
          </a:bodyPr>
          <a:lstStyle/>
          <a:p>
            <a:r>
              <a:rPr lang="ru-RU" dirty="0" smtClean="0"/>
              <a:t>нет </a:t>
            </a:r>
            <a:r>
              <a:rPr lang="ru-RU" dirty="0"/>
              <a:t>молодых кадров, нет </a:t>
            </a:r>
            <a:r>
              <a:rPr lang="ru-RU" dirty="0" smtClean="0"/>
              <a:t>фтизиатров.</a:t>
            </a:r>
          </a:p>
          <a:p>
            <a:r>
              <a:rPr lang="ru-RU" dirty="0" smtClean="0"/>
              <a:t>работающий </a:t>
            </a:r>
            <a:r>
              <a:rPr lang="ru-RU" dirty="0"/>
              <a:t>фтизиатр (по штату получает 0.75 ст.) пенсионного возраста работает с </a:t>
            </a:r>
            <a:r>
              <a:rPr lang="ru-RU" dirty="0" smtClean="0"/>
              <a:t>нагрузкой, </a:t>
            </a:r>
            <a:r>
              <a:rPr lang="ru-RU" dirty="0"/>
              <a:t>низкая заработная плата (з/плата не покрывает прожиточный минимум).</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642194"/>
          </a:xfrm>
        </p:spPr>
        <p:txBody>
          <a:bodyPr>
            <a:normAutofit fontScale="90000"/>
          </a:bodyPr>
          <a:lstStyle/>
          <a:p>
            <a:r>
              <a:rPr lang="ru-RU" sz="2700" b="1" dirty="0" smtClean="0"/>
              <a:t/>
            </a:r>
            <a:br>
              <a:rPr lang="ru-RU" sz="2700" b="1" dirty="0" smtClean="0"/>
            </a:br>
            <a:r>
              <a:rPr lang="ru-RU" sz="3100" b="1" dirty="0" err="1" smtClean="0"/>
              <a:t>Джалал-Абадский</a:t>
            </a:r>
            <a:r>
              <a:rPr lang="ru-RU" sz="3100" b="1" dirty="0" smtClean="0"/>
              <a:t> </a:t>
            </a:r>
            <a:r>
              <a:rPr lang="ru-RU" sz="3100" b="1" dirty="0"/>
              <a:t>областной центр борьбы </a:t>
            </a:r>
            <a:r>
              <a:rPr lang="ru-RU" sz="3100" b="1" dirty="0" smtClean="0"/>
              <a:t>с туберкулезом </a:t>
            </a:r>
            <a:r>
              <a:rPr lang="ru-RU" sz="3100" b="1" dirty="0"/>
              <a:t>(</a:t>
            </a:r>
            <a:r>
              <a:rPr lang="ru-RU" sz="3100" b="1" dirty="0" smtClean="0"/>
              <a:t>ЖОЦБТ)  25.04.18</a:t>
            </a:r>
            <a:r>
              <a:rPr lang="ru-RU" dirty="0"/>
              <a:t/>
            </a:r>
            <a:br>
              <a:rPr lang="ru-RU" dirty="0"/>
            </a:br>
            <a:endParaRPr lang="ru-RU" dirty="0"/>
          </a:p>
        </p:txBody>
      </p:sp>
      <p:sp>
        <p:nvSpPr>
          <p:cNvPr id="7" name="Содержимое 6"/>
          <p:cNvSpPr>
            <a:spLocks noGrp="1"/>
          </p:cNvSpPr>
          <p:nvPr>
            <p:ph idx="1"/>
          </p:nvPr>
        </p:nvSpPr>
        <p:spPr>
          <a:xfrm>
            <a:off x="457200" y="1916832"/>
            <a:ext cx="8229600" cy="4209331"/>
          </a:xfrm>
        </p:spPr>
        <p:txBody>
          <a:bodyPr>
            <a:normAutofit/>
          </a:bodyPr>
          <a:lstStyle/>
          <a:p>
            <a:pPr marL="0" indent="0" algn="just">
              <a:buNone/>
            </a:pPr>
            <a:r>
              <a:rPr lang="ky-KG" sz="2800" dirty="0" smtClean="0"/>
              <a:t>	Комиссией было отмечено положительное впечатление по управлению и лечебно-диагностической работе. Администрация делает все возможное для того, чтобы создать благоприятные условия для реализации мероприятий по ТБ проекта ГФСТМ. </a:t>
            </a:r>
            <a:r>
              <a:rPr lang="ru-RU" sz="2800" dirty="0" smtClean="0"/>
              <a:t>Замечаний </a:t>
            </a:r>
            <a:r>
              <a:rPr lang="ru-RU" sz="2800" dirty="0"/>
              <a:t>по ведению историй болезни </a:t>
            </a:r>
            <a:r>
              <a:rPr lang="ru-RU" sz="2800" dirty="0" smtClean="0"/>
              <a:t>нет. </a:t>
            </a:r>
            <a:r>
              <a:rPr lang="ru-RU" sz="2800" dirty="0"/>
              <a:t>Все активы ПРООН </a:t>
            </a:r>
            <a:r>
              <a:rPr lang="ru-RU" sz="2800" dirty="0" smtClean="0"/>
              <a:t>использованы </a:t>
            </a:r>
            <a:r>
              <a:rPr lang="ru-RU" sz="2800" dirty="0"/>
              <a:t>по целевому назначению. </a:t>
            </a:r>
            <a:r>
              <a:rPr lang="ru-RU" sz="2800" dirty="0" smtClean="0"/>
              <a:t>Со стороны пациентов жалоб не отмечалось.</a:t>
            </a:r>
            <a:endParaRPr lang="ru-RU" sz="2800" dirty="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smtClean="0"/>
              <a:t/>
            </a:r>
            <a:br>
              <a:rPr lang="ru-RU" sz="2700" b="1" dirty="0" smtClean="0"/>
            </a:br>
            <a:r>
              <a:rPr lang="ru-RU" sz="2700" b="1" dirty="0"/>
              <a:t/>
            </a:r>
            <a:br>
              <a:rPr lang="ru-RU" sz="2700" b="1" dirty="0"/>
            </a:br>
            <a:r>
              <a:rPr lang="ru-RU" sz="2700" b="1" dirty="0" err="1" smtClean="0"/>
              <a:t>Жалал</a:t>
            </a:r>
            <a:r>
              <a:rPr lang="ru-RU" sz="2700" b="1" dirty="0" smtClean="0"/>
              <a:t> </a:t>
            </a:r>
            <a:r>
              <a:rPr lang="ru-RU" sz="2700" b="1" dirty="0"/>
              <a:t>– </a:t>
            </a:r>
            <a:r>
              <a:rPr lang="ru-RU" sz="2700" b="1" dirty="0" err="1"/>
              <a:t>Абадский</a:t>
            </a:r>
            <a:r>
              <a:rPr lang="ru-RU" sz="2700" b="1" dirty="0"/>
              <a:t> городской противотуберкулезный </a:t>
            </a:r>
            <a:r>
              <a:rPr lang="ru-RU" sz="2700" b="1" dirty="0" smtClean="0"/>
              <a:t>диспансер</a:t>
            </a:r>
            <a:r>
              <a:rPr lang="ru-RU" sz="2700" b="1" dirty="0"/>
              <a:t> </a:t>
            </a:r>
            <a:r>
              <a:rPr lang="ru-RU" sz="2700" b="1" dirty="0" smtClean="0"/>
              <a:t>      25.04.18</a:t>
            </a:r>
            <a:r>
              <a:rPr lang="ru-RU" dirty="0"/>
              <a:t/>
            </a:r>
            <a:br>
              <a:rPr lang="ru-RU" dirty="0"/>
            </a:br>
            <a:endParaRPr lang="ru-RU" dirty="0"/>
          </a:p>
        </p:txBody>
      </p:sp>
      <p:sp>
        <p:nvSpPr>
          <p:cNvPr id="4" name="Текст 3"/>
          <p:cNvSpPr>
            <a:spLocks noGrp="1"/>
          </p:cNvSpPr>
          <p:nvPr>
            <p:ph type="body" idx="1"/>
          </p:nvPr>
        </p:nvSpPr>
        <p:spPr/>
        <p:txBody>
          <a:bodyPr>
            <a:normAutofit fontScale="77500" lnSpcReduction="20000"/>
          </a:bodyPr>
          <a:lstStyle/>
          <a:p>
            <a:endParaRPr lang="ru-RU" dirty="0" smtClean="0"/>
          </a:p>
          <a:p>
            <a:r>
              <a:rPr lang="ru-RU" dirty="0" smtClean="0"/>
              <a:t>Положительные стороны</a:t>
            </a:r>
          </a:p>
          <a:p>
            <a:endParaRPr lang="ru-RU" dirty="0"/>
          </a:p>
        </p:txBody>
      </p:sp>
      <p:sp>
        <p:nvSpPr>
          <p:cNvPr id="5" name="Содержимое 4"/>
          <p:cNvSpPr>
            <a:spLocks noGrp="1"/>
          </p:cNvSpPr>
          <p:nvPr>
            <p:ph sz="half" idx="2"/>
          </p:nvPr>
        </p:nvSpPr>
        <p:spPr/>
        <p:txBody>
          <a:bodyPr>
            <a:normAutofit fontScale="85000" lnSpcReduction="20000"/>
          </a:bodyPr>
          <a:lstStyle/>
          <a:p>
            <a:r>
              <a:rPr lang="ru-RU" dirty="0" smtClean="0"/>
              <a:t>Замечаний по ведению документации, хранение ПТП и сроков годности нет</a:t>
            </a:r>
          </a:p>
          <a:p>
            <a:r>
              <a:rPr lang="ru-RU" dirty="0" smtClean="0"/>
              <a:t>Во </a:t>
            </a:r>
            <a:r>
              <a:rPr lang="ru-RU" dirty="0"/>
              <a:t>всех ГСВ приказом директора ЦСМ выделены медицинские сестры ответственные за лечения больных туберкулезом. </a:t>
            </a:r>
            <a:endParaRPr lang="ru-RU" dirty="0" smtClean="0"/>
          </a:p>
          <a:p>
            <a:r>
              <a:rPr lang="ru-RU" dirty="0" smtClean="0"/>
              <a:t>Остатки </a:t>
            </a:r>
            <a:r>
              <a:rPr lang="ru-RU" dirty="0"/>
              <a:t>противотуберкулезных препаратов соответствуют должным. </a:t>
            </a:r>
            <a:endParaRPr lang="ru-RU" dirty="0" smtClean="0"/>
          </a:p>
          <a:p>
            <a:r>
              <a:rPr lang="ru-RU" dirty="0" smtClean="0"/>
              <a:t>За </a:t>
            </a:r>
            <a:r>
              <a:rPr lang="ru-RU" dirty="0"/>
              <a:t>2017 год  </a:t>
            </a:r>
            <a:r>
              <a:rPr lang="ru-RU" dirty="0" smtClean="0"/>
              <a:t>осуществлены </a:t>
            </a:r>
            <a:r>
              <a:rPr lang="ru-RU" dirty="0"/>
              <a:t>мотивационные выплаты 86 </a:t>
            </a:r>
            <a:r>
              <a:rPr lang="ru-RU" dirty="0" smtClean="0"/>
              <a:t>больным</a:t>
            </a:r>
            <a:endParaRPr lang="ru-RU" dirty="0"/>
          </a:p>
        </p:txBody>
      </p:sp>
      <p:sp>
        <p:nvSpPr>
          <p:cNvPr id="6" name="Текст 5"/>
          <p:cNvSpPr>
            <a:spLocks noGrp="1"/>
          </p:cNvSpPr>
          <p:nvPr>
            <p:ph type="body" sz="quarter" idx="3"/>
          </p:nvPr>
        </p:nvSpPr>
        <p:spPr/>
        <p:txBody>
          <a:bodyPr>
            <a:normAutofit fontScale="77500" lnSpcReduction="20000"/>
          </a:bodyPr>
          <a:lstStyle/>
          <a:p>
            <a:endParaRPr lang="ru-RU" dirty="0" smtClean="0"/>
          </a:p>
          <a:p>
            <a:r>
              <a:rPr lang="ru-RU" dirty="0" smtClean="0"/>
              <a:t>Выявленные проблемы</a:t>
            </a:r>
          </a:p>
          <a:p>
            <a:endParaRPr lang="ru-RU" dirty="0"/>
          </a:p>
        </p:txBody>
      </p:sp>
      <p:sp>
        <p:nvSpPr>
          <p:cNvPr id="7" name="Содержимое 6"/>
          <p:cNvSpPr>
            <a:spLocks noGrp="1"/>
          </p:cNvSpPr>
          <p:nvPr>
            <p:ph sz="quarter" idx="4"/>
          </p:nvPr>
        </p:nvSpPr>
        <p:spPr/>
        <p:txBody>
          <a:bodyPr/>
          <a:lstStyle/>
          <a:p>
            <a:r>
              <a:rPr lang="ru-RU" dirty="0"/>
              <a:t>отказано </a:t>
            </a:r>
            <a:r>
              <a:rPr lang="ru-RU" dirty="0" smtClean="0"/>
              <a:t>в получении мотивационных выплат 19 </a:t>
            </a:r>
            <a:r>
              <a:rPr lang="ru-RU" dirty="0"/>
              <a:t>больным </a:t>
            </a:r>
            <a:r>
              <a:rPr lang="ru-RU" dirty="0" smtClean="0"/>
              <a:t>из-за </a:t>
            </a:r>
            <a:r>
              <a:rPr lang="ru-RU" dirty="0"/>
              <a:t>перерыва в лечении. </a:t>
            </a:r>
            <a:endParaRPr lang="ru-RU" dirty="0" smtClean="0"/>
          </a:p>
          <a:p>
            <a:r>
              <a:rPr lang="ru-RU" dirty="0" smtClean="0"/>
              <a:t>Трое больных </a:t>
            </a:r>
            <a:r>
              <a:rPr lang="ru-RU" dirty="0"/>
              <a:t>не смогли открыть банковские счета </a:t>
            </a:r>
            <a:r>
              <a:rPr lang="ru-RU" dirty="0" smtClean="0"/>
              <a:t>из-за </a:t>
            </a:r>
            <a:r>
              <a:rPr lang="ru-RU" dirty="0"/>
              <a:t>отсутствия документов удостоверяющих личности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
            </a:r>
            <a:br>
              <a:rPr lang="ru-RU" b="1" dirty="0" smtClean="0"/>
            </a:br>
            <a:r>
              <a:rPr lang="ru-RU" b="1" dirty="0" smtClean="0"/>
              <a:t>ЦСМ </a:t>
            </a:r>
            <a:r>
              <a:rPr lang="ru-RU" b="1" dirty="0" err="1"/>
              <a:t>Сузакского</a:t>
            </a:r>
            <a:r>
              <a:rPr lang="ru-RU" b="1" dirty="0"/>
              <a:t> района</a:t>
            </a:r>
            <a:r>
              <a:rPr lang="ru-RU" dirty="0"/>
              <a:t/>
            </a:r>
            <a:br>
              <a:rPr lang="ru-RU" dirty="0"/>
            </a:br>
            <a:r>
              <a:rPr lang="ru-RU" b="1" dirty="0"/>
              <a:t> 26.04.18</a:t>
            </a:r>
            <a:r>
              <a:rPr lang="ru-RU" dirty="0"/>
              <a:t/>
            </a:r>
            <a:br>
              <a:rPr lang="ru-RU" dirty="0"/>
            </a:br>
            <a:endParaRPr lang="ru-RU" dirty="0"/>
          </a:p>
        </p:txBody>
      </p:sp>
      <p:sp>
        <p:nvSpPr>
          <p:cNvPr id="5" name="Текст 4"/>
          <p:cNvSpPr>
            <a:spLocks noGrp="1"/>
          </p:cNvSpPr>
          <p:nvPr>
            <p:ph type="body" idx="1"/>
          </p:nvPr>
        </p:nvSpPr>
        <p:spPr/>
        <p:txBody>
          <a:bodyPr>
            <a:normAutofit/>
          </a:bodyPr>
          <a:lstStyle/>
          <a:p>
            <a:r>
              <a:rPr lang="ru-RU" sz="2000" dirty="0" smtClean="0"/>
              <a:t>Положительные стороны</a:t>
            </a:r>
            <a:endParaRPr lang="ru-RU" sz="2000" dirty="0"/>
          </a:p>
        </p:txBody>
      </p:sp>
      <p:sp>
        <p:nvSpPr>
          <p:cNvPr id="6" name="Содержимое 5"/>
          <p:cNvSpPr>
            <a:spLocks noGrp="1"/>
          </p:cNvSpPr>
          <p:nvPr>
            <p:ph sz="half" idx="2"/>
          </p:nvPr>
        </p:nvSpPr>
        <p:spPr/>
        <p:txBody>
          <a:bodyPr/>
          <a:lstStyle/>
          <a:p>
            <a:r>
              <a:rPr lang="ru-RU" dirty="0" smtClean="0"/>
              <a:t>Замечаний по ведению документации, хранение ПТП и сроков годности нет</a:t>
            </a:r>
          </a:p>
          <a:p>
            <a:endParaRPr lang="ru-RU" dirty="0"/>
          </a:p>
        </p:txBody>
      </p:sp>
      <p:sp>
        <p:nvSpPr>
          <p:cNvPr id="7" name="Текст 6"/>
          <p:cNvSpPr>
            <a:spLocks noGrp="1"/>
          </p:cNvSpPr>
          <p:nvPr>
            <p:ph type="body" sz="quarter" idx="3"/>
          </p:nvPr>
        </p:nvSpPr>
        <p:spPr>
          <a:xfrm>
            <a:off x="4645025" y="1844824"/>
            <a:ext cx="4041775" cy="330050"/>
          </a:xfrm>
        </p:spPr>
        <p:txBody>
          <a:bodyPr>
            <a:noAutofit/>
          </a:bodyPr>
          <a:lstStyle/>
          <a:p>
            <a:endParaRPr lang="ru-RU" sz="2000" dirty="0" smtClean="0"/>
          </a:p>
          <a:p>
            <a:endParaRPr lang="ru-RU" sz="2000" dirty="0"/>
          </a:p>
          <a:p>
            <a:r>
              <a:rPr lang="ru-RU" sz="2000" dirty="0" smtClean="0"/>
              <a:t>Выявленные проблемы</a:t>
            </a:r>
            <a:endParaRPr lang="ru-RU" sz="2000" dirty="0"/>
          </a:p>
        </p:txBody>
      </p:sp>
      <p:sp>
        <p:nvSpPr>
          <p:cNvPr id="8" name="Содержимое 7"/>
          <p:cNvSpPr>
            <a:spLocks noGrp="1"/>
          </p:cNvSpPr>
          <p:nvPr>
            <p:ph sz="quarter" idx="4"/>
          </p:nvPr>
        </p:nvSpPr>
        <p:spPr>
          <a:xfrm>
            <a:off x="4645025" y="1844824"/>
            <a:ext cx="4041775" cy="4680520"/>
          </a:xfrm>
        </p:spPr>
        <p:txBody>
          <a:bodyPr>
            <a:normAutofit fontScale="77500" lnSpcReduction="20000"/>
          </a:bodyPr>
          <a:lstStyle/>
          <a:p>
            <a:pPr>
              <a:buNone/>
            </a:pPr>
            <a:endParaRPr lang="ru-RU" dirty="0"/>
          </a:p>
          <a:p>
            <a:pPr lvl="0"/>
            <a:r>
              <a:rPr lang="ru-RU" dirty="0"/>
              <a:t>Не достаточное обеспечение </a:t>
            </a:r>
            <a:r>
              <a:rPr lang="ru-RU" dirty="0" smtClean="0"/>
              <a:t>кадрами (врачами – фтизиатрами)</a:t>
            </a:r>
            <a:endParaRPr lang="ru-RU" dirty="0"/>
          </a:p>
          <a:p>
            <a:pPr lvl="0"/>
            <a:r>
              <a:rPr lang="ru-RU" dirty="0"/>
              <a:t>Отсутствие </a:t>
            </a:r>
            <a:r>
              <a:rPr lang="ru-RU" dirty="0" smtClean="0"/>
              <a:t>транспорта </a:t>
            </a:r>
            <a:r>
              <a:rPr lang="ru-RU" dirty="0"/>
              <a:t>для проведения мониторинга за лечением больных по ПМСП</a:t>
            </a:r>
          </a:p>
          <a:p>
            <a:pPr lvl="0"/>
            <a:r>
              <a:rPr lang="ru-RU" dirty="0"/>
              <a:t>Отсутствия транспортной связи в зимние периоды </a:t>
            </a:r>
            <a:r>
              <a:rPr lang="ru-RU" dirty="0" smtClean="0"/>
              <a:t>среди нескольких </a:t>
            </a:r>
            <a:r>
              <a:rPr lang="ru-RU" dirty="0"/>
              <a:t>населенных </a:t>
            </a:r>
            <a:r>
              <a:rPr lang="ru-RU" dirty="0" smtClean="0"/>
              <a:t>пунктов</a:t>
            </a:r>
            <a:endParaRPr lang="ru-RU" dirty="0"/>
          </a:p>
          <a:p>
            <a:pPr lvl="0"/>
            <a:r>
              <a:rPr lang="ru-RU" dirty="0" smtClean="0"/>
              <a:t>Работающий </a:t>
            </a:r>
            <a:r>
              <a:rPr lang="ru-RU" dirty="0"/>
              <a:t>фтизиатр пенсионного возраста, нет молодых кадров, низкая </a:t>
            </a:r>
            <a:r>
              <a:rPr lang="ru-RU" dirty="0" smtClean="0"/>
              <a:t>з/плата</a:t>
            </a:r>
            <a:endParaRPr lang="ru-RU" dirty="0"/>
          </a:p>
          <a:p>
            <a:pPr lvl="0"/>
            <a:r>
              <a:rPr lang="ru-RU" dirty="0"/>
              <a:t> </a:t>
            </a:r>
            <a:r>
              <a:rPr lang="ru-RU" dirty="0" smtClean="0"/>
              <a:t>отсутствует рентген-аппарат, имеется устаревший </a:t>
            </a:r>
            <a:r>
              <a:rPr lang="ru-RU" dirty="0"/>
              <a:t>ФЛГ </a:t>
            </a:r>
            <a:r>
              <a:rPr lang="ru-RU" dirty="0" smtClean="0"/>
              <a:t>аппарат </a:t>
            </a:r>
            <a:endParaRPr lang="ru-RU" dirty="0"/>
          </a:p>
          <a:p>
            <a:pPr lvl="0"/>
            <a:r>
              <a:rPr lang="ru-RU" dirty="0"/>
              <a:t>Мотивационных выплат не </a:t>
            </a:r>
            <a:r>
              <a:rPr lang="ru-RU" dirty="0" smtClean="0"/>
              <a:t>получают</a:t>
            </a:r>
            <a:r>
              <a:rPr lang="ru-RU" dirty="0"/>
              <a:t>.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НОКП г. Джалал-Абад</a:t>
            </a:r>
            <a:r>
              <a:rPr lang="ru-RU" dirty="0"/>
              <a:t>. </a:t>
            </a:r>
          </a:p>
        </p:txBody>
      </p:sp>
      <p:sp>
        <p:nvSpPr>
          <p:cNvPr id="7" name="Содержимое 6"/>
          <p:cNvSpPr>
            <a:spLocks noGrp="1"/>
          </p:cNvSpPr>
          <p:nvPr>
            <p:ph idx="1"/>
          </p:nvPr>
        </p:nvSpPr>
        <p:spPr/>
        <p:txBody>
          <a:bodyPr/>
          <a:lstStyle/>
          <a:p>
            <a:r>
              <a:rPr lang="ru-RU" dirty="0" smtClean="0"/>
              <a:t>Проблем </a:t>
            </a:r>
            <a:r>
              <a:rPr lang="ru-RU" dirty="0"/>
              <a:t>нет, </a:t>
            </a:r>
            <a:r>
              <a:rPr lang="ru-RU" dirty="0" smtClean="0"/>
              <a:t>текучести </a:t>
            </a:r>
            <a:r>
              <a:rPr lang="ru-RU" dirty="0"/>
              <a:t>кадров нет, </a:t>
            </a:r>
            <a:r>
              <a:rPr lang="ru-RU" dirty="0" smtClean="0"/>
              <a:t>жалоб </a:t>
            </a:r>
            <a:r>
              <a:rPr lang="ru-RU" dirty="0"/>
              <a:t>со стороны сотрудников нет, замечаний по ведению документации, соц. пакетов нет. </a:t>
            </a:r>
            <a:endParaRPr lang="ru-RU" dirty="0" smtClean="0"/>
          </a:p>
          <a:p>
            <a:pPr marL="0" indent="0">
              <a:buNone/>
            </a:pPr>
            <a:endParaRPr lang="ru-RU" b="1" dirty="0" smtClean="0"/>
          </a:p>
          <a:p>
            <a:pPr marL="0" indent="0">
              <a:buNone/>
            </a:pPr>
            <a:r>
              <a:rPr lang="ru-RU" b="1" dirty="0" smtClean="0"/>
              <a:t>Рекомендации: </a:t>
            </a:r>
            <a:r>
              <a:rPr lang="ru-RU" dirty="0" smtClean="0"/>
              <a:t>Необходимо </a:t>
            </a:r>
            <a:r>
              <a:rPr lang="ru-RU" dirty="0"/>
              <a:t>включить детей ТБ для получения </a:t>
            </a:r>
            <a:r>
              <a:rPr lang="ru-RU" dirty="0" smtClean="0"/>
              <a:t>социальной </a:t>
            </a:r>
            <a:r>
              <a:rPr lang="ru-RU" dirty="0"/>
              <a:t>поддержки. </a:t>
            </a:r>
          </a:p>
          <a:p>
            <a:pPr>
              <a:buNone/>
            </a:pPr>
            <a:r>
              <a:rPr lang="ru-RU" dirty="0"/>
              <a:t> </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14202"/>
          </a:xfrm>
        </p:spPr>
        <p:txBody>
          <a:bodyPr>
            <a:normAutofit/>
          </a:bodyPr>
          <a:lstStyle/>
          <a:p>
            <a:r>
              <a:rPr lang="ru-RU" sz="2000" b="1" dirty="0" smtClean="0"/>
              <a:t>г. Бишкек и Чуйская область</a:t>
            </a:r>
            <a:br>
              <a:rPr lang="ru-RU" sz="2000" b="1" dirty="0" smtClean="0"/>
            </a:br>
            <a:r>
              <a:rPr lang="ru-RU" sz="2000" b="1" dirty="0" smtClean="0"/>
              <a:t>  29 - 30 марта</a:t>
            </a:r>
            <a:br>
              <a:rPr lang="ru-RU" sz="2000" b="1" dirty="0" smtClean="0"/>
            </a:br>
            <a:r>
              <a:rPr lang="ru-RU" sz="2000" b="1" dirty="0" smtClean="0"/>
              <a:t> Организации здравоохранения, охваченные мониторингом:</a:t>
            </a:r>
            <a:endParaRPr lang="ru-RU" sz="2000" dirty="0"/>
          </a:p>
        </p:txBody>
      </p:sp>
      <p:sp>
        <p:nvSpPr>
          <p:cNvPr id="3" name="Содержимое 2"/>
          <p:cNvSpPr>
            <a:spLocks noGrp="1"/>
          </p:cNvSpPr>
          <p:nvPr>
            <p:ph idx="1"/>
          </p:nvPr>
        </p:nvSpPr>
        <p:spPr>
          <a:xfrm>
            <a:off x="457200" y="2276872"/>
            <a:ext cx="8229600" cy="3849291"/>
          </a:xfrm>
        </p:spPr>
        <p:txBody>
          <a:bodyPr/>
          <a:lstStyle/>
          <a:p>
            <a:pPr lvl="0"/>
            <a:r>
              <a:rPr lang="ru-RU" dirty="0"/>
              <a:t>ЦСМ №8 г. Бишкек</a:t>
            </a:r>
          </a:p>
          <a:p>
            <a:pPr lvl="0"/>
            <a:r>
              <a:rPr lang="ru-RU" dirty="0"/>
              <a:t>ЦСМ №5 г. Бишкек</a:t>
            </a:r>
          </a:p>
          <a:p>
            <a:pPr lvl="0"/>
            <a:r>
              <a:rPr lang="ru-RU" dirty="0"/>
              <a:t>Чуйский областной центр борьбы с туберкулезом (ООЦБТ) </a:t>
            </a:r>
          </a:p>
          <a:p>
            <a:pPr lvl="0"/>
            <a:r>
              <a:rPr lang="ru-RU" dirty="0"/>
              <a:t>ЦСМ </a:t>
            </a:r>
            <a:r>
              <a:rPr lang="ru-RU" dirty="0" err="1"/>
              <a:t>Аламединского</a:t>
            </a:r>
            <a:r>
              <a:rPr lang="ru-RU" dirty="0"/>
              <a:t> района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29600" cy="1725602"/>
          </a:xfrm>
        </p:spPr>
        <p:txBody>
          <a:bodyPr>
            <a:normAutofit/>
          </a:bodyPr>
          <a:lstStyle/>
          <a:p>
            <a:r>
              <a:rPr lang="ru-RU" sz="2800" dirty="0" smtClean="0"/>
              <a:t>Мониторинговые визиты  в первом полугодии 2018 года по противотуберкулезным учреждениям  и ПМСП</a:t>
            </a:r>
            <a:endParaRPr lang="ru-RU" sz="2800" dirty="0"/>
          </a:p>
        </p:txBody>
      </p:sp>
      <p:sp>
        <p:nvSpPr>
          <p:cNvPr id="3" name="Содержимое 2"/>
          <p:cNvSpPr>
            <a:spLocks noGrp="1"/>
          </p:cNvSpPr>
          <p:nvPr>
            <p:ph idx="1"/>
          </p:nvPr>
        </p:nvSpPr>
        <p:spPr>
          <a:xfrm>
            <a:off x="457200" y="2000240"/>
            <a:ext cx="8229600" cy="4125923"/>
          </a:xfrm>
        </p:spPr>
        <p:txBody>
          <a:bodyPr/>
          <a:lstStyle/>
          <a:p>
            <a:r>
              <a:rPr lang="ru-RU" sz="2400" b="1" dirty="0" err="1" smtClean="0"/>
              <a:t>Ошская</a:t>
            </a:r>
            <a:r>
              <a:rPr lang="ru-RU" sz="2400" b="1" dirty="0" smtClean="0"/>
              <a:t> область</a:t>
            </a:r>
            <a:r>
              <a:rPr lang="ru-RU" b="1" dirty="0" smtClean="0"/>
              <a:t>: </a:t>
            </a:r>
            <a:r>
              <a:rPr lang="ru-RU" sz="2400" b="1" dirty="0"/>
              <a:t>c 12 по 13 </a:t>
            </a:r>
            <a:r>
              <a:rPr lang="ru-RU" sz="2400" b="1" dirty="0" smtClean="0"/>
              <a:t>февраля</a:t>
            </a:r>
          </a:p>
          <a:p>
            <a:r>
              <a:rPr lang="ru-RU" sz="2400" b="1" dirty="0" err="1" smtClean="0"/>
              <a:t>Баткенская</a:t>
            </a:r>
            <a:r>
              <a:rPr lang="ru-RU" sz="2400" b="1" dirty="0" smtClean="0"/>
              <a:t> </a:t>
            </a:r>
            <a:r>
              <a:rPr lang="ru-RU" sz="2400" b="1" dirty="0"/>
              <a:t>и </a:t>
            </a:r>
            <a:r>
              <a:rPr lang="ru-RU" sz="2400" b="1" dirty="0" err="1" smtClean="0"/>
              <a:t>Жалал-Абадская</a:t>
            </a:r>
            <a:r>
              <a:rPr lang="ru-RU" sz="2400" b="1" dirty="0" smtClean="0"/>
              <a:t> области: </a:t>
            </a:r>
            <a:r>
              <a:rPr lang="ru-RU" sz="2400" b="1" dirty="0"/>
              <a:t>c 24 по 27 </a:t>
            </a:r>
            <a:r>
              <a:rPr lang="ru-RU" sz="2400" b="1" dirty="0" smtClean="0"/>
              <a:t>апреля</a:t>
            </a:r>
          </a:p>
          <a:p>
            <a:r>
              <a:rPr lang="ru-RU" sz="2400" b="1" dirty="0" smtClean="0"/>
              <a:t> г. Бишкек и Чуйская область: </a:t>
            </a:r>
            <a:r>
              <a:rPr lang="ru-RU" sz="2400" b="1" dirty="0"/>
              <a:t>c 29 по 30 марта </a:t>
            </a:r>
            <a:endParaRPr lang="ru-RU" sz="2400" b="1" dirty="0" smtClean="0"/>
          </a:p>
          <a:p>
            <a:r>
              <a:rPr lang="ru-RU" sz="2400" b="1" dirty="0" smtClean="0"/>
              <a:t> г. Бишкек: </a:t>
            </a:r>
            <a:r>
              <a:rPr lang="ru-RU" sz="2400" b="1" dirty="0"/>
              <a:t>c 21 по 23 мая </a:t>
            </a:r>
            <a:endParaRPr lang="ru-RU" sz="2400" b="1" dirty="0" smtClean="0"/>
          </a:p>
          <a:p>
            <a:r>
              <a:rPr lang="ru-RU" sz="2400" b="1" dirty="0" smtClean="0"/>
              <a:t>г. Нарын: 26 июня</a:t>
            </a:r>
          </a:p>
          <a:p>
            <a:r>
              <a:rPr lang="ru-RU" sz="2400" b="1" dirty="0" smtClean="0"/>
              <a:t>г. Каракол: 27 июня</a:t>
            </a:r>
            <a:endParaRPr lang="ru-RU" sz="24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sz="3600" b="1" dirty="0" smtClean="0"/>
              <a:t/>
            </a:r>
            <a:br>
              <a:rPr lang="ru-RU" sz="3600" b="1" dirty="0" smtClean="0"/>
            </a:br>
            <a:r>
              <a:rPr lang="ru-RU" sz="3600" b="1" dirty="0" smtClean="0"/>
              <a:t>ЦСМ </a:t>
            </a:r>
            <a:r>
              <a:rPr lang="ru-RU" sz="3600" b="1" dirty="0"/>
              <a:t>№8 г. </a:t>
            </a:r>
            <a:r>
              <a:rPr lang="ru-RU" sz="3600" b="1" dirty="0" smtClean="0"/>
              <a:t>Бишкек</a:t>
            </a:r>
            <a:br>
              <a:rPr lang="ru-RU" sz="3600" b="1" dirty="0" smtClean="0"/>
            </a:br>
            <a:r>
              <a:rPr lang="ru-RU" sz="3600" b="1" dirty="0" smtClean="0"/>
              <a:t> 29.03.18 </a:t>
            </a:r>
            <a:r>
              <a:rPr lang="ru-RU" dirty="0"/>
              <a:t/>
            </a:r>
            <a:br>
              <a:rPr lang="ru-RU" dirty="0"/>
            </a:br>
            <a:endParaRPr lang="ru-RU" dirty="0"/>
          </a:p>
        </p:txBody>
      </p:sp>
      <p:sp>
        <p:nvSpPr>
          <p:cNvPr id="5" name="Текст 4"/>
          <p:cNvSpPr>
            <a:spLocks noGrp="1"/>
          </p:cNvSpPr>
          <p:nvPr>
            <p:ph type="body" idx="1"/>
          </p:nvPr>
        </p:nvSpPr>
        <p:spPr>
          <a:xfrm>
            <a:off x="457200" y="1535113"/>
            <a:ext cx="4040188" cy="381719"/>
          </a:xfrm>
        </p:spPr>
        <p:txBody>
          <a:bodyPr>
            <a:normAutofit fontScale="92500" lnSpcReduction="20000"/>
          </a:bodyPr>
          <a:lstStyle/>
          <a:p>
            <a:r>
              <a:rPr lang="ru-RU" dirty="0" smtClean="0"/>
              <a:t>Положительные стороны</a:t>
            </a:r>
            <a:endParaRPr lang="ru-RU" dirty="0"/>
          </a:p>
        </p:txBody>
      </p:sp>
      <p:sp>
        <p:nvSpPr>
          <p:cNvPr id="6" name="Содержимое 5"/>
          <p:cNvSpPr>
            <a:spLocks noGrp="1"/>
          </p:cNvSpPr>
          <p:nvPr>
            <p:ph sz="half" idx="2"/>
          </p:nvPr>
        </p:nvSpPr>
        <p:spPr/>
        <p:txBody>
          <a:bodyPr>
            <a:normAutofit fontScale="92500"/>
          </a:bodyPr>
          <a:lstStyle/>
          <a:p>
            <a:r>
              <a:rPr lang="ky-KG" dirty="0" smtClean="0"/>
              <a:t>комиссией </a:t>
            </a:r>
            <a:r>
              <a:rPr lang="ky-KG" dirty="0"/>
              <a:t>было отмечено положительное впечатление по управлению и лечебно-диагностической работе. </a:t>
            </a:r>
            <a:endParaRPr lang="ky-KG" dirty="0" smtClean="0"/>
          </a:p>
          <a:p>
            <a:r>
              <a:rPr lang="ru-RU" dirty="0" smtClean="0"/>
              <a:t>Замечаний по ведению документации, хранение ПТП и сроков годности нет</a:t>
            </a:r>
            <a:endParaRPr lang="ru-RU" dirty="0"/>
          </a:p>
          <a:p>
            <a:r>
              <a:rPr lang="ru-RU" dirty="0"/>
              <a:t>Проблем с ведением ТБ пациентов администрация ЦСМ и фтизиатр не отмечают</a:t>
            </a:r>
          </a:p>
        </p:txBody>
      </p:sp>
      <p:sp>
        <p:nvSpPr>
          <p:cNvPr id="7" name="Текст 6"/>
          <p:cNvSpPr>
            <a:spLocks noGrp="1"/>
          </p:cNvSpPr>
          <p:nvPr>
            <p:ph type="body" sz="quarter" idx="3"/>
          </p:nvPr>
        </p:nvSpPr>
        <p:spPr/>
        <p:txBody>
          <a:bodyPr>
            <a:normAutofit fontScale="77500" lnSpcReduction="20000"/>
          </a:bodyPr>
          <a:lstStyle/>
          <a:p>
            <a:endParaRPr lang="ru-RU" dirty="0" smtClean="0"/>
          </a:p>
          <a:p>
            <a:r>
              <a:rPr lang="ru-RU" sz="2600" dirty="0" smtClean="0"/>
              <a:t>Выявленные проблемы</a:t>
            </a:r>
          </a:p>
          <a:p>
            <a:endParaRPr lang="ru-RU" dirty="0"/>
          </a:p>
        </p:txBody>
      </p:sp>
      <p:sp>
        <p:nvSpPr>
          <p:cNvPr id="8" name="Содержимое 7"/>
          <p:cNvSpPr>
            <a:spLocks noGrp="1"/>
          </p:cNvSpPr>
          <p:nvPr>
            <p:ph sz="quarter" idx="4"/>
          </p:nvPr>
        </p:nvSpPr>
        <p:spPr>
          <a:xfrm>
            <a:off x="4645025" y="1772816"/>
            <a:ext cx="4041775" cy="4968552"/>
          </a:xfrm>
        </p:spPr>
        <p:txBody>
          <a:bodyPr>
            <a:normAutofit fontScale="62500" lnSpcReduction="20000"/>
          </a:bodyPr>
          <a:lstStyle/>
          <a:p>
            <a:r>
              <a:rPr lang="ru-RU" dirty="0" smtClean="0"/>
              <a:t>Врачи ЦСМ жаловались </a:t>
            </a:r>
            <a:r>
              <a:rPr lang="ru-RU" dirty="0"/>
              <a:t>на отсутствие ставок и надбавок для врачей и среднего медицинского персонала</a:t>
            </a:r>
            <a:r>
              <a:rPr lang="ru-RU" dirty="0" smtClean="0"/>
              <a:t>.</a:t>
            </a:r>
          </a:p>
          <a:p>
            <a:r>
              <a:rPr lang="ru-RU" dirty="0"/>
              <a:t>Среди пациентов получающих амбулаторное лечение по ТБ, были так же пациенты получающие </a:t>
            </a:r>
            <a:r>
              <a:rPr lang="ru-RU" dirty="0" smtClean="0"/>
              <a:t>ОЗТ </a:t>
            </a:r>
            <a:r>
              <a:rPr lang="ru-RU" dirty="0"/>
              <a:t>в данном ЦСМ.  Кабинет расположен в отдельном здании, на терапии в данный момент находятся  42 пациента. Помещение отремонтировано, условия для пациентов созданы отличные, но врачом кабинета было отмечено, что в ближайшие месяцы данный кабинет закрывают из-за отсутствия финансирования. При разговоре с пациентами многими из них было отмечено, что при закрытии кабинета терапию скорее всего они продолжить не смогут, что территориальное расположение кабинета и медицинский персонал их более  всего устраивал, все пациенты стоявшие в очереди обратились к комиссии с просьбой о помощи и содействии что бы сохранить данный кабинет.</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t>ЦСМ </a:t>
            </a:r>
            <a:r>
              <a:rPr lang="ru-RU" sz="3200" b="1" dirty="0"/>
              <a:t>№</a:t>
            </a:r>
            <a:r>
              <a:rPr lang="ru-RU" sz="3200" b="1" dirty="0" smtClean="0"/>
              <a:t>5 г. Бишкек </a:t>
            </a:r>
            <a:r>
              <a:rPr lang="ru-RU" sz="3200" dirty="0"/>
              <a:t/>
            </a:r>
            <a:br>
              <a:rPr lang="ru-RU" sz="3200" dirty="0"/>
            </a:br>
            <a:r>
              <a:rPr lang="ru-RU" sz="3200" b="1" dirty="0" smtClean="0"/>
              <a:t> 29.03.18 </a:t>
            </a:r>
            <a:endParaRPr lang="ru-RU" sz="3200" dirty="0"/>
          </a:p>
        </p:txBody>
      </p:sp>
      <p:sp>
        <p:nvSpPr>
          <p:cNvPr id="3" name="Текст 2"/>
          <p:cNvSpPr>
            <a:spLocks noGrp="1"/>
          </p:cNvSpPr>
          <p:nvPr>
            <p:ph type="body" idx="1"/>
          </p:nvPr>
        </p:nvSpPr>
        <p:spPr/>
        <p:txBody>
          <a:bodyPr>
            <a:normAutofit fontScale="77500" lnSpcReduction="20000"/>
          </a:bodyPr>
          <a:lstStyle/>
          <a:p>
            <a:endParaRPr lang="ru-RU" dirty="0" smtClean="0"/>
          </a:p>
          <a:p>
            <a:r>
              <a:rPr lang="ru-RU" dirty="0" smtClean="0"/>
              <a:t>Положительные стороны</a:t>
            </a:r>
          </a:p>
          <a:p>
            <a:endParaRPr lang="ru-RU" dirty="0"/>
          </a:p>
        </p:txBody>
      </p:sp>
      <p:sp>
        <p:nvSpPr>
          <p:cNvPr id="4" name="Содержимое 3"/>
          <p:cNvSpPr>
            <a:spLocks noGrp="1"/>
          </p:cNvSpPr>
          <p:nvPr>
            <p:ph sz="half" idx="2"/>
          </p:nvPr>
        </p:nvSpPr>
        <p:spPr/>
        <p:txBody>
          <a:bodyPr>
            <a:normAutofit fontScale="85000" lnSpcReduction="10000"/>
          </a:bodyPr>
          <a:lstStyle/>
          <a:p>
            <a:r>
              <a:rPr lang="ky-KG" dirty="0" smtClean="0"/>
              <a:t>Комиссией </a:t>
            </a:r>
            <a:r>
              <a:rPr lang="ky-KG" dirty="0"/>
              <a:t>было отмечено положительное впечатление по управлению и лечебно-диагностической </a:t>
            </a:r>
            <a:r>
              <a:rPr lang="ky-KG" dirty="0" smtClean="0"/>
              <a:t>работе.</a:t>
            </a:r>
            <a:endParaRPr lang="ru-RU" dirty="0"/>
          </a:p>
          <a:p>
            <a:r>
              <a:rPr lang="ru-RU" dirty="0" smtClean="0"/>
              <a:t>Обеспечение </a:t>
            </a:r>
            <a:r>
              <a:rPr lang="ru-RU" dirty="0"/>
              <a:t>медикаментами бесперебойное. В достаточном количестве препараты </a:t>
            </a:r>
            <a:r>
              <a:rPr lang="en-US" dirty="0" smtClean="0"/>
              <a:t>I</a:t>
            </a:r>
            <a:r>
              <a:rPr lang="ru-RU" dirty="0" smtClean="0"/>
              <a:t> </a:t>
            </a:r>
            <a:r>
              <a:rPr lang="ru-RU" dirty="0"/>
              <a:t>и </a:t>
            </a:r>
            <a:r>
              <a:rPr lang="en-US" dirty="0"/>
              <a:t>II</a:t>
            </a:r>
            <a:r>
              <a:rPr lang="ru-RU" dirty="0"/>
              <a:t> ряда, респираторы, маски.</a:t>
            </a:r>
          </a:p>
          <a:p>
            <a:r>
              <a:rPr lang="ru-RU" dirty="0"/>
              <a:t>Сроки, условия хранения, запас медикаментов и средств защиты согласно требованиям</a:t>
            </a:r>
            <a:r>
              <a:rPr lang="ky-KG" dirty="0" smtClean="0"/>
              <a:t>.</a:t>
            </a:r>
          </a:p>
          <a:p>
            <a:r>
              <a:rPr lang="ky-KG" b="1" dirty="0" smtClean="0"/>
              <a:t>Со </a:t>
            </a:r>
            <a:r>
              <a:rPr lang="ky-KG" b="1" dirty="0"/>
              <a:t>стороны пациентов </a:t>
            </a:r>
            <a:r>
              <a:rPr lang="ky-KG" dirty="0"/>
              <a:t>жалоб нет. </a:t>
            </a:r>
            <a:endParaRPr lang="ru-RU" dirty="0"/>
          </a:p>
          <a:p>
            <a:endParaRPr lang="ru-RU" dirty="0"/>
          </a:p>
        </p:txBody>
      </p:sp>
      <p:sp>
        <p:nvSpPr>
          <p:cNvPr id="5" name="Текст 4"/>
          <p:cNvSpPr>
            <a:spLocks noGrp="1"/>
          </p:cNvSpPr>
          <p:nvPr>
            <p:ph type="body" sz="quarter" idx="3"/>
          </p:nvPr>
        </p:nvSpPr>
        <p:spPr/>
        <p:txBody>
          <a:bodyPr>
            <a:normAutofit fontScale="77500" lnSpcReduction="20000"/>
          </a:bodyPr>
          <a:lstStyle/>
          <a:p>
            <a:endParaRPr lang="ru-RU" dirty="0" smtClean="0"/>
          </a:p>
          <a:p>
            <a:r>
              <a:rPr lang="ru-RU" dirty="0" smtClean="0"/>
              <a:t>Выявленные проблемы</a:t>
            </a:r>
          </a:p>
          <a:p>
            <a:endParaRPr lang="ru-RU" dirty="0"/>
          </a:p>
        </p:txBody>
      </p:sp>
      <p:sp>
        <p:nvSpPr>
          <p:cNvPr id="6" name="Содержимое 5"/>
          <p:cNvSpPr>
            <a:spLocks noGrp="1"/>
          </p:cNvSpPr>
          <p:nvPr>
            <p:ph sz="quarter" idx="4"/>
          </p:nvPr>
        </p:nvSpPr>
        <p:spPr/>
        <p:txBody>
          <a:bodyPr/>
          <a:lstStyle/>
          <a:p>
            <a:r>
              <a:rPr lang="ky-KG" dirty="0" smtClean="0"/>
              <a:t>Рентген аппарат 1984 года, требует постоянного ремонта.</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Чуйский областной центр борьбы с туберкулезом (ЧОЦБТ)  30.03.18</a:t>
            </a:r>
            <a:endParaRPr lang="ru-RU" dirty="0"/>
          </a:p>
        </p:txBody>
      </p:sp>
      <p:sp>
        <p:nvSpPr>
          <p:cNvPr id="7" name="Содержимое 6"/>
          <p:cNvSpPr>
            <a:spLocks noGrp="1"/>
          </p:cNvSpPr>
          <p:nvPr>
            <p:ph idx="1"/>
          </p:nvPr>
        </p:nvSpPr>
        <p:spPr>
          <a:xfrm>
            <a:off x="457200" y="2132856"/>
            <a:ext cx="8229600" cy="3993307"/>
          </a:xfrm>
        </p:spPr>
        <p:txBody>
          <a:bodyPr>
            <a:normAutofit/>
          </a:bodyPr>
          <a:lstStyle/>
          <a:p>
            <a:r>
              <a:rPr lang="ky-KG" sz="2800" dirty="0" smtClean="0"/>
              <a:t>Комиссией было отмечено положительное впечатление по управлению и лечебно-диагностической работе. Администрация делает все возможное для того, чтобы создать благоприятные условия для реализации мероприятий по ТБ проекта ГФСТМ. </a:t>
            </a:r>
            <a:r>
              <a:rPr lang="ru-RU" sz="2800" dirty="0" smtClean="0"/>
              <a:t>Замечаний по ведению историй болезни нет. Все активы ПРООН использованы по целевому назначению. </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t/>
            </a:r>
            <a:br>
              <a:rPr lang="ru-RU" sz="3600" b="1" dirty="0" smtClean="0"/>
            </a:br>
            <a:r>
              <a:rPr lang="ru-RU" sz="3100" b="1" dirty="0" smtClean="0"/>
              <a:t>Чуйский областной центр борьбы с туберкулезом (ЧОЦБТ)  30.03.18 </a:t>
            </a:r>
            <a:br>
              <a:rPr lang="ru-RU" sz="3100" b="1" dirty="0" smtClean="0"/>
            </a:br>
            <a:r>
              <a:rPr lang="ru-RU" sz="3100" b="1" dirty="0" smtClean="0"/>
              <a:t>Выявленные проблемы:</a:t>
            </a:r>
            <a:r>
              <a:rPr lang="ru-RU" dirty="0"/>
              <a:t/>
            </a:r>
            <a:br>
              <a:rPr lang="ru-RU" dirty="0"/>
            </a:br>
            <a:endParaRPr lang="ru-RU" dirty="0"/>
          </a:p>
        </p:txBody>
      </p:sp>
      <p:sp>
        <p:nvSpPr>
          <p:cNvPr id="3" name="Текст 2"/>
          <p:cNvSpPr>
            <a:spLocks noGrp="1"/>
          </p:cNvSpPr>
          <p:nvPr>
            <p:ph type="body" idx="1"/>
          </p:nvPr>
        </p:nvSpPr>
        <p:spPr/>
        <p:txBody>
          <a:bodyPr>
            <a:normAutofit fontScale="77500" lnSpcReduction="20000"/>
          </a:bodyPr>
          <a:lstStyle/>
          <a:p>
            <a:endParaRPr lang="ky-KG" i="1" dirty="0" smtClean="0"/>
          </a:p>
          <a:p>
            <a:r>
              <a:rPr lang="ky-KG" i="1" dirty="0" smtClean="0"/>
              <a:t>Сотрудники </a:t>
            </a:r>
            <a:r>
              <a:rPr lang="ru-RU" i="1" dirty="0"/>
              <a:t>ЧОЦБТ</a:t>
            </a:r>
            <a:endParaRPr lang="ru-RU" dirty="0"/>
          </a:p>
          <a:p>
            <a:endParaRPr lang="ru-RU" dirty="0"/>
          </a:p>
        </p:txBody>
      </p:sp>
      <p:sp>
        <p:nvSpPr>
          <p:cNvPr id="4" name="Содержимое 3"/>
          <p:cNvSpPr>
            <a:spLocks noGrp="1"/>
          </p:cNvSpPr>
          <p:nvPr>
            <p:ph sz="half" idx="2"/>
          </p:nvPr>
        </p:nvSpPr>
        <p:spPr/>
        <p:txBody>
          <a:bodyPr/>
          <a:lstStyle/>
          <a:p>
            <a:pPr lvl="0"/>
            <a:r>
              <a:rPr lang="ru-RU" dirty="0"/>
              <a:t>Текучесть кадров, не успевают обучать</a:t>
            </a:r>
          </a:p>
          <a:p>
            <a:pPr lvl="0"/>
            <a:r>
              <a:rPr lang="ky-KG" dirty="0"/>
              <a:t>Нет аппарата “</a:t>
            </a:r>
            <a:r>
              <a:rPr lang="en-US" dirty="0" err="1" smtClean="0"/>
              <a:t>GenXpert</a:t>
            </a:r>
            <a:r>
              <a:rPr lang="ky-KG" dirty="0"/>
              <a:t>”</a:t>
            </a:r>
            <a:r>
              <a:rPr lang="ru-RU" dirty="0"/>
              <a:t> для быстрой диагностики пациентов и врачи отмечают сложность для диагностики впервые поступивших пациентов </a:t>
            </a:r>
          </a:p>
          <a:p>
            <a:endParaRPr lang="ru-RU" dirty="0"/>
          </a:p>
        </p:txBody>
      </p:sp>
      <p:sp>
        <p:nvSpPr>
          <p:cNvPr id="5" name="Текст 4"/>
          <p:cNvSpPr>
            <a:spLocks noGrp="1"/>
          </p:cNvSpPr>
          <p:nvPr>
            <p:ph type="body" sz="quarter" idx="3"/>
          </p:nvPr>
        </p:nvSpPr>
        <p:spPr/>
        <p:txBody>
          <a:bodyPr>
            <a:normAutofit fontScale="77500" lnSpcReduction="20000"/>
          </a:bodyPr>
          <a:lstStyle/>
          <a:p>
            <a:endParaRPr lang="ky-KG" i="1" dirty="0" smtClean="0"/>
          </a:p>
          <a:p>
            <a:r>
              <a:rPr lang="ky-KG" i="1" dirty="0" smtClean="0"/>
              <a:t>Пациенты </a:t>
            </a:r>
            <a:r>
              <a:rPr lang="ky-KG" i="1" dirty="0"/>
              <a:t>ЧОЦБТ</a:t>
            </a:r>
            <a:endParaRPr lang="ru-RU" dirty="0"/>
          </a:p>
          <a:p>
            <a:endParaRPr lang="ru-RU" dirty="0"/>
          </a:p>
        </p:txBody>
      </p:sp>
      <p:sp>
        <p:nvSpPr>
          <p:cNvPr id="6" name="Содержимое 5"/>
          <p:cNvSpPr>
            <a:spLocks noGrp="1"/>
          </p:cNvSpPr>
          <p:nvPr>
            <p:ph sz="quarter" idx="4"/>
          </p:nvPr>
        </p:nvSpPr>
        <p:spPr>
          <a:xfrm>
            <a:off x="4645025" y="1844824"/>
            <a:ext cx="4041775" cy="5013176"/>
          </a:xfrm>
        </p:spPr>
        <p:txBody>
          <a:bodyPr>
            <a:normAutofit fontScale="62500" lnSpcReduction="20000"/>
          </a:bodyPr>
          <a:lstStyle/>
          <a:p>
            <a:pPr>
              <a:lnSpc>
                <a:spcPct val="120000"/>
              </a:lnSpc>
            </a:pPr>
            <a:r>
              <a:rPr lang="ky-KG" sz="2600" dirty="0"/>
              <a:t>Все без исключения пациенты, высказывали только положительные отзывы по лечению, обслуживанию, уходу и поддержке со стороны медперсонала. Пожелание пациентов было в просьбе о ежедневном доступе в душ, который на время посещения коммисии был закрыт на ремонт</a:t>
            </a:r>
            <a:r>
              <a:rPr lang="ru-RU" sz="2600" dirty="0"/>
              <a:t>. Но пациенты отмечали, что душевая закрыта уже давно и помещение не используется  по назначению. После беседы с директором выяснилось, что ремонт душевой комнаты </a:t>
            </a:r>
            <a:r>
              <a:rPr lang="ru-RU" sz="2600" dirty="0" smtClean="0"/>
              <a:t>будет </a:t>
            </a:r>
            <a:r>
              <a:rPr lang="ru-RU" sz="2600" dirty="0"/>
              <a:t>произведен в ближайшее время, в соответствии с планом ремонта центра</a:t>
            </a:r>
            <a:r>
              <a:rPr lang="ru-RU" dirty="0"/>
              <a:t>.</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Чуйский ОЦСМ (</a:t>
            </a:r>
            <a:r>
              <a:rPr lang="ru-RU" b="1" dirty="0" err="1"/>
              <a:t>Аламединский</a:t>
            </a:r>
            <a:r>
              <a:rPr lang="ru-RU" b="1" dirty="0"/>
              <a:t> район</a:t>
            </a:r>
            <a:r>
              <a:rPr lang="ru-RU" b="1" dirty="0" smtClean="0"/>
              <a:t>) </a:t>
            </a:r>
            <a:r>
              <a:rPr lang="ru-RU" b="1" dirty="0"/>
              <a:t>30.03.18 </a:t>
            </a:r>
            <a:endParaRPr lang="ru-RU" dirty="0"/>
          </a:p>
        </p:txBody>
      </p:sp>
      <p:sp>
        <p:nvSpPr>
          <p:cNvPr id="3" name="Текст 2"/>
          <p:cNvSpPr>
            <a:spLocks noGrp="1"/>
          </p:cNvSpPr>
          <p:nvPr>
            <p:ph type="body" idx="1"/>
          </p:nvPr>
        </p:nvSpPr>
        <p:spPr/>
        <p:txBody>
          <a:bodyPr>
            <a:normAutofit fontScale="77500" lnSpcReduction="20000"/>
          </a:bodyPr>
          <a:lstStyle/>
          <a:p>
            <a:endParaRPr lang="ru-RU" dirty="0" smtClean="0"/>
          </a:p>
          <a:p>
            <a:r>
              <a:rPr lang="ru-RU" dirty="0" smtClean="0"/>
              <a:t>Положительные стороны</a:t>
            </a:r>
          </a:p>
          <a:p>
            <a:endParaRPr lang="ru-RU" dirty="0"/>
          </a:p>
        </p:txBody>
      </p:sp>
      <p:sp>
        <p:nvSpPr>
          <p:cNvPr id="4" name="Содержимое 3"/>
          <p:cNvSpPr>
            <a:spLocks noGrp="1"/>
          </p:cNvSpPr>
          <p:nvPr>
            <p:ph sz="half" idx="2"/>
          </p:nvPr>
        </p:nvSpPr>
        <p:spPr/>
        <p:txBody>
          <a:bodyPr>
            <a:normAutofit lnSpcReduction="10000"/>
          </a:bodyPr>
          <a:lstStyle/>
          <a:p>
            <a:r>
              <a:rPr lang="ky-KG" dirty="0" smtClean="0"/>
              <a:t>В целом комиссией было отмечено положительное впечатление по управлению и лечебно-диагностической работе.</a:t>
            </a:r>
            <a:r>
              <a:rPr lang="ru-RU" dirty="0" smtClean="0"/>
              <a:t> Обеспечение медикаментами бесперебойное. В достаточном количестве препараты </a:t>
            </a:r>
            <a:r>
              <a:rPr lang="en-US" dirty="0" smtClean="0"/>
              <a:t>II</a:t>
            </a:r>
            <a:r>
              <a:rPr lang="ru-RU" dirty="0" smtClean="0"/>
              <a:t> ряда, респираторы, маски.</a:t>
            </a:r>
          </a:p>
          <a:p>
            <a:endParaRPr lang="ru-RU" dirty="0"/>
          </a:p>
        </p:txBody>
      </p:sp>
      <p:sp>
        <p:nvSpPr>
          <p:cNvPr id="5" name="Текст 4"/>
          <p:cNvSpPr>
            <a:spLocks noGrp="1"/>
          </p:cNvSpPr>
          <p:nvPr>
            <p:ph type="body" sz="quarter" idx="3"/>
          </p:nvPr>
        </p:nvSpPr>
        <p:spPr>
          <a:xfrm>
            <a:off x="4645025" y="1500174"/>
            <a:ext cx="4041775" cy="639762"/>
          </a:xfrm>
        </p:spPr>
        <p:txBody>
          <a:bodyPr>
            <a:normAutofit fontScale="77500" lnSpcReduction="20000"/>
          </a:bodyPr>
          <a:lstStyle/>
          <a:p>
            <a:endParaRPr lang="ru-RU" dirty="0" smtClean="0"/>
          </a:p>
          <a:p>
            <a:r>
              <a:rPr lang="ru-RU" dirty="0" smtClean="0"/>
              <a:t>Выявленные проблемы</a:t>
            </a:r>
          </a:p>
          <a:p>
            <a:endParaRPr lang="ru-RU" dirty="0"/>
          </a:p>
        </p:txBody>
      </p:sp>
      <p:sp>
        <p:nvSpPr>
          <p:cNvPr id="6" name="Содержимое 5"/>
          <p:cNvSpPr>
            <a:spLocks noGrp="1"/>
          </p:cNvSpPr>
          <p:nvPr>
            <p:ph sz="quarter" idx="4"/>
          </p:nvPr>
        </p:nvSpPr>
        <p:spPr>
          <a:xfrm>
            <a:off x="4645025" y="1772816"/>
            <a:ext cx="4041775" cy="5184576"/>
          </a:xfrm>
        </p:spPr>
        <p:txBody>
          <a:bodyPr>
            <a:normAutofit fontScale="40000" lnSpcReduction="20000"/>
          </a:bodyPr>
          <a:lstStyle/>
          <a:p>
            <a:r>
              <a:rPr lang="ru-RU" sz="3300" dirty="0"/>
              <a:t>Кабинет где  хранятся </a:t>
            </a:r>
            <a:r>
              <a:rPr lang="ru-RU" sz="3300" dirty="0" smtClean="0"/>
              <a:t>ПТП, </a:t>
            </a:r>
            <a:r>
              <a:rPr lang="ru-RU" sz="3300" dirty="0"/>
              <a:t>второй месяц постоянно </a:t>
            </a:r>
            <a:r>
              <a:rPr lang="ru-RU" sz="3300" dirty="0" smtClean="0"/>
              <a:t>заливает </a:t>
            </a:r>
            <a:r>
              <a:rPr lang="ru-RU" sz="3300" dirty="0"/>
              <a:t>водой, в помещении пахнет сыростью и канализацией. Часть ПТП хранятся в шкафах под замком и холодильнике, часть на </a:t>
            </a:r>
            <a:r>
              <a:rPr lang="ru-RU" sz="3300" dirty="0" smtClean="0"/>
              <a:t>шкафу - </a:t>
            </a:r>
            <a:r>
              <a:rPr lang="ru-RU" sz="3300" dirty="0"/>
              <a:t>что не соответствует норме.  Медсестра кабинета жалуется на отсутствие места и полок для хранения. Кабинет не имеет дополнительной решетки и замка для безопасного хранения препаратов.  При подсчете остатки противотуберкулезных препаратов соответствуют должному. </a:t>
            </a:r>
          </a:p>
          <a:p>
            <a:r>
              <a:rPr lang="ru-RU" sz="3300" dirty="0"/>
              <a:t>Прием препаратов осуществляется в разных кабинетах врачей ГСВ, одновременно с приемом пожилых пациентов и детей.  Препараты в кабинетах врачей ГСВ, на момент визита комиссии, хранились в коробках в шкафу, либо в коробке на кушетке для осмотра пациентов. Что не соответствует правилу хранения препаратов. Отсутствие единого кабинета НКЛ врачи объяснили данной им ранее рекомендацией программных специалистов проектов.</a:t>
            </a:r>
          </a:p>
          <a:p>
            <a:r>
              <a:rPr lang="ky-KG" sz="3300" dirty="0" smtClean="0"/>
              <a:t>Со </a:t>
            </a:r>
            <a:r>
              <a:rPr lang="ky-KG" sz="3300" dirty="0"/>
              <a:t>стороны персонала отмечаются жалобы на вынужденую нагрузку по приему ТБ пациентов вместе с остальными пациентами, на то что не могут обеспечить своим пациентам прием припаратов одно и тоже время, в связи с разным графиком работы. </a:t>
            </a:r>
            <a:r>
              <a:rPr lang="ky-KG" sz="3300" b="1" dirty="0"/>
              <a:t>Со стороны пациентов </a:t>
            </a:r>
            <a:r>
              <a:rPr lang="ky-KG" sz="3300" dirty="0"/>
              <a:t>так же жалобы на неудобство получении препаратов. </a:t>
            </a:r>
            <a:endParaRPr lang="ru-RU" sz="3300" dirty="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Autofit/>
          </a:bodyPr>
          <a:lstStyle/>
          <a:p>
            <a:r>
              <a:rPr lang="ru-RU" sz="2000" b="1" dirty="0" smtClean="0"/>
              <a:t>г. Бишкек 29 - 30 марта</a:t>
            </a:r>
            <a:br>
              <a:rPr lang="ru-RU" sz="2000" b="1" dirty="0" smtClean="0"/>
            </a:br>
            <a:r>
              <a:rPr lang="ru-RU" sz="2000" b="1" dirty="0" smtClean="0"/>
              <a:t> Организации здравоохранения, охваченные мониторингом</a:t>
            </a:r>
            <a:endParaRPr lang="ru-RU" sz="2000" dirty="0"/>
          </a:p>
        </p:txBody>
      </p:sp>
      <p:sp>
        <p:nvSpPr>
          <p:cNvPr id="8" name="Содержимое 7"/>
          <p:cNvSpPr>
            <a:spLocks noGrp="1"/>
          </p:cNvSpPr>
          <p:nvPr>
            <p:ph idx="1"/>
          </p:nvPr>
        </p:nvSpPr>
        <p:spPr/>
        <p:txBody>
          <a:bodyPr/>
          <a:lstStyle/>
          <a:p>
            <a:pPr lvl="0"/>
            <a:r>
              <a:rPr lang="ru-RU" dirty="0"/>
              <a:t>НЦФ</a:t>
            </a:r>
          </a:p>
          <a:p>
            <a:pPr lvl="0"/>
            <a:r>
              <a:rPr lang="ru-RU" dirty="0"/>
              <a:t>ГЦБТ г. Бишкек</a:t>
            </a:r>
          </a:p>
          <a:p>
            <a:pPr lvl="0"/>
            <a:r>
              <a:rPr lang="ru-RU" dirty="0"/>
              <a:t>ЦСМ №9 г. Бишкек</a:t>
            </a:r>
          </a:p>
          <a:p>
            <a:pPr lvl="0"/>
            <a:r>
              <a:rPr lang="ru-RU" dirty="0"/>
              <a:t>ЦСМ №1 г. Бишкек</a:t>
            </a:r>
          </a:p>
          <a:p>
            <a:pPr lvl="0"/>
            <a:r>
              <a:rPr lang="ru-RU" dirty="0"/>
              <a:t>ЦСМ №15 г. Бишкек</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t>Национальный центр фтизиатрии МЗ КР</a:t>
            </a:r>
            <a:r>
              <a:rPr lang="ru-RU" dirty="0"/>
              <a:t> </a:t>
            </a:r>
            <a:r>
              <a:rPr lang="ru-RU" dirty="0" smtClean="0"/>
              <a:t> </a:t>
            </a:r>
            <a:r>
              <a:rPr lang="ru-RU" b="1" dirty="0" smtClean="0"/>
              <a:t>21.05.18 </a:t>
            </a:r>
            <a:r>
              <a:rPr lang="en-US" b="1" dirty="0" smtClean="0"/>
              <a:t/>
            </a:r>
            <a:br>
              <a:rPr lang="en-US" b="1" dirty="0" smtClean="0"/>
            </a:br>
            <a:endParaRPr lang="ru-RU" dirty="0"/>
          </a:p>
        </p:txBody>
      </p:sp>
      <p:sp>
        <p:nvSpPr>
          <p:cNvPr id="5" name="Текст 4"/>
          <p:cNvSpPr>
            <a:spLocks noGrp="1"/>
          </p:cNvSpPr>
          <p:nvPr>
            <p:ph type="body" idx="1"/>
          </p:nvPr>
        </p:nvSpPr>
        <p:spPr/>
        <p:txBody>
          <a:bodyPr>
            <a:normAutofit fontScale="77500" lnSpcReduction="20000"/>
          </a:bodyPr>
          <a:lstStyle/>
          <a:p>
            <a:endParaRPr lang="ru-RU" dirty="0" smtClean="0"/>
          </a:p>
          <a:p>
            <a:r>
              <a:rPr lang="ru-RU" dirty="0" smtClean="0"/>
              <a:t>Положительные стороны</a:t>
            </a:r>
          </a:p>
          <a:p>
            <a:endParaRPr lang="ru-RU" dirty="0"/>
          </a:p>
        </p:txBody>
      </p:sp>
      <p:sp>
        <p:nvSpPr>
          <p:cNvPr id="6" name="Содержимое 5"/>
          <p:cNvSpPr>
            <a:spLocks noGrp="1"/>
          </p:cNvSpPr>
          <p:nvPr>
            <p:ph sz="half" idx="2"/>
          </p:nvPr>
        </p:nvSpPr>
        <p:spPr/>
        <p:txBody>
          <a:bodyPr>
            <a:normAutofit fontScale="77500" lnSpcReduction="20000"/>
          </a:bodyPr>
          <a:lstStyle/>
          <a:p>
            <a:r>
              <a:rPr lang="ru-RU" dirty="0" smtClean="0"/>
              <a:t>Замечаний по ведению документации, хранению ПТП и сроков годности нет</a:t>
            </a:r>
          </a:p>
          <a:p>
            <a:r>
              <a:rPr lang="ru-RU" dirty="0"/>
              <a:t>Препараты все есть, </a:t>
            </a:r>
            <a:r>
              <a:rPr lang="ru-RU" dirty="0" smtClean="0"/>
              <a:t>лаборатории </a:t>
            </a:r>
            <a:r>
              <a:rPr lang="ru-RU" dirty="0"/>
              <a:t>обеспечены до 2020 года. </a:t>
            </a:r>
          </a:p>
          <a:p>
            <a:r>
              <a:rPr lang="ru-RU" dirty="0"/>
              <a:t>Из бюджета 100% финансируются препараты 1 го ряда. НЦФ прошел </a:t>
            </a:r>
            <a:r>
              <a:rPr lang="ru-RU" dirty="0" smtClean="0"/>
              <a:t>аккредитацию </a:t>
            </a:r>
            <a:r>
              <a:rPr lang="ru-RU" dirty="0"/>
              <a:t>1 категории и это позволит проводить 3 фазу исследований.</a:t>
            </a:r>
          </a:p>
          <a:p>
            <a:r>
              <a:rPr lang="ru-RU" dirty="0"/>
              <a:t>Внедряются новые алгоритмы для диагностики ТБ.</a:t>
            </a:r>
          </a:p>
          <a:p>
            <a:r>
              <a:rPr lang="ky-KG" dirty="0"/>
              <a:t>GenExpert </a:t>
            </a:r>
            <a:r>
              <a:rPr lang="ky-KG" dirty="0" smtClean="0"/>
              <a:t> используется как </a:t>
            </a:r>
            <a:r>
              <a:rPr lang="ky-KG" dirty="0"/>
              <a:t>скрининг </a:t>
            </a:r>
            <a:r>
              <a:rPr lang="ky-KG" dirty="0" smtClean="0"/>
              <a:t>– тест </a:t>
            </a:r>
            <a:r>
              <a:rPr lang="ky-KG" dirty="0"/>
              <a:t>при кашле.</a:t>
            </a:r>
            <a:endParaRPr lang="ru-RU" dirty="0"/>
          </a:p>
          <a:p>
            <a:endParaRPr lang="ru-RU" dirty="0"/>
          </a:p>
        </p:txBody>
      </p:sp>
      <p:sp>
        <p:nvSpPr>
          <p:cNvPr id="7" name="Текст 6"/>
          <p:cNvSpPr>
            <a:spLocks noGrp="1"/>
          </p:cNvSpPr>
          <p:nvPr>
            <p:ph type="body" sz="quarter" idx="3"/>
          </p:nvPr>
        </p:nvSpPr>
        <p:spPr/>
        <p:txBody>
          <a:bodyPr>
            <a:normAutofit fontScale="77500" lnSpcReduction="20000"/>
          </a:bodyPr>
          <a:lstStyle/>
          <a:p>
            <a:endParaRPr lang="ru-RU" dirty="0" smtClean="0"/>
          </a:p>
          <a:p>
            <a:r>
              <a:rPr lang="ru-RU" dirty="0" smtClean="0"/>
              <a:t>Выявленные проблемы</a:t>
            </a:r>
          </a:p>
          <a:p>
            <a:endParaRPr lang="ru-RU" dirty="0"/>
          </a:p>
        </p:txBody>
      </p:sp>
      <p:sp>
        <p:nvSpPr>
          <p:cNvPr id="8" name="Содержимое 7"/>
          <p:cNvSpPr>
            <a:spLocks noGrp="1"/>
          </p:cNvSpPr>
          <p:nvPr>
            <p:ph sz="quarter" idx="4"/>
          </p:nvPr>
        </p:nvSpPr>
        <p:spPr>
          <a:xfrm>
            <a:off x="4645025" y="1916832"/>
            <a:ext cx="4041775" cy="4209331"/>
          </a:xfrm>
        </p:spPr>
        <p:txBody>
          <a:bodyPr>
            <a:normAutofit fontScale="85000" lnSpcReduction="20000"/>
          </a:bodyPr>
          <a:lstStyle/>
          <a:p>
            <a:r>
              <a:rPr lang="ru-RU" dirty="0"/>
              <a:t>Система транспортировки образцов все еще в основном а счет доноров. Только в пилотах ЦСМ идет за счет ФОМС из бюджета ЦСМ.</a:t>
            </a:r>
          </a:p>
          <a:p>
            <a:r>
              <a:rPr lang="ru-RU" dirty="0"/>
              <a:t>Коммуникация идет через специалиста по лекарственному менеджменту, специалистов по </a:t>
            </a:r>
            <a:r>
              <a:rPr lang="ru-RU" dirty="0" err="1"/>
              <a:t>МиО</a:t>
            </a:r>
            <a:r>
              <a:rPr lang="ru-RU" dirty="0"/>
              <a:t> и лечебников. В данном случае имеется риск человеческого фактора. Какого либо механизма устранения ошибок, допущенных специалистами не имеется. </a:t>
            </a:r>
          </a:p>
          <a:p>
            <a:r>
              <a:rPr lang="ru-RU" dirty="0"/>
              <a:t>Пациенты не достаточно привержены лечению.</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err="1" smtClean="0"/>
              <a:t>Нарынский</a:t>
            </a:r>
            <a:r>
              <a:rPr lang="ru-RU" sz="3600" b="1" dirty="0" smtClean="0"/>
              <a:t> областной центр борьбы с туберкулезом (НОЦБТ) 26.06.18</a:t>
            </a:r>
            <a:endParaRPr lang="ru-RU" sz="3600" b="1" dirty="0"/>
          </a:p>
        </p:txBody>
      </p:sp>
      <p:sp>
        <p:nvSpPr>
          <p:cNvPr id="3" name="Текст 2"/>
          <p:cNvSpPr>
            <a:spLocks noGrp="1"/>
          </p:cNvSpPr>
          <p:nvPr>
            <p:ph type="body" idx="1"/>
          </p:nvPr>
        </p:nvSpPr>
        <p:spPr>
          <a:xfrm>
            <a:off x="457200" y="1772815"/>
            <a:ext cx="4040188" cy="402059"/>
          </a:xfrm>
        </p:spPr>
        <p:txBody>
          <a:bodyPr>
            <a:noAutofit/>
          </a:bodyPr>
          <a:lstStyle/>
          <a:p>
            <a:endParaRPr lang="ru-RU" sz="2000" dirty="0"/>
          </a:p>
          <a:p>
            <a:endParaRPr lang="ru-RU" sz="2000" dirty="0"/>
          </a:p>
          <a:p>
            <a:endParaRPr lang="ru-RU" sz="2000" dirty="0" smtClean="0"/>
          </a:p>
          <a:p>
            <a:endParaRPr lang="ru-RU" sz="2000" dirty="0"/>
          </a:p>
          <a:p>
            <a:endParaRPr lang="ru-RU" sz="2000" dirty="0" smtClean="0"/>
          </a:p>
          <a:p>
            <a:endParaRPr lang="ru-RU" sz="2000" dirty="0"/>
          </a:p>
          <a:p>
            <a:endParaRPr lang="ru-RU" sz="2000" dirty="0" smtClean="0"/>
          </a:p>
          <a:p>
            <a:endParaRPr lang="ru-RU" sz="2000" dirty="0"/>
          </a:p>
          <a:p>
            <a:endParaRPr lang="ru-RU" sz="2000" dirty="0" smtClean="0"/>
          </a:p>
          <a:p>
            <a:endParaRPr lang="ru-RU" sz="2000" dirty="0"/>
          </a:p>
          <a:p>
            <a:endParaRPr lang="ru-RU" sz="2000" dirty="0" smtClean="0"/>
          </a:p>
          <a:p>
            <a:endParaRPr lang="ru-RU" sz="2000" dirty="0" smtClean="0"/>
          </a:p>
          <a:p>
            <a:endParaRPr lang="ru-RU" sz="2000" dirty="0"/>
          </a:p>
          <a:p>
            <a:r>
              <a:rPr lang="ru-RU" sz="2000" dirty="0" smtClean="0"/>
              <a:t> </a:t>
            </a:r>
          </a:p>
          <a:p>
            <a:endParaRPr lang="ru-RU" sz="2000" dirty="0"/>
          </a:p>
          <a:p>
            <a:endParaRPr lang="ru-RU" sz="2000" dirty="0" smtClean="0"/>
          </a:p>
          <a:p>
            <a:endParaRPr lang="ru-RU" sz="2000" dirty="0"/>
          </a:p>
          <a:p>
            <a:endParaRPr lang="ru-RU" sz="2000" dirty="0" smtClean="0"/>
          </a:p>
          <a:p>
            <a:endParaRPr lang="ru-RU" sz="2000" dirty="0"/>
          </a:p>
          <a:p>
            <a:r>
              <a:rPr lang="ru-RU" sz="2000" dirty="0" smtClean="0"/>
              <a:t>Положительные стороны</a:t>
            </a:r>
            <a:endParaRPr lang="ru-RU" sz="2000" dirty="0"/>
          </a:p>
        </p:txBody>
      </p:sp>
      <p:sp>
        <p:nvSpPr>
          <p:cNvPr id="4" name="Содержимое 3"/>
          <p:cNvSpPr>
            <a:spLocks noGrp="1"/>
          </p:cNvSpPr>
          <p:nvPr>
            <p:ph sz="half" idx="2"/>
          </p:nvPr>
        </p:nvSpPr>
        <p:spPr/>
        <p:txBody>
          <a:bodyPr>
            <a:normAutofit fontScale="85000" lnSpcReduction="20000"/>
          </a:bodyPr>
          <a:lstStyle/>
          <a:p>
            <a:r>
              <a:rPr lang="ky-KG" dirty="0" smtClean="0"/>
              <a:t>комиссией </a:t>
            </a:r>
            <a:r>
              <a:rPr lang="ky-KG" dirty="0"/>
              <a:t>было отмечено положительное впечатление по управлению и лечебно-диагностической работе. </a:t>
            </a:r>
            <a:endParaRPr lang="ky-KG" dirty="0" smtClean="0"/>
          </a:p>
          <a:p>
            <a:r>
              <a:rPr lang="ru-RU" dirty="0"/>
              <a:t>Замечаний по ведению документации, </a:t>
            </a:r>
            <a:r>
              <a:rPr lang="ru-RU" dirty="0" smtClean="0"/>
              <a:t>хранению </a:t>
            </a:r>
            <a:r>
              <a:rPr lang="ru-RU" dirty="0"/>
              <a:t>ПТП и сроков годности </a:t>
            </a:r>
            <a:r>
              <a:rPr lang="ru-RU" dirty="0" smtClean="0"/>
              <a:t>нет</a:t>
            </a:r>
            <a:endParaRPr lang="ru-RU" dirty="0"/>
          </a:p>
          <a:p>
            <a:r>
              <a:rPr lang="ky-KG" dirty="0" smtClean="0"/>
              <a:t>Препаратов для лечения нежелательных явлений достаточно (есть запасы по ПРООН)</a:t>
            </a:r>
          </a:p>
          <a:p>
            <a:r>
              <a:rPr lang="ky-KG" dirty="0" smtClean="0"/>
              <a:t>Регулярное перераспределение и обеспечение препаратами ЦСМ</a:t>
            </a:r>
          </a:p>
        </p:txBody>
      </p:sp>
      <p:sp>
        <p:nvSpPr>
          <p:cNvPr id="5" name="Текст 4"/>
          <p:cNvSpPr>
            <a:spLocks noGrp="1"/>
          </p:cNvSpPr>
          <p:nvPr>
            <p:ph type="body" sz="quarter" idx="3"/>
          </p:nvPr>
        </p:nvSpPr>
        <p:spPr/>
        <p:txBody>
          <a:bodyPr>
            <a:normAutofit fontScale="32500" lnSpcReduction="20000"/>
          </a:bodyPr>
          <a:lstStyle/>
          <a:p>
            <a:endParaRPr lang="ru-RU" dirty="0" smtClean="0"/>
          </a:p>
          <a:p>
            <a:endParaRPr lang="ru-RU" dirty="0" smtClean="0"/>
          </a:p>
          <a:p>
            <a:r>
              <a:rPr lang="ru-RU" sz="6200" dirty="0" smtClean="0"/>
              <a:t>Выявленные </a:t>
            </a:r>
            <a:r>
              <a:rPr lang="ru-RU" sz="6200" dirty="0"/>
              <a:t>проблемы</a:t>
            </a:r>
          </a:p>
          <a:p>
            <a:endParaRPr lang="ru-RU" dirty="0"/>
          </a:p>
        </p:txBody>
      </p:sp>
      <p:sp>
        <p:nvSpPr>
          <p:cNvPr id="6" name="Содержимое 5"/>
          <p:cNvSpPr>
            <a:spLocks noGrp="1"/>
          </p:cNvSpPr>
          <p:nvPr>
            <p:ph sz="quarter" idx="4"/>
          </p:nvPr>
        </p:nvSpPr>
        <p:spPr>
          <a:xfrm>
            <a:off x="4645025" y="1916832"/>
            <a:ext cx="4041775" cy="4680520"/>
          </a:xfrm>
        </p:spPr>
        <p:txBody>
          <a:bodyPr>
            <a:normAutofit fontScale="70000" lnSpcReduction="20000"/>
          </a:bodyPr>
          <a:lstStyle/>
          <a:p>
            <a:pPr>
              <a:lnSpc>
                <a:spcPct val="120000"/>
              </a:lnSpc>
            </a:pPr>
            <a:r>
              <a:rPr lang="ru-RU" dirty="0" smtClean="0"/>
              <a:t>Из-за прекращения финансирования  для врачей стало малодоступным посещение пациентов, ЦСМ, ФАП.</a:t>
            </a:r>
          </a:p>
          <a:p>
            <a:pPr>
              <a:lnSpc>
                <a:spcPct val="120000"/>
              </a:lnSpc>
            </a:pPr>
            <a:r>
              <a:rPr lang="ru-RU" dirty="0" smtClean="0"/>
              <a:t>Имеется задержка финансирования коммунальных услуг, в связи с чем центру грозит отключение электроэнергии и воды.</a:t>
            </a:r>
          </a:p>
          <a:p>
            <a:pPr>
              <a:lnSpc>
                <a:spcPct val="120000"/>
              </a:lnSpc>
            </a:pPr>
            <a:r>
              <a:rPr lang="ru-RU" dirty="0" smtClean="0"/>
              <a:t>Недостаточное финансирование на топливо для автотранспорта</a:t>
            </a:r>
          </a:p>
          <a:p>
            <a:pPr>
              <a:lnSpc>
                <a:spcPct val="120000"/>
              </a:lnSpc>
            </a:pPr>
            <a:r>
              <a:rPr lang="ru-RU" dirty="0" smtClean="0"/>
              <a:t>Из-за прекращения финансирования лаборантам снимают 25% заработной платы. </a:t>
            </a:r>
          </a:p>
          <a:p>
            <a:pPr>
              <a:lnSpc>
                <a:spcPct val="120000"/>
              </a:lnSpc>
            </a:pPr>
            <a:r>
              <a:rPr lang="ru-RU" dirty="0" smtClean="0"/>
              <a:t>осложнена транспортировка </a:t>
            </a:r>
            <a:r>
              <a:rPr lang="ru-RU" dirty="0" err="1" smtClean="0"/>
              <a:t>пат.материала</a:t>
            </a:r>
            <a:r>
              <a:rPr lang="ru-RU" dirty="0" smtClean="0"/>
              <a:t> в НРЛ  и получение результатов.</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Иссык–</a:t>
            </a:r>
            <a:r>
              <a:rPr lang="ru-RU" b="1" dirty="0" err="1" smtClean="0"/>
              <a:t>Кульский</a:t>
            </a:r>
            <a:r>
              <a:rPr lang="ru-RU" b="1" dirty="0" smtClean="0"/>
              <a:t> центр борьбы с туберкулезом (ИОЦБТ) г. Каракол  27.06.18</a:t>
            </a:r>
            <a:endParaRPr lang="ru-RU" b="1" dirty="0"/>
          </a:p>
        </p:txBody>
      </p:sp>
      <p:sp>
        <p:nvSpPr>
          <p:cNvPr id="3" name="Текст 2"/>
          <p:cNvSpPr>
            <a:spLocks noGrp="1"/>
          </p:cNvSpPr>
          <p:nvPr>
            <p:ph type="body" idx="1"/>
          </p:nvPr>
        </p:nvSpPr>
        <p:spPr/>
        <p:txBody>
          <a:bodyPr/>
          <a:lstStyle/>
          <a:p>
            <a:r>
              <a:rPr lang="ru-RU" dirty="0" smtClean="0"/>
              <a:t>Положительные стороны</a:t>
            </a:r>
            <a:endParaRPr lang="ru-RU" dirty="0"/>
          </a:p>
        </p:txBody>
      </p:sp>
      <p:sp>
        <p:nvSpPr>
          <p:cNvPr id="4" name="Объект 3"/>
          <p:cNvSpPr>
            <a:spLocks noGrp="1"/>
          </p:cNvSpPr>
          <p:nvPr>
            <p:ph sz="half" idx="2"/>
          </p:nvPr>
        </p:nvSpPr>
        <p:spPr/>
        <p:txBody>
          <a:bodyPr>
            <a:normAutofit fontScale="85000" lnSpcReduction="20000"/>
          </a:bodyPr>
          <a:lstStyle/>
          <a:p>
            <a:r>
              <a:rPr lang="ky-KG" dirty="0"/>
              <a:t>комиссией было отмечено положительное впечатление по управлению и лечебно-диагностической работе. </a:t>
            </a:r>
          </a:p>
          <a:p>
            <a:r>
              <a:rPr lang="ru-RU" dirty="0"/>
              <a:t>Замечаний по ведению документации, хранению ПТП и сроков годности нет</a:t>
            </a:r>
          </a:p>
          <a:p>
            <a:r>
              <a:rPr lang="ky-KG" dirty="0"/>
              <a:t>Препаратов для лечения нежелательных явлений достаточно (есть запасы по ПРООН)</a:t>
            </a:r>
          </a:p>
          <a:p>
            <a:r>
              <a:rPr lang="ky-KG" dirty="0"/>
              <a:t>Регулярное перераспределение и обеспечение препаратами </a:t>
            </a:r>
            <a:r>
              <a:rPr lang="ky-KG" dirty="0" smtClean="0"/>
              <a:t>ЦСМ</a:t>
            </a:r>
            <a:endParaRPr lang="ky-KG" dirty="0"/>
          </a:p>
        </p:txBody>
      </p:sp>
      <p:sp>
        <p:nvSpPr>
          <p:cNvPr id="5" name="Текст 4"/>
          <p:cNvSpPr>
            <a:spLocks noGrp="1"/>
          </p:cNvSpPr>
          <p:nvPr>
            <p:ph type="body" sz="quarter" idx="3"/>
          </p:nvPr>
        </p:nvSpPr>
        <p:spPr/>
        <p:txBody>
          <a:bodyPr/>
          <a:lstStyle/>
          <a:p>
            <a:r>
              <a:rPr lang="ru-RU" dirty="0" smtClean="0"/>
              <a:t>Выявленные проблемы</a:t>
            </a:r>
            <a:endParaRPr lang="ru-RU" dirty="0"/>
          </a:p>
        </p:txBody>
      </p:sp>
      <p:sp>
        <p:nvSpPr>
          <p:cNvPr id="6" name="Объект 5"/>
          <p:cNvSpPr>
            <a:spLocks noGrp="1"/>
          </p:cNvSpPr>
          <p:nvPr>
            <p:ph sz="quarter" idx="4"/>
          </p:nvPr>
        </p:nvSpPr>
        <p:spPr/>
        <p:txBody>
          <a:bodyPr>
            <a:noAutofit/>
          </a:bodyPr>
          <a:lstStyle/>
          <a:p>
            <a:pPr>
              <a:lnSpc>
                <a:spcPct val="120000"/>
              </a:lnSpc>
            </a:pPr>
            <a:r>
              <a:rPr lang="ru-RU" sz="1800" dirty="0" smtClean="0"/>
              <a:t>малодоступно </a:t>
            </a:r>
            <a:r>
              <a:rPr lang="ru-RU" sz="1800" dirty="0"/>
              <a:t>посещение </a:t>
            </a:r>
            <a:r>
              <a:rPr lang="ru-RU" sz="1800" dirty="0" smtClean="0"/>
              <a:t>пациентов ввиду прекращения мотивационных выплат</a:t>
            </a:r>
            <a:endParaRPr lang="ru-RU" sz="1800" dirty="0"/>
          </a:p>
          <a:p>
            <a:pPr>
              <a:lnSpc>
                <a:spcPct val="120000"/>
              </a:lnSpc>
            </a:pPr>
            <a:r>
              <a:rPr lang="ru-RU" sz="1800" dirty="0" smtClean="0"/>
              <a:t>На складе для хранения ЛС отсутствует кондиционер, </a:t>
            </a:r>
            <a:r>
              <a:rPr lang="ru-RU" sz="1800" dirty="0" err="1" smtClean="0"/>
              <a:t>вследствии</a:t>
            </a:r>
            <a:r>
              <a:rPr lang="ru-RU" sz="1800" dirty="0" smtClean="0"/>
              <a:t> чего невозможно оптимальное хранение препаратов</a:t>
            </a:r>
            <a:endParaRPr lang="ru-RU" sz="1800" dirty="0"/>
          </a:p>
          <a:p>
            <a:pPr>
              <a:lnSpc>
                <a:spcPct val="120000"/>
              </a:lnSpc>
            </a:pPr>
            <a:r>
              <a:rPr lang="ru-RU" sz="1800" dirty="0" smtClean="0"/>
              <a:t>осложнена транспортировка препаратов по районным ЦСМ </a:t>
            </a:r>
          </a:p>
          <a:p>
            <a:pPr>
              <a:lnSpc>
                <a:spcPct val="120000"/>
              </a:lnSpc>
            </a:pPr>
            <a:r>
              <a:rPr lang="ru-RU" sz="1800" dirty="0" smtClean="0"/>
              <a:t>осложнена транспортировка </a:t>
            </a:r>
            <a:r>
              <a:rPr lang="ru-RU" sz="1800" dirty="0" err="1" smtClean="0"/>
              <a:t>пат.материала</a:t>
            </a:r>
            <a:r>
              <a:rPr lang="ru-RU" sz="1800" dirty="0" smtClean="0"/>
              <a:t> и </a:t>
            </a:r>
            <a:r>
              <a:rPr lang="ru-RU" sz="1800" dirty="0"/>
              <a:t>получение результатов</a:t>
            </a:r>
            <a:r>
              <a:rPr lang="ru-RU" sz="1800" dirty="0" smtClean="0"/>
              <a:t>.</a:t>
            </a:r>
          </a:p>
          <a:p>
            <a:pPr>
              <a:lnSpc>
                <a:spcPct val="120000"/>
              </a:lnSpc>
            </a:pPr>
            <a:endParaRPr lang="ru-RU" sz="1800" dirty="0"/>
          </a:p>
          <a:p>
            <a:pPr marL="0" indent="0">
              <a:buNone/>
            </a:pPr>
            <a:endParaRPr lang="ru-RU" sz="1800" dirty="0"/>
          </a:p>
        </p:txBody>
      </p:sp>
    </p:spTree>
    <p:extLst>
      <p:ext uri="{BB962C8B-B14F-4D97-AF65-F5344CB8AC3E}">
        <p14:creationId xmlns:p14="http://schemas.microsoft.com/office/powerpoint/2010/main" val="573388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endParaRPr lang="ru-RU"/>
          </a:p>
        </p:txBody>
      </p:sp>
      <p:sp>
        <p:nvSpPr>
          <p:cNvPr id="8" name="Объект 7"/>
          <p:cNvSpPr>
            <a:spLocks noGrp="1"/>
          </p:cNvSpPr>
          <p:nvPr>
            <p:ph idx="1"/>
          </p:nvPr>
        </p:nvSpPr>
        <p:spPr/>
        <p:txBody>
          <a:bodyPr/>
          <a:lstStyle/>
          <a:p>
            <a:pPr marL="0" indent="0" algn="ctr">
              <a:buNone/>
            </a:pPr>
            <a:r>
              <a:rPr lang="ru-RU" dirty="0" smtClean="0">
                <a:latin typeface="Arial Black" panose="020B0A04020102020204" pitchFamily="34" charset="0"/>
              </a:rPr>
              <a:t>Спасибо за внимание!</a:t>
            </a:r>
            <a:endParaRPr lang="ru-RU" dirty="0">
              <a:latin typeface="Arial Black" panose="020B0A04020102020204" pitchFamily="34" charset="0"/>
            </a:endParaRPr>
          </a:p>
        </p:txBody>
      </p:sp>
    </p:spTree>
    <p:extLst>
      <p:ext uri="{BB962C8B-B14F-4D97-AF65-F5344CB8AC3E}">
        <p14:creationId xmlns:p14="http://schemas.microsoft.com/office/powerpoint/2010/main" val="3818829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Ошская</a:t>
            </a:r>
            <a:r>
              <a:rPr lang="ru-RU" dirty="0" smtClean="0"/>
              <a:t> область </a:t>
            </a:r>
            <a:br>
              <a:rPr lang="ru-RU" dirty="0" smtClean="0"/>
            </a:br>
            <a:r>
              <a:rPr lang="ru-RU" sz="3100" b="1" dirty="0" smtClean="0"/>
              <a:t>12 - 13 февраля</a:t>
            </a:r>
            <a:r>
              <a:rPr lang="ru-RU" sz="3100" dirty="0" smtClean="0"/>
              <a:t> </a:t>
            </a:r>
            <a:br>
              <a:rPr lang="ru-RU" sz="3100" dirty="0" smtClean="0"/>
            </a:br>
            <a:r>
              <a:rPr lang="ru-RU" sz="2800" b="1" dirty="0"/>
              <a:t> </a:t>
            </a:r>
            <a:r>
              <a:rPr lang="ru-RU" sz="2200" b="1" dirty="0"/>
              <a:t>Организации здравоохранения, охваченные мониторингом:</a:t>
            </a:r>
            <a:r>
              <a:rPr lang="ru-RU" sz="2800" dirty="0"/>
              <a:t/>
            </a:r>
            <a:br>
              <a:rPr lang="ru-RU" sz="2800" dirty="0"/>
            </a:br>
            <a:endParaRPr lang="ru-RU" sz="3100" dirty="0"/>
          </a:p>
        </p:txBody>
      </p:sp>
      <p:sp>
        <p:nvSpPr>
          <p:cNvPr id="3" name="Содержимое 2"/>
          <p:cNvSpPr>
            <a:spLocks noGrp="1"/>
          </p:cNvSpPr>
          <p:nvPr>
            <p:ph idx="1"/>
          </p:nvPr>
        </p:nvSpPr>
        <p:spPr/>
        <p:txBody>
          <a:bodyPr>
            <a:normAutofit fontScale="85000" lnSpcReduction="10000"/>
          </a:bodyPr>
          <a:lstStyle/>
          <a:p>
            <a:pPr lvl="0"/>
            <a:r>
              <a:rPr lang="ru-RU" dirty="0" err="1"/>
              <a:t>Ошский</a:t>
            </a:r>
            <a:r>
              <a:rPr lang="ru-RU" dirty="0"/>
              <a:t> областной центр борьбы с туберкулезом (ООЦБТ) </a:t>
            </a:r>
          </a:p>
          <a:p>
            <a:pPr lvl="0"/>
            <a:r>
              <a:rPr lang="ru-RU" dirty="0"/>
              <a:t>ЦСМ </a:t>
            </a:r>
            <a:r>
              <a:rPr lang="ru-RU" dirty="0" err="1"/>
              <a:t>Ноокатского</a:t>
            </a:r>
            <a:r>
              <a:rPr lang="ru-RU" dirty="0"/>
              <a:t> района- «</a:t>
            </a:r>
            <a:r>
              <a:rPr lang="ru-RU" dirty="0" err="1"/>
              <a:t>Барын</a:t>
            </a:r>
            <a:r>
              <a:rPr lang="ru-RU" dirty="0"/>
              <a:t>», «</a:t>
            </a:r>
            <a:r>
              <a:rPr lang="ru-RU" dirty="0" err="1"/>
              <a:t>Медигос</a:t>
            </a:r>
            <a:r>
              <a:rPr lang="ru-RU" dirty="0"/>
              <a:t>» </a:t>
            </a:r>
          </a:p>
          <a:p>
            <a:pPr lvl="0"/>
            <a:r>
              <a:rPr lang="ru-RU" dirty="0"/>
              <a:t>ЦСМ </a:t>
            </a:r>
            <a:r>
              <a:rPr lang="ru-RU" dirty="0" err="1"/>
              <a:t>Араванского</a:t>
            </a:r>
            <a:r>
              <a:rPr lang="ru-RU" dirty="0"/>
              <a:t> района </a:t>
            </a:r>
          </a:p>
          <a:p>
            <a:pPr lvl="0"/>
            <a:r>
              <a:rPr lang="ru-RU" dirty="0"/>
              <a:t>ЦСМ </a:t>
            </a:r>
            <a:r>
              <a:rPr lang="ru-RU" dirty="0" err="1"/>
              <a:t>Узгенского</a:t>
            </a:r>
            <a:r>
              <a:rPr lang="ru-RU" dirty="0"/>
              <a:t> района</a:t>
            </a:r>
          </a:p>
          <a:p>
            <a:pPr lvl="0"/>
            <a:r>
              <a:rPr lang="ru-RU" dirty="0"/>
              <a:t>ЦСМ </a:t>
            </a:r>
            <a:r>
              <a:rPr lang="ru-RU" dirty="0" err="1"/>
              <a:t>Кара-Кульжинского</a:t>
            </a:r>
            <a:r>
              <a:rPr lang="ru-RU" dirty="0"/>
              <a:t> района</a:t>
            </a:r>
          </a:p>
          <a:p>
            <a:pPr lvl="0"/>
            <a:r>
              <a:rPr lang="ru-RU" dirty="0" err="1"/>
              <a:t>Ошская</a:t>
            </a:r>
            <a:r>
              <a:rPr lang="ru-RU" dirty="0"/>
              <a:t> межобластная детская и подростковая туберкулезная больница (</a:t>
            </a:r>
            <a:r>
              <a:rPr lang="ru-RU" dirty="0" err="1"/>
              <a:t>ОМДиПТБ</a:t>
            </a:r>
            <a:r>
              <a:rPr lang="ru-RU" dirty="0"/>
              <a:t>) - первое, второе отделение и АДО - ГЦБТ г. Ош </a:t>
            </a:r>
          </a:p>
          <a:p>
            <a:pPr lvl="0"/>
            <a:r>
              <a:rPr lang="ru-RU" dirty="0"/>
              <a:t>ЦСМ </a:t>
            </a:r>
            <a:r>
              <a:rPr lang="ru-RU" dirty="0" err="1"/>
              <a:t>Узгенского</a:t>
            </a:r>
            <a:r>
              <a:rPr lang="ru-RU" dirty="0"/>
              <a:t> района</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ormAutofit fontScale="90000"/>
          </a:bodyPr>
          <a:lstStyle/>
          <a:p>
            <a:pPr lvl="0"/>
            <a:r>
              <a:rPr lang="ru-RU" sz="2700" dirty="0" smtClean="0"/>
              <a:t/>
            </a:r>
            <a:br>
              <a:rPr lang="ru-RU" sz="2700" dirty="0" smtClean="0"/>
            </a:br>
            <a:r>
              <a:rPr lang="ru-RU" sz="2700" dirty="0"/>
              <a:t/>
            </a:r>
            <a:br>
              <a:rPr lang="ru-RU" sz="2700" dirty="0"/>
            </a:br>
            <a:r>
              <a:rPr lang="ru-RU" sz="3600" b="1" dirty="0" err="1" smtClean="0"/>
              <a:t>Ошский</a:t>
            </a:r>
            <a:r>
              <a:rPr lang="ru-RU" sz="3600" b="1" dirty="0" smtClean="0"/>
              <a:t> областной центр борьбы с туберкулезом (ООЦБТ) </a:t>
            </a:r>
            <a:br>
              <a:rPr lang="ru-RU" sz="3600" b="1" dirty="0" smtClean="0"/>
            </a:br>
            <a:r>
              <a:rPr lang="ru-RU" sz="3600" b="1" dirty="0" smtClean="0"/>
              <a:t>12.02.18</a:t>
            </a:r>
            <a:r>
              <a:rPr lang="ru-RU" dirty="0" smtClean="0"/>
              <a:t/>
            </a:r>
            <a:br>
              <a:rPr lang="ru-RU" dirty="0" smtClean="0"/>
            </a:br>
            <a:endParaRPr lang="ru-RU" dirty="0"/>
          </a:p>
        </p:txBody>
      </p:sp>
      <p:sp>
        <p:nvSpPr>
          <p:cNvPr id="3" name="Содержимое 2"/>
          <p:cNvSpPr>
            <a:spLocks noGrp="1"/>
          </p:cNvSpPr>
          <p:nvPr>
            <p:ph idx="1"/>
          </p:nvPr>
        </p:nvSpPr>
        <p:spPr>
          <a:xfrm>
            <a:off x="457200" y="2204864"/>
            <a:ext cx="8229600" cy="3921299"/>
          </a:xfrm>
        </p:spPr>
        <p:txBody>
          <a:bodyPr>
            <a:normAutofit fontScale="77500" lnSpcReduction="20000"/>
          </a:bodyPr>
          <a:lstStyle/>
          <a:p>
            <a:pPr marL="0" indent="0" algn="just">
              <a:buNone/>
            </a:pPr>
            <a:r>
              <a:rPr lang="ky-KG" dirty="0" smtClean="0"/>
              <a:t>	В </a:t>
            </a:r>
            <a:r>
              <a:rPr lang="ky-KG" dirty="0"/>
              <a:t>целом </a:t>
            </a:r>
            <a:r>
              <a:rPr lang="ky-KG" dirty="0" smtClean="0"/>
              <a:t>коми</a:t>
            </a:r>
            <a:r>
              <a:rPr lang="en-US" smtClean="0"/>
              <a:t>c</a:t>
            </a:r>
            <a:r>
              <a:rPr lang="ky-KG" smtClean="0"/>
              <a:t>сией </a:t>
            </a:r>
            <a:r>
              <a:rPr lang="ky-KG" dirty="0"/>
              <a:t>было отмечено положительное впечатление по управлению и лечебно-диагностической работе ООЦБТ г.Ош. Администрация во главе с директором К.Т. Истамовым и подведомственными учреждениями делают все возможное для того, чтобы создать благоприятные условия для реализации мероприятий по ТБ проекта ГФСТМ. Большое внимание уделяется обучению кадров, используются возможности технической поддержки не только МЗ, ГФСТМ, но и других доноров (Врачи без границ, </a:t>
            </a:r>
            <a:r>
              <a:rPr lang="ru-RU" dirty="0"/>
              <a:t>ЮСАИД, HOPE, KNSV, </a:t>
            </a:r>
            <a:r>
              <a:rPr lang="ru-RU" dirty="0" err="1" smtClean="0"/>
              <a:t>КГМИиПК</a:t>
            </a:r>
            <a:r>
              <a:rPr lang="ru-RU" dirty="0" smtClean="0"/>
              <a:t>). Все активы ПРООН использованы по целевому назначению. </a:t>
            </a:r>
            <a:endParaRPr lang="ru-RU" dirty="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Autofit/>
          </a:bodyPr>
          <a:lstStyle/>
          <a:p>
            <a:r>
              <a:rPr lang="ru-RU" sz="2800" b="1" dirty="0" err="1" smtClean="0"/>
              <a:t>Ошский</a:t>
            </a:r>
            <a:r>
              <a:rPr lang="ru-RU" sz="2800" b="1" dirty="0" smtClean="0"/>
              <a:t> областной центр борьбы с туберкулезом (ООЦБТ) Выделенные проблемы:</a:t>
            </a:r>
            <a:br>
              <a:rPr lang="ru-RU" sz="2800" b="1" dirty="0" smtClean="0"/>
            </a:br>
            <a:r>
              <a:rPr lang="ru-RU" sz="2800" b="1" dirty="0" smtClean="0"/>
              <a:t>12.02.18</a:t>
            </a:r>
            <a:endParaRPr lang="ru-RU" sz="2800" dirty="0"/>
          </a:p>
        </p:txBody>
      </p:sp>
      <p:sp>
        <p:nvSpPr>
          <p:cNvPr id="5" name="Текст 4"/>
          <p:cNvSpPr>
            <a:spLocks noGrp="1"/>
          </p:cNvSpPr>
          <p:nvPr>
            <p:ph type="body" idx="1"/>
          </p:nvPr>
        </p:nvSpPr>
        <p:spPr/>
        <p:txBody>
          <a:bodyPr>
            <a:normAutofit fontScale="47500" lnSpcReduction="20000"/>
          </a:bodyPr>
          <a:lstStyle/>
          <a:p>
            <a:endParaRPr lang="ru-RU" dirty="0"/>
          </a:p>
          <a:p>
            <a:r>
              <a:rPr lang="ky-KG" dirty="0"/>
              <a:t> </a:t>
            </a:r>
            <a:endParaRPr lang="ru-RU" dirty="0"/>
          </a:p>
          <a:p>
            <a:pPr algn="ctr"/>
            <a:r>
              <a:rPr lang="ky-KG" sz="3400" i="1" dirty="0"/>
              <a:t>Сотрудники </a:t>
            </a:r>
            <a:r>
              <a:rPr lang="ru-RU" sz="3400" i="1" dirty="0"/>
              <a:t>ООЦБТ</a:t>
            </a:r>
            <a:endParaRPr lang="ru-RU" sz="3400" dirty="0"/>
          </a:p>
          <a:p>
            <a:endParaRPr lang="ru-RU" dirty="0"/>
          </a:p>
        </p:txBody>
      </p:sp>
      <p:sp>
        <p:nvSpPr>
          <p:cNvPr id="6" name="Содержимое 5"/>
          <p:cNvSpPr>
            <a:spLocks noGrp="1"/>
          </p:cNvSpPr>
          <p:nvPr>
            <p:ph sz="half" idx="2"/>
          </p:nvPr>
        </p:nvSpPr>
        <p:spPr>
          <a:xfrm>
            <a:off x="457200" y="2174874"/>
            <a:ext cx="4040188" cy="4494485"/>
          </a:xfrm>
        </p:spPr>
        <p:txBody>
          <a:bodyPr>
            <a:noAutofit/>
          </a:bodyPr>
          <a:lstStyle/>
          <a:p>
            <a:pPr lvl="0"/>
            <a:r>
              <a:rPr lang="ky-KG" sz="1600" dirty="0"/>
              <a:t>Зарплата персонала учреждений по ТБ</a:t>
            </a:r>
            <a:endParaRPr lang="ru-RU" sz="1600" dirty="0"/>
          </a:p>
          <a:p>
            <a:pPr lvl="0"/>
            <a:r>
              <a:rPr lang="ky-KG" sz="1600" dirty="0"/>
              <a:t>50 % персонала – пенсионеры</a:t>
            </a:r>
            <a:endParaRPr lang="ru-RU" sz="1600" dirty="0"/>
          </a:p>
          <a:p>
            <a:pPr lvl="0"/>
            <a:r>
              <a:rPr lang="ru-RU" sz="1600" dirty="0"/>
              <a:t>Текучесть кадров, не успевают обучать</a:t>
            </a:r>
          </a:p>
          <a:p>
            <a:pPr lvl="0"/>
            <a:r>
              <a:rPr lang="ky-KG" sz="1600" dirty="0"/>
              <a:t>Согласованность и взаимопонимание  с ЦСМ. Не для всех ЦСМ туберкулез </a:t>
            </a:r>
            <a:r>
              <a:rPr lang="ky-KG" sz="1600" dirty="0" smtClean="0"/>
              <a:t>в приоритете  </a:t>
            </a:r>
            <a:r>
              <a:rPr lang="ky-KG" sz="1600" dirty="0"/>
              <a:t>(исключение Узген). </a:t>
            </a:r>
            <a:r>
              <a:rPr lang="ky-KG" sz="1600" dirty="0" smtClean="0"/>
              <a:t>ЦСМ </a:t>
            </a:r>
            <a:r>
              <a:rPr lang="ru-RU" sz="1600" dirty="0" smtClean="0"/>
              <a:t>не </a:t>
            </a:r>
            <a:r>
              <a:rPr lang="ru-RU" sz="1600" dirty="0"/>
              <a:t>заинтересованы работать по проблеме ТБ</a:t>
            </a:r>
            <a:r>
              <a:rPr lang="ru-RU" sz="1600" b="1" i="1" dirty="0"/>
              <a:t>.</a:t>
            </a:r>
            <a:endParaRPr lang="ru-RU" sz="1600" dirty="0"/>
          </a:p>
          <a:p>
            <a:pPr lvl="0"/>
            <a:r>
              <a:rPr lang="ru-RU" sz="1600" dirty="0"/>
              <a:t>Рентген аппаратура старая.</a:t>
            </a:r>
          </a:p>
          <a:p>
            <a:pPr lvl="0"/>
            <a:r>
              <a:rPr lang="ru-RU" sz="1600" dirty="0"/>
              <a:t>Респираторы не всем подходят по размерам</a:t>
            </a:r>
          </a:p>
          <a:p>
            <a:pPr lvl="0"/>
            <a:r>
              <a:rPr lang="ru-RU" sz="1600" dirty="0"/>
              <a:t>Необходимо продумать вопрос по транспортировке анализов. </a:t>
            </a:r>
          </a:p>
          <a:p>
            <a:pPr lvl="0"/>
            <a:r>
              <a:rPr lang="ru-RU" sz="1600" dirty="0"/>
              <a:t>Проблема </a:t>
            </a:r>
            <a:r>
              <a:rPr lang="ru-RU" sz="1600" dirty="0" smtClean="0"/>
              <a:t>со своевременным выявлением нежелательных явлений препаратов </a:t>
            </a:r>
            <a:r>
              <a:rPr lang="ru-RU" sz="1600" dirty="0"/>
              <a:t>со стороны ЛПУ/ЦСМ</a:t>
            </a:r>
          </a:p>
          <a:p>
            <a:endParaRPr lang="ru-RU" sz="1600" dirty="0"/>
          </a:p>
        </p:txBody>
      </p:sp>
      <p:sp>
        <p:nvSpPr>
          <p:cNvPr id="7" name="Текст 6"/>
          <p:cNvSpPr>
            <a:spLocks noGrp="1"/>
          </p:cNvSpPr>
          <p:nvPr>
            <p:ph type="body" sz="quarter" idx="3"/>
          </p:nvPr>
        </p:nvSpPr>
        <p:spPr/>
        <p:txBody>
          <a:bodyPr>
            <a:normAutofit fontScale="47500" lnSpcReduction="20000"/>
          </a:bodyPr>
          <a:lstStyle/>
          <a:p>
            <a:endParaRPr lang="ky-KG" i="1" dirty="0" smtClean="0"/>
          </a:p>
          <a:p>
            <a:endParaRPr lang="ky-KG" i="1" dirty="0"/>
          </a:p>
          <a:p>
            <a:pPr algn="ctr"/>
            <a:r>
              <a:rPr lang="ky-KG" sz="3400" i="1" dirty="0" smtClean="0"/>
              <a:t>Пациенты </a:t>
            </a:r>
            <a:r>
              <a:rPr lang="ky-KG" sz="3400" i="1" dirty="0"/>
              <a:t>ООЦБТ</a:t>
            </a:r>
            <a:endParaRPr lang="ru-RU" sz="3400" dirty="0"/>
          </a:p>
          <a:p>
            <a:endParaRPr lang="ru-RU" dirty="0"/>
          </a:p>
        </p:txBody>
      </p:sp>
      <p:sp>
        <p:nvSpPr>
          <p:cNvPr id="8" name="Содержимое 7"/>
          <p:cNvSpPr>
            <a:spLocks noGrp="1"/>
          </p:cNvSpPr>
          <p:nvPr>
            <p:ph sz="quarter" idx="4"/>
          </p:nvPr>
        </p:nvSpPr>
        <p:spPr>
          <a:xfrm>
            <a:off x="4645025" y="2174874"/>
            <a:ext cx="4041775" cy="3951289"/>
          </a:xfrm>
        </p:spPr>
        <p:txBody>
          <a:bodyPr>
            <a:normAutofit fontScale="92500"/>
          </a:bodyPr>
          <a:lstStyle/>
          <a:p>
            <a:r>
              <a:rPr lang="ky-KG" sz="2200" dirty="0"/>
              <a:t>Все без исключения </a:t>
            </a:r>
            <a:r>
              <a:rPr lang="ky-KG" sz="2200" dirty="0" smtClean="0"/>
              <a:t>пациенты, </a:t>
            </a:r>
            <a:r>
              <a:rPr lang="ky-KG" sz="2200" dirty="0"/>
              <a:t>с которыми </a:t>
            </a:r>
            <a:r>
              <a:rPr lang="ky-KG" sz="2200" dirty="0" smtClean="0"/>
              <a:t>беседовал консультант, </a:t>
            </a:r>
            <a:r>
              <a:rPr lang="ky-KG" sz="2200" dirty="0"/>
              <a:t>высказывали только положительные отзывы по лечению, </a:t>
            </a:r>
            <a:r>
              <a:rPr lang="ky-KG" sz="2200" dirty="0" smtClean="0"/>
              <a:t>обслуживанию </a:t>
            </a:r>
            <a:r>
              <a:rPr lang="ky-KG" sz="2200" dirty="0"/>
              <a:t>и поддержке со стороны </a:t>
            </a:r>
            <a:r>
              <a:rPr lang="ky-KG" sz="2200" dirty="0" smtClean="0"/>
              <a:t>медперсонала.  </a:t>
            </a:r>
            <a:r>
              <a:rPr lang="ky-KG" sz="2200" dirty="0"/>
              <a:t>Пожелания </a:t>
            </a:r>
            <a:r>
              <a:rPr lang="ky-KG" sz="2200" dirty="0" smtClean="0"/>
              <a:t>пациентов </a:t>
            </a:r>
            <a:r>
              <a:rPr lang="ky-KG" sz="2200" dirty="0"/>
              <a:t>в основном касались </a:t>
            </a:r>
            <a:r>
              <a:rPr lang="ru-RU" sz="2200" dirty="0" smtClean="0"/>
              <a:t>транспортные </a:t>
            </a:r>
            <a:r>
              <a:rPr lang="ru-RU" sz="2200" dirty="0"/>
              <a:t>расходов и большего внимания </a:t>
            </a:r>
            <a:r>
              <a:rPr lang="ru-RU" sz="2200" dirty="0" smtClean="0"/>
              <a:t>к выявлению нежелательных явлений </a:t>
            </a:r>
            <a:r>
              <a:rPr lang="ru-RU" sz="2200" dirty="0"/>
              <a:t>от ПТП.</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a:bodyPr>
          <a:lstStyle/>
          <a:p>
            <a:r>
              <a:rPr lang="ru-RU" sz="3200" b="1" dirty="0" smtClean="0"/>
              <a:t>ЦСМ </a:t>
            </a:r>
            <a:r>
              <a:rPr lang="ru-RU" sz="3200" b="1" dirty="0" err="1"/>
              <a:t>Араванского</a:t>
            </a:r>
            <a:r>
              <a:rPr lang="ru-RU" sz="3200" b="1" dirty="0"/>
              <a:t> района</a:t>
            </a:r>
            <a:r>
              <a:rPr lang="ru-RU" sz="3200" dirty="0"/>
              <a:t/>
            </a:r>
            <a:br>
              <a:rPr lang="ru-RU" sz="3200" dirty="0"/>
            </a:br>
            <a:r>
              <a:rPr lang="ru-RU" sz="3200" b="1" dirty="0" smtClean="0"/>
              <a:t> 13.02.18 </a:t>
            </a:r>
            <a:endParaRPr lang="ru-RU" sz="3200" dirty="0"/>
          </a:p>
        </p:txBody>
      </p:sp>
      <p:sp>
        <p:nvSpPr>
          <p:cNvPr id="9" name="Текст 8"/>
          <p:cNvSpPr>
            <a:spLocks noGrp="1"/>
          </p:cNvSpPr>
          <p:nvPr>
            <p:ph type="body" idx="1"/>
          </p:nvPr>
        </p:nvSpPr>
        <p:spPr/>
        <p:txBody>
          <a:bodyPr/>
          <a:lstStyle/>
          <a:p>
            <a:r>
              <a:rPr lang="ru-RU" dirty="0" smtClean="0"/>
              <a:t>Положительные стороны</a:t>
            </a:r>
            <a:endParaRPr lang="ru-RU" dirty="0"/>
          </a:p>
        </p:txBody>
      </p:sp>
      <p:sp>
        <p:nvSpPr>
          <p:cNvPr id="10" name="Содержимое 9"/>
          <p:cNvSpPr>
            <a:spLocks noGrp="1"/>
          </p:cNvSpPr>
          <p:nvPr>
            <p:ph sz="half" idx="2"/>
          </p:nvPr>
        </p:nvSpPr>
        <p:spPr/>
        <p:txBody>
          <a:bodyPr>
            <a:normAutofit fontScale="85000" lnSpcReduction="20000"/>
          </a:bodyPr>
          <a:lstStyle/>
          <a:p>
            <a:r>
              <a:rPr lang="ky-KG" dirty="0"/>
              <a:t>В целом </a:t>
            </a:r>
            <a:r>
              <a:rPr lang="ky-KG" dirty="0" smtClean="0"/>
              <a:t>комиссией </a:t>
            </a:r>
            <a:r>
              <a:rPr lang="ky-KG" dirty="0"/>
              <a:t>было отмечено положительное впечатление по управлению и лечебно-диагностической работе.</a:t>
            </a:r>
            <a:r>
              <a:rPr lang="ru-RU" dirty="0"/>
              <a:t> Обеспечение медикаментами бесперебойное. В достаточном количестве препараты </a:t>
            </a:r>
            <a:r>
              <a:rPr lang="en-US" dirty="0"/>
              <a:t>II</a:t>
            </a:r>
            <a:r>
              <a:rPr lang="ru-RU" dirty="0"/>
              <a:t> ряда, респираторы, маски, сумки-холодильники.</a:t>
            </a:r>
          </a:p>
          <a:p>
            <a:r>
              <a:rPr lang="ru-RU" dirty="0"/>
              <a:t>Сроки, условия хранения, запас медикаментов и средств защиты согласно требованиям</a:t>
            </a:r>
            <a:r>
              <a:rPr lang="ru-RU" dirty="0" smtClean="0"/>
              <a:t>.</a:t>
            </a:r>
          </a:p>
          <a:p>
            <a:r>
              <a:rPr lang="ru-RU" dirty="0" smtClean="0"/>
              <a:t>Со стороны пациентов жалоб нет.</a:t>
            </a:r>
            <a:endParaRPr lang="ru-RU" dirty="0"/>
          </a:p>
          <a:p>
            <a:endParaRPr lang="ru-RU" dirty="0"/>
          </a:p>
        </p:txBody>
      </p:sp>
      <p:sp>
        <p:nvSpPr>
          <p:cNvPr id="11" name="Текст 10"/>
          <p:cNvSpPr>
            <a:spLocks noGrp="1"/>
          </p:cNvSpPr>
          <p:nvPr>
            <p:ph type="body" sz="quarter" idx="3"/>
          </p:nvPr>
        </p:nvSpPr>
        <p:spPr/>
        <p:txBody>
          <a:bodyPr/>
          <a:lstStyle/>
          <a:p>
            <a:r>
              <a:rPr lang="ru-RU" dirty="0"/>
              <a:t>В</a:t>
            </a:r>
            <a:r>
              <a:rPr lang="ru-RU" dirty="0" smtClean="0"/>
              <a:t>ыявленные проблемы</a:t>
            </a:r>
            <a:endParaRPr lang="ru-RU" dirty="0"/>
          </a:p>
        </p:txBody>
      </p:sp>
      <p:sp>
        <p:nvSpPr>
          <p:cNvPr id="12" name="Содержимое 11"/>
          <p:cNvSpPr>
            <a:spLocks noGrp="1"/>
          </p:cNvSpPr>
          <p:nvPr>
            <p:ph sz="quarter" idx="4"/>
          </p:nvPr>
        </p:nvSpPr>
        <p:spPr/>
        <p:txBody>
          <a:bodyPr>
            <a:normAutofit fontScale="77500" lnSpcReduction="20000"/>
          </a:bodyPr>
          <a:lstStyle/>
          <a:p>
            <a:r>
              <a:rPr lang="ru-RU" dirty="0"/>
              <a:t>При посещении  выявлены </a:t>
            </a:r>
            <a:r>
              <a:rPr lang="ru-RU" dirty="0" smtClean="0"/>
              <a:t>проблемы, </a:t>
            </a:r>
            <a:r>
              <a:rPr lang="ru-RU" dirty="0"/>
              <a:t>с</a:t>
            </a:r>
            <a:r>
              <a:rPr lang="ru-RU" dirty="0" smtClean="0"/>
              <a:t>вязанные </a:t>
            </a:r>
            <a:r>
              <a:rPr lang="ru-RU" dirty="0"/>
              <a:t>с транспортировкой мокроты</a:t>
            </a:r>
            <a:r>
              <a:rPr lang="ky-KG" dirty="0"/>
              <a:t> </a:t>
            </a:r>
            <a:r>
              <a:rPr lang="ky-KG" dirty="0" smtClean="0"/>
              <a:t>(</a:t>
            </a:r>
            <a:r>
              <a:rPr lang="ru-RU" dirty="0"/>
              <a:t>в</a:t>
            </a:r>
            <a:r>
              <a:rPr lang="ky-KG" dirty="0" smtClean="0"/>
              <a:t> </a:t>
            </a:r>
            <a:r>
              <a:rPr lang="ky-KG" dirty="0"/>
              <a:t>ЦСМ только 1 машина, что не обеспечивает потребностей кабинета в транспортировке </a:t>
            </a:r>
            <a:r>
              <a:rPr lang="ky-KG" dirty="0" smtClean="0"/>
              <a:t>бак.материала</a:t>
            </a:r>
            <a:r>
              <a:rPr lang="ru-RU" dirty="0" smtClean="0"/>
              <a:t>) </a:t>
            </a:r>
            <a:r>
              <a:rPr lang="ru-RU" dirty="0"/>
              <a:t>из районного уровня в </a:t>
            </a:r>
            <a:r>
              <a:rPr lang="ru-RU" dirty="0" smtClean="0"/>
              <a:t>НРЛ</a:t>
            </a:r>
            <a:r>
              <a:rPr lang="ru-RU" dirty="0"/>
              <a:t>. </a:t>
            </a:r>
            <a:r>
              <a:rPr lang="ky-KG" dirty="0"/>
              <a:t>Нет аппарата “</a:t>
            </a:r>
            <a:r>
              <a:rPr lang="en-US" dirty="0" err="1" smtClean="0"/>
              <a:t>GenXpert</a:t>
            </a:r>
            <a:r>
              <a:rPr lang="ky-KG" dirty="0"/>
              <a:t>”</a:t>
            </a:r>
            <a:r>
              <a:rPr lang="ru-RU" dirty="0"/>
              <a:t> для </a:t>
            </a:r>
            <a:r>
              <a:rPr lang="ru-RU" dirty="0" smtClean="0"/>
              <a:t>экспресс – диагностики пациентов.</a:t>
            </a:r>
            <a:r>
              <a:rPr lang="ky-KG" dirty="0"/>
              <a:t> </a:t>
            </a:r>
            <a:r>
              <a:rPr lang="ky-KG" dirty="0" smtClean="0"/>
              <a:t>Рентген </a:t>
            </a:r>
            <a:r>
              <a:rPr lang="ky-KG" dirty="0"/>
              <a:t>аппарат 1984 года, флюрограф – 1986 года. Со стороны персонала отмечаются жалобы на экономический отдел, который планирует снизить оплату по ставке за вредность на 10 %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t>
            </a:r>
            <a:r>
              <a:rPr lang="ru-RU" sz="3600" b="1" dirty="0"/>
              <a:t>ЦСМ </a:t>
            </a:r>
            <a:r>
              <a:rPr lang="ru-RU" sz="3600" b="1" dirty="0" err="1"/>
              <a:t>Ноокатского</a:t>
            </a:r>
            <a:r>
              <a:rPr lang="ru-RU" sz="3600" b="1" dirty="0"/>
              <a:t> района «</a:t>
            </a:r>
            <a:r>
              <a:rPr lang="ru-RU" sz="3600" b="1" dirty="0" err="1"/>
              <a:t>Бачын</a:t>
            </a:r>
            <a:r>
              <a:rPr lang="ru-RU" sz="3600" b="1" dirty="0" smtClean="0"/>
              <a:t>» </a:t>
            </a:r>
            <a:br>
              <a:rPr lang="ru-RU" sz="3600" b="1" dirty="0" smtClean="0"/>
            </a:br>
            <a:r>
              <a:rPr lang="ru-RU" sz="3600" b="1" dirty="0" smtClean="0"/>
              <a:t>13.02.18 </a:t>
            </a:r>
            <a:endParaRPr lang="ru-RU" sz="3600" dirty="0"/>
          </a:p>
        </p:txBody>
      </p:sp>
      <p:sp>
        <p:nvSpPr>
          <p:cNvPr id="3" name="Текст 2"/>
          <p:cNvSpPr>
            <a:spLocks noGrp="1"/>
          </p:cNvSpPr>
          <p:nvPr>
            <p:ph type="body" idx="1"/>
          </p:nvPr>
        </p:nvSpPr>
        <p:spPr>
          <a:xfrm>
            <a:off x="491805" y="1156494"/>
            <a:ext cx="4040188" cy="639762"/>
          </a:xfrm>
        </p:spPr>
        <p:txBody>
          <a:bodyPr>
            <a:normAutofit fontScale="40000" lnSpcReduction="20000"/>
          </a:bodyPr>
          <a:lstStyle/>
          <a:p>
            <a:endParaRPr lang="ru-RU" dirty="0" smtClean="0"/>
          </a:p>
          <a:p>
            <a:endParaRPr lang="ru-RU" dirty="0"/>
          </a:p>
          <a:p>
            <a:r>
              <a:rPr lang="ru-RU" sz="4200" dirty="0" smtClean="0"/>
              <a:t>Положительные стороны</a:t>
            </a:r>
          </a:p>
          <a:p>
            <a:endParaRPr lang="ru-RU" dirty="0"/>
          </a:p>
        </p:txBody>
      </p:sp>
      <p:sp>
        <p:nvSpPr>
          <p:cNvPr id="4" name="Содержимое 3"/>
          <p:cNvSpPr>
            <a:spLocks noGrp="1"/>
          </p:cNvSpPr>
          <p:nvPr>
            <p:ph sz="half" idx="2"/>
          </p:nvPr>
        </p:nvSpPr>
        <p:spPr/>
        <p:txBody>
          <a:bodyPr>
            <a:normAutofit fontScale="70000" lnSpcReduction="20000"/>
          </a:bodyPr>
          <a:lstStyle/>
          <a:p>
            <a:pPr>
              <a:lnSpc>
                <a:spcPct val="120000"/>
              </a:lnSpc>
            </a:pPr>
            <a:r>
              <a:rPr lang="ky-KG" dirty="0" smtClean="0"/>
              <a:t>комиссией </a:t>
            </a:r>
            <a:r>
              <a:rPr lang="ky-KG" dirty="0"/>
              <a:t>было отмечено положительное впечатление по управлению и лечебно-диагностической работе. </a:t>
            </a:r>
            <a:r>
              <a:rPr lang="ru-RU" dirty="0"/>
              <a:t>Директор выделяет транспорт для </a:t>
            </a:r>
            <a:r>
              <a:rPr lang="ru-RU" sz="2600" dirty="0"/>
              <a:t>доставки</a:t>
            </a:r>
            <a:r>
              <a:rPr lang="ru-RU" dirty="0"/>
              <a:t> в г.Ош бактериологического материала, врачам для участия в консилиумах в ООЦБТ строго по графикам, оплачивает врачам КТУ по результатам работы. </a:t>
            </a:r>
          </a:p>
          <a:p>
            <a:pPr>
              <a:lnSpc>
                <a:spcPct val="120000"/>
              </a:lnSpc>
            </a:pPr>
            <a:r>
              <a:rPr lang="ru-RU" dirty="0"/>
              <a:t>Техническая поддержка от ООЦБТ (ежемесячно), сотрудников ОР и НЦФ (2-3 раза в год).</a:t>
            </a:r>
          </a:p>
        </p:txBody>
      </p:sp>
      <p:sp>
        <p:nvSpPr>
          <p:cNvPr id="5" name="Текст 4"/>
          <p:cNvSpPr>
            <a:spLocks noGrp="1"/>
          </p:cNvSpPr>
          <p:nvPr>
            <p:ph type="body" sz="quarter" idx="3"/>
          </p:nvPr>
        </p:nvSpPr>
        <p:spPr>
          <a:xfrm>
            <a:off x="4718843" y="1215232"/>
            <a:ext cx="4041775" cy="639762"/>
          </a:xfrm>
        </p:spPr>
        <p:txBody>
          <a:bodyPr>
            <a:normAutofit fontScale="40000" lnSpcReduction="20000"/>
          </a:bodyPr>
          <a:lstStyle/>
          <a:p>
            <a:endParaRPr lang="en-US" dirty="0" smtClean="0"/>
          </a:p>
          <a:p>
            <a:endParaRPr lang="en-US" dirty="0"/>
          </a:p>
          <a:p>
            <a:r>
              <a:rPr lang="ru-RU" sz="3800" dirty="0" smtClean="0"/>
              <a:t>Выявленные проблемы</a:t>
            </a:r>
          </a:p>
          <a:p>
            <a:endParaRPr lang="ru-RU" dirty="0"/>
          </a:p>
        </p:txBody>
      </p:sp>
      <p:sp>
        <p:nvSpPr>
          <p:cNvPr id="6" name="Содержимое 5"/>
          <p:cNvSpPr>
            <a:spLocks noGrp="1"/>
          </p:cNvSpPr>
          <p:nvPr>
            <p:ph sz="quarter" idx="4"/>
          </p:nvPr>
        </p:nvSpPr>
        <p:spPr>
          <a:xfrm>
            <a:off x="4645025" y="1628800"/>
            <a:ext cx="4041775" cy="5040560"/>
          </a:xfrm>
        </p:spPr>
        <p:txBody>
          <a:bodyPr>
            <a:noAutofit/>
          </a:bodyPr>
          <a:lstStyle/>
          <a:p>
            <a:pPr>
              <a:lnSpc>
                <a:spcPct val="120000"/>
              </a:lnSpc>
              <a:spcBef>
                <a:spcPts val="0"/>
              </a:spcBef>
            </a:pPr>
            <a:r>
              <a:rPr lang="ru-RU" sz="1500" dirty="0"/>
              <a:t>При посещении  выявлены некоторые трудности в работе персонала. </a:t>
            </a:r>
            <a:r>
              <a:rPr lang="ky-KG" sz="1500" dirty="0"/>
              <a:t>“</a:t>
            </a:r>
            <a:r>
              <a:rPr lang="en-US" sz="1500" dirty="0" err="1" smtClean="0"/>
              <a:t>GenXpert</a:t>
            </a:r>
            <a:r>
              <a:rPr lang="ky-KG" sz="1500" dirty="0"/>
              <a:t>”</a:t>
            </a:r>
            <a:r>
              <a:rPr lang="ru-RU" sz="1500" dirty="0"/>
              <a:t> для быстрой диагностики пациентов находится в другом ЦСМ (№2). </a:t>
            </a:r>
            <a:endParaRPr lang="ru-RU" sz="1500" dirty="0" smtClean="0"/>
          </a:p>
          <a:p>
            <a:pPr>
              <a:lnSpc>
                <a:spcPct val="120000"/>
              </a:lnSpc>
              <a:spcBef>
                <a:spcPts val="0"/>
              </a:spcBef>
            </a:pPr>
            <a:r>
              <a:rPr lang="ru-RU" sz="1500" dirty="0" smtClean="0"/>
              <a:t>Больным</a:t>
            </a:r>
            <a:r>
              <a:rPr lang="ru-RU" sz="1500" dirty="0"/>
              <a:t>, которые приходят в ЦСМ «</a:t>
            </a:r>
            <a:r>
              <a:rPr lang="ru-RU" sz="1500" dirty="0" err="1"/>
              <a:t>Барын</a:t>
            </a:r>
            <a:r>
              <a:rPr lang="ru-RU" sz="1500" dirty="0"/>
              <a:t>» для рентген обследования, приходится обращаться в ЦСМ-2, где есть </a:t>
            </a:r>
            <a:r>
              <a:rPr lang="ru-RU" sz="1500" dirty="0" smtClean="0"/>
              <a:t>врач</a:t>
            </a:r>
            <a:r>
              <a:rPr lang="en-US" sz="1500" dirty="0" smtClean="0"/>
              <a:t>-</a:t>
            </a:r>
            <a:r>
              <a:rPr lang="ru-RU" sz="1500" dirty="0" smtClean="0"/>
              <a:t>рентгенолог</a:t>
            </a:r>
            <a:r>
              <a:rPr lang="ru-RU" sz="1500" dirty="0"/>
              <a:t>, который может дать заключение. Персонал кабинета просит посодействовать доплачивать врачу по факту. </a:t>
            </a:r>
            <a:endParaRPr lang="ru-RU" sz="1500" dirty="0" smtClean="0"/>
          </a:p>
          <a:p>
            <a:pPr>
              <a:lnSpc>
                <a:spcPct val="120000"/>
              </a:lnSpc>
              <a:spcBef>
                <a:spcPts val="0"/>
              </a:spcBef>
            </a:pPr>
            <a:r>
              <a:rPr lang="ru-RU" sz="1500" dirty="0" smtClean="0"/>
              <a:t>Врач </a:t>
            </a:r>
            <a:r>
              <a:rPr lang="en-US" sz="1500" dirty="0"/>
              <a:t> </a:t>
            </a:r>
            <a:r>
              <a:rPr lang="ru-RU" sz="1500" dirty="0" smtClean="0"/>
              <a:t>кабинета </a:t>
            </a:r>
            <a:r>
              <a:rPr lang="ru-RU" sz="1500" dirty="0"/>
              <a:t>2-3 раза в неделю (вторник, четверг, суббота) участвует в консилиумах в ООЦБТ. Приходится </a:t>
            </a:r>
            <a:r>
              <a:rPr lang="ru-RU" sz="1500" dirty="0" smtClean="0"/>
              <a:t>осуществлять поездки за счет собственных средств, </a:t>
            </a:r>
            <a:r>
              <a:rPr lang="ru-RU" sz="1500" dirty="0"/>
              <a:t>так как возможности по выделению транспорта ЦСМ ограничены.</a:t>
            </a:r>
          </a:p>
          <a:p>
            <a:pPr>
              <a:lnSpc>
                <a:spcPct val="120000"/>
              </a:lnSpc>
              <a:spcBef>
                <a:spcPts val="0"/>
              </a:spcBef>
            </a:pPr>
            <a:endParaRPr lang="ru-RU" sz="1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600" b="1" dirty="0" smtClean="0"/>
              <a:t/>
            </a:r>
            <a:br>
              <a:rPr lang="en-US" sz="3600" b="1" dirty="0" smtClean="0"/>
            </a:br>
            <a:r>
              <a:rPr lang="ru-RU" sz="3600" b="1" dirty="0" smtClean="0"/>
              <a:t>ЦСМ </a:t>
            </a:r>
            <a:r>
              <a:rPr lang="ru-RU" sz="3600" b="1" dirty="0" err="1"/>
              <a:t>Узгенского</a:t>
            </a:r>
            <a:r>
              <a:rPr lang="ru-RU" sz="3600" b="1" dirty="0"/>
              <a:t> </a:t>
            </a:r>
            <a:r>
              <a:rPr lang="ru-RU" sz="3600" b="1" dirty="0" smtClean="0"/>
              <a:t>района</a:t>
            </a:r>
            <a:r>
              <a:rPr lang="en-US" sz="3600" b="1" dirty="0" smtClean="0"/>
              <a:t/>
            </a:r>
            <a:br>
              <a:rPr lang="en-US" sz="3600" b="1" dirty="0" smtClean="0"/>
            </a:br>
            <a:r>
              <a:rPr lang="ru-RU" sz="3600" b="1" dirty="0" smtClean="0"/>
              <a:t> 13.02.18 </a:t>
            </a:r>
            <a:r>
              <a:rPr lang="ru-RU" dirty="0"/>
              <a:t/>
            </a:r>
            <a:br>
              <a:rPr lang="ru-RU" dirty="0"/>
            </a:br>
            <a:endParaRPr lang="ru-RU" dirty="0"/>
          </a:p>
        </p:txBody>
      </p:sp>
      <p:sp>
        <p:nvSpPr>
          <p:cNvPr id="3" name="Текст 2"/>
          <p:cNvSpPr>
            <a:spLocks noGrp="1"/>
          </p:cNvSpPr>
          <p:nvPr>
            <p:ph type="body" idx="1"/>
          </p:nvPr>
        </p:nvSpPr>
        <p:spPr/>
        <p:txBody>
          <a:bodyPr>
            <a:normAutofit fontScale="25000" lnSpcReduction="20000"/>
          </a:bodyPr>
          <a:lstStyle/>
          <a:p>
            <a:endParaRPr lang="en-US" dirty="0" smtClean="0"/>
          </a:p>
          <a:p>
            <a:endParaRPr lang="en-US" dirty="0"/>
          </a:p>
          <a:p>
            <a:endParaRPr lang="en-US" dirty="0" smtClean="0"/>
          </a:p>
          <a:p>
            <a:r>
              <a:rPr lang="ru-RU" sz="6200" dirty="0" smtClean="0"/>
              <a:t>Положительные стороны</a:t>
            </a:r>
          </a:p>
          <a:p>
            <a:endParaRPr lang="ru-RU" dirty="0" smtClean="0"/>
          </a:p>
          <a:p>
            <a:endParaRPr lang="ru-RU" dirty="0"/>
          </a:p>
        </p:txBody>
      </p:sp>
      <p:sp>
        <p:nvSpPr>
          <p:cNvPr id="4" name="Содержимое 3"/>
          <p:cNvSpPr>
            <a:spLocks noGrp="1"/>
          </p:cNvSpPr>
          <p:nvPr>
            <p:ph sz="half" idx="2"/>
          </p:nvPr>
        </p:nvSpPr>
        <p:spPr/>
        <p:txBody>
          <a:bodyPr>
            <a:normAutofit fontScale="25000" lnSpcReduction="20000"/>
          </a:bodyPr>
          <a:lstStyle/>
          <a:p>
            <a:pPr>
              <a:lnSpc>
                <a:spcPct val="120000"/>
              </a:lnSpc>
            </a:pPr>
            <a:r>
              <a:rPr lang="ru-RU" sz="5600" dirty="0"/>
              <a:t>К</a:t>
            </a:r>
            <a:r>
              <a:rPr lang="ky-KG" sz="5600" dirty="0" smtClean="0"/>
              <a:t>омис</a:t>
            </a:r>
            <a:r>
              <a:rPr lang="en-US" sz="5600" dirty="0" smtClean="0"/>
              <a:t>c</a:t>
            </a:r>
            <a:r>
              <a:rPr lang="ky-KG" sz="5600" dirty="0" smtClean="0"/>
              <a:t>ией </a:t>
            </a:r>
            <a:r>
              <a:rPr lang="ky-KG" sz="5600" dirty="0"/>
              <a:t>было отмечено положительное впечатление по управлению и лечебно-диагностической работе. </a:t>
            </a:r>
            <a:endParaRPr lang="en-US" sz="5600" dirty="0" smtClean="0"/>
          </a:p>
          <a:p>
            <a:pPr>
              <a:lnSpc>
                <a:spcPct val="120000"/>
              </a:lnSpc>
            </a:pPr>
            <a:r>
              <a:rPr lang="ru-RU" sz="5600" dirty="0" smtClean="0"/>
              <a:t>Поддержка </a:t>
            </a:r>
            <a:r>
              <a:rPr lang="ru-RU" sz="5600" dirty="0"/>
              <a:t>со стороны руководителя ЦСМ, которая понимает приоритетность проблемы ТБ, ТБ/ВИЧ и делает все возможное для поддержки туберкулезной службы. </a:t>
            </a:r>
            <a:endParaRPr lang="en-US" sz="5600" dirty="0" smtClean="0"/>
          </a:p>
          <a:p>
            <a:pPr>
              <a:lnSpc>
                <a:spcPct val="120000"/>
              </a:lnSpc>
            </a:pPr>
            <a:r>
              <a:rPr lang="ru-RU" sz="5600" dirty="0" smtClean="0"/>
              <a:t>Администрация </a:t>
            </a:r>
            <a:r>
              <a:rPr lang="ru-RU" sz="5600" dirty="0"/>
              <a:t>ЦСМ готова строить новые корпуса для кабинета. В настоящее время стоит вопрос о передаче с баланса местного </a:t>
            </a:r>
            <a:r>
              <a:rPr lang="ru-RU" sz="5600" dirty="0" err="1"/>
              <a:t>Кенеша</a:t>
            </a:r>
            <a:r>
              <a:rPr lang="ru-RU" sz="5600" dirty="0"/>
              <a:t> на баланс ЦСМ территории, где </a:t>
            </a:r>
            <a:r>
              <a:rPr lang="ru-RU" sz="5600" dirty="0" smtClean="0"/>
              <a:t>расположен</a:t>
            </a:r>
            <a:r>
              <a:rPr lang="ru-RU" sz="5600" dirty="0"/>
              <a:t>о</a:t>
            </a:r>
            <a:r>
              <a:rPr lang="ru-RU" sz="5600" dirty="0" smtClean="0"/>
              <a:t> здание </a:t>
            </a:r>
            <a:r>
              <a:rPr lang="ru-RU" sz="5600" dirty="0"/>
              <a:t>тубдиспансера.</a:t>
            </a:r>
          </a:p>
          <a:p>
            <a:pPr>
              <a:lnSpc>
                <a:spcPct val="120000"/>
              </a:lnSpc>
            </a:pPr>
            <a:r>
              <a:rPr lang="ru-RU" sz="5600" dirty="0"/>
              <a:t>ЦСМ имеет 5 автомобилей, поэтому проблем по транспортировке для </a:t>
            </a:r>
            <a:r>
              <a:rPr lang="ru-RU" sz="5600" dirty="0" err="1"/>
              <a:t>туб.службы</a:t>
            </a:r>
            <a:r>
              <a:rPr lang="ru-RU" sz="5600" dirty="0"/>
              <a:t> нет</a:t>
            </a:r>
            <a:r>
              <a:rPr lang="ru-RU" sz="5600" dirty="0" smtClean="0"/>
              <a:t>.</a:t>
            </a:r>
            <a:endParaRPr lang="en-US" sz="5600" dirty="0" smtClean="0"/>
          </a:p>
          <a:p>
            <a:pPr>
              <a:lnSpc>
                <a:spcPct val="120000"/>
              </a:lnSpc>
            </a:pPr>
            <a:r>
              <a:rPr lang="ru-RU" sz="5600" dirty="0"/>
              <a:t>В ЦСМ закуплена новая аппаратура для </a:t>
            </a:r>
            <a:r>
              <a:rPr lang="ru-RU" sz="5600" dirty="0" smtClean="0"/>
              <a:t>рентген диагностики.</a:t>
            </a:r>
            <a:endParaRPr lang="ru-RU" sz="5600" dirty="0"/>
          </a:p>
          <a:p>
            <a:endParaRPr lang="ru-RU" dirty="0"/>
          </a:p>
        </p:txBody>
      </p:sp>
      <p:sp>
        <p:nvSpPr>
          <p:cNvPr id="5" name="Текст 4"/>
          <p:cNvSpPr>
            <a:spLocks noGrp="1"/>
          </p:cNvSpPr>
          <p:nvPr>
            <p:ph type="body" sz="quarter" idx="3"/>
          </p:nvPr>
        </p:nvSpPr>
        <p:spPr/>
        <p:txBody>
          <a:bodyPr>
            <a:normAutofit fontScale="77500" lnSpcReduction="20000"/>
          </a:bodyPr>
          <a:lstStyle/>
          <a:p>
            <a:endParaRPr lang="ru-RU" dirty="0" smtClean="0"/>
          </a:p>
          <a:p>
            <a:r>
              <a:rPr lang="ru-RU" dirty="0" smtClean="0"/>
              <a:t>Выявленные проблемы</a:t>
            </a:r>
          </a:p>
          <a:p>
            <a:endParaRPr lang="ru-RU" dirty="0"/>
          </a:p>
        </p:txBody>
      </p:sp>
      <p:sp>
        <p:nvSpPr>
          <p:cNvPr id="6" name="Содержимое 5"/>
          <p:cNvSpPr>
            <a:spLocks noGrp="1"/>
          </p:cNvSpPr>
          <p:nvPr>
            <p:ph sz="quarter" idx="4"/>
          </p:nvPr>
        </p:nvSpPr>
        <p:spPr/>
        <p:txBody>
          <a:bodyPr/>
          <a:lstStyle/>
          <a:p>
            <a:r>
              <a:rPr lang="ru-RU" dirty="0"/>
              <a:t>В настоящее время, в связи с неудовлетворительным состоянием ТБ помещений, </a:t>
            </a:r>
            <a:r>
              <a:rPr lang="ru-RU" dirty="0" smtClean="0"/>
              <a:t>ЦСМ предоставил другие помещения </a:t>
            </a:r>
            <a:r>
              <a:rPr lang="ru-RU" dirty="0"/>
              <a:t>для работы </a:t>
            </a:r>
            <a:r>
              <a:rPr lang="ky-KG" dirty="0"/>
              <a:t>аппарата “</a:t>
            </a:r>
            <a:r>
              <a:rPr lang="en-US" dirty="0" err="1" smtClean="0"/>
              <a:t>GenXpert</a:t>
            </a:r>
            <a:r>
              <a:rPr lang="ky-KG" dirty="0"/>
              <a:t>” и персонала.</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y-KG" sz="3600" b="1" dirty="0" smtClean="0"/>
              <a:t>ЦСМ  </a:t>
            </a:r>
            <a:r>
              <a:rPr lang="ky-KG" sz="3600" b="1" dirty="0"/>
              <a:t>Кара Суу</a:t>
            </a:r>
            <a:r>
              <a:rPr lang="ru-RU" sz="3600" dirty="0"/>
              <a:t/>
            </a:r>
            <a:br>
              <a:rPr lang="ru-RU" sz="3600" dirty="0"/>
            </a:br>
            <a:r>
              <a:rPr lang="ru-RU" sz="3600" b="1" dirty="0" smtClean="0"/>
              <a:t> 13.02.18</a:t>
            </a:r>
            <a:endParaRPr lang="ru-RU" sz="3600" dirty="0"/>
          </a:p>
        </p:txBody>
      </p:sp>
      <p:sp>
        <p:nvSpPr>
          <p:cNvPr id="3" name="Текст 2"/>
          <p:cNvSpPr>
            <a:spLocks noGrp="1"/>
          </p:cNvSpPr>
          <p:nvPr>
            <p:ph type="body" idx="1"/>
          </p:nvPr>
        </p:nvSpPr>
        <p:spPr/>
        <p:txBody>
          <a:bodyPr>
            <a:normAutofit fontScale="77500" lnSpcReduction="20000"/>
          </a:bodyPr>
          <a:lstStyle/>
          <a:p>
            <a:endParaRPr lang="ru-RU" dirty="0" smtClean="0"/>
          </a:p>
          <a:p>
            <a:r>
              <a:rPr lang="ru-RU" dirty="0" smtClean="0"/>
              <a:t>Положительные стороны</a:t>
            </a:r>
          </a:p>
          <a:p>
            <a:endParaRPr lang="ru-RU" dirty="0"/>
          </a:p>
        </p:txBody>
      </p:sp>
      <p:sp>
        <p:nvSpPr>
          <p:cNvPr id="4" name="Содержимое 3"/>
          <p:cNvSpPr>
            <a:spLocks noGrp="1"/>
          </p:cNvSpPr>
          <p:nvPr>
            <p:ph sz="half" idx="2"/>
          </p:nvPr>
        </p:nvSpPr>
        <p:spPr/>
        <p:txBody>
          <a:bodyPr>
            <a:normAutofit fontScale="85000" lnSpcReduction="20000"/>
          </a:bodyPr>
          <a:lstStyle/>
          <a:p>
            <a:r>
              <a:rPr lang="ky-KG" dirty="0"/>
              <a:t>ЦСМ Кара Суу является показательным сайтом, работающим при непосредственном контроле и участии врачей без границ, а также технической поддержке сотрудников НЦФ, ООЦБТ и ОР ГФ.</a:t>
            </a:r>
            <a:endParaRPr lang="ru-RU" dirty="0"/>
          </a:p>
          <a:p>
            <a:r>
              <a:rPr lang="ky-KG" dirty="0"/>
              <a:t>Помогают сотрудники “Врачей без границ”, не только оборудованием, медикаментами, но и по вопросам улучшения качества предоставления помощи МЛУ больным.</a:t>
            </a:r>
            <a:endParaRPr lang="ru-RU" dirty="0"/>
          </a:p>
          <a:p>
            <a:endParaRPr lang="ru-RU" dirty="0"/>
          </a:p>
        </p:txBody>
      </p:sp>
      <p:sp>
        <p:nvSpPr>
          <p:cNvPr id="5" name="Текст 4"/>
          <p:cNvSpPr>
            <a:spLocks noGrp="1"/>
          </p:cNvSpPr>
          <p:nvPr>
            <p:ph type="body" sz="quarter" idx="3"/>
          </p:nvPr>
        </p:nvSpPr>
        <p:spPr/>
        <p:txBody>
          <a:bodyPr>
            <a:normAutofit fontScale="77500" lnSpcReduction="20000"/>
          </a:bodyPr>
          <a:lstStyle/>
          <a:p>
            <a:endParaRPr lang="ru-RU" dirty="0" smtClean="0"/>
          </a:p>
          <a:p>
            <a:r>
              <a:rPr lang="ru-RU" dirty="0" smtClean="0"/>
              <a:t>Выявленные проблемы</a:t>
            </a:r>
          </a:p>
          <a:p>
            <a:endParaRPr lang="ru-RU" dirty="0"/>
          </a:p>
        </p:txBody>
      </p:sp>
      <p:sp>
        <p:nvSpPr>
          <p:cNvPr id="6" name="Содержимое 5"/>
          <p:cNvSpPr>
            <a:spLocks noGrp="1"/>
          </p:cNvSpPr>
          <p:nvPr>
            <p:ph sz="quarter" idx="4"/>
          </p:nvPr>
        </p:nvSpPr>
        <p:spPr/>
        <p:txBody>
          <a:bodyPr/>
          <a:lstStyle/>
          <a:p>
            <a:r>
              <a:rPr lang="ru-RU" dirty="0"/>
              <a:t>Транспортные расходы выделяются, но </a:t>
            </a:r>
            <a:r>
              <a:rPr lang="ru-RU" dirty="0" smtClean="0"/>
              <a:t>недостаточно – в </a:t>
            </a:r>
            <a:r>
              <a:rPr lang="ru-RU" dirty="0"/>
              <a:t>основном </a:t>
            </a:r>
            <a:r>
              <a:rPr lang="ru-RU" dirty="0" smtClean="0"/>
              <a:t>транспортируют </a:t>
            </a:r>
            <a:r>
              <a:rPr lang="ru-RU" dirty="0" err="1" smtClean="0"/>
              <a:t>бак.материал</a:t>
            </a:r>
            <a:r>
              <a:rPr lang="ru-RU" dirty="0" smtClean="0"/>
              <a:t>.</a:t>
            </a:r>
            <a:endParaRPr lang="ru-RU" dirty="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705</TotalTime>
  <Words>2237</Words>
  <Application>Microsoft Office PowerPoint</Application>
  <PresentationFormat>Экран (4:3)</PresentationFormat>
  <Paragraphs>257</Paragraphs>
  <Slides>29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29</vt:i4>
      </vt:variant>
    </vt:vector>
  </HeadingPairs>
  <TitlesOfParts>
    <vt:vector size="33" baseType="lpstr">
      <vt:lpstr>Arial</vt:lpstr>
      <vt:lpstr>Arial Black</vt:lpstr>
      <vt:lpstr>Calibri</vt:lpstr>
      <vt:lpstr>Тема Office</vt:lpstr>
      <vt:lpstr>Результаты сайт визитов  в первом полугодии 2018 года по противотуберкулезным учреждениям  и ПМСП</vt:lpstr>
      <vt:lpstr>Мониторинговые визиты  в первом полугодии 2018 года по противотуберкулезным учреждениям  и ПМСП</vt:lpstr>
      <vt:lpstr>Ошская область  12 - 13 февраля   Организации здравоохранения, охваченные мониторингом: </vt:lpstr>
      <vt:lpstr>  Ошский областной центр борьбы с туберкулезом (ООЦБТ)  12.02.18 </vt:lpstr>
      <vt:lpstr>Ошский областной центр борьбы с туберкулезом (ООЦБТ) Выделенные проблемы: 12.02.18</vt:lpstr>
      <vt:lpstr>ЦСМ Араванского района  13.02.18 </vt:lpstr>
      <vt:lpstr> ЦСМ Ноокатского района «Бачын»  13.02.18 </vt:lpstr>
      <vt:lpstr> ЦСМ Узгенского района  13.02.18  </vt:lpstr>
      <vt:lpstr>ЦСМ  Кара Суу  13.02.18</vt:lpstr>
      <vt:lpstr> Филиал Общества Красного Полумесяца 13.02.18  </vt:lpstr>
      <vt:lpstr>  Баткенская и Жалал-Абадская область  с 24 по 27 апреля Организации здравоохранения, охваченные мониторингом:   </vt:lpstr>
      <vt:lpstr> Баткенский областной центр борьбы с туберкулезом 24.04.18 </vt:lpstr>
      <vt:lpstr> ЦСМ Кадамжайского района  24.04.18 </vt:lpstr>
      <vt:lpstr> ЦСМ Кызыл-Кыя  24.04.18  </vt:lpstr>
      <vt:lpstr> Джалал-Абадский областной центр борьбы с туберкулезом (ЖОЦБТ)  25.04.18 </vt:lpstr>
      <vt:lpstr>  Жалал – Абадский городской противотуберкулезный диспансер       25.04.18 </vt:lpstr>
      <vt:lpstr> ЦСМ Сузакского района  26.04.18 </vt:lpstr>
      <vt:lpstr>НОКП г. Джалал-Абад. </vt:lpstr>
      <vt:lpstr>г. Бишкек и Чуйская область   29 - 30 марта  Организации здравоохранения, охваченные мониторингом:</vt:lpstr>
      <vt:lpstr> ЦСМ №8 г. Бишкек  29.03.18  </vt:lpstr>
      <vt:lpstr>ЦСМ №5 г. Бишкек   29.03.18 </vt:lpstr>
      <vt:lpstr>Чуйский областной центр борьбы с туберкулезом (ЧОЦБТ)  30.03.18</vt:lpstr>
      <vt:lpstr> Чуйский областной центр борьбы с туберкулезом (ЧОЦБТ)  30.03.18  Выявленные проблемы: </vt:lpstr>
      <vt:lpstr>Чуйский ОЦСМ (Аламединский район) 30.03.18 </vt:lpstr>
      <vt:lpstr>г. Бишкек 29 - 30 марта  Организации здравоохранения, охваченные мониторингом</vt:lpstr>
      <vt:lpstr>Национальный центр фтизиатрии МЗ КР  21.05.18  </vt:lpstr>
      <vt:lpstr>Нарынский областной центр борьбы с туберкулезом (НОЦБТ) 26.06.18</vt:lpstr>
      <vt:lpstr>Иссык–Кульский центр борьбы с туберкулезом (ИОЦБТ) г. Каракол  27.06.18</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Пользователь Windows</cp:lastModifiedBy>
  <cp:revision>26</cp:revision>
  <dcterms:created xsi:type="dcterms:W3CDTF">2018-06-27T11:24:47Z</dcterms:created>
  <dcterms:modified xsi:type="dcterms:W3CDTF">2018-06-28T05:44:12Z</dcterms:modified>
</cp:coreProperties>
</file>