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4"/>
  </p:sldMasterIdLst>
  <p:sldIdLst>
    <p:sldId id="257" r:id="rId5"/>
    <p:sldId id="259" r:id="rId6"/>
    <p:sldId id="260" r:id="rId7"/>
    <p:sldId id="261" r:id="rId8"/>
    <p:sldId id="267" r:id="rId9"/>
    <p:sldId id="268" r:id="rId10"/>
    <p:sldId id="269" r:id="rId11"/>
    <p:sldId id="262" r:id="rId12"/>
    <p:sldId id="270" r:id="rId13"/>
    <p:sldId id="271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19" autoAdjust="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ga Babicheva" userId="0f171498-083e-489f-aac5-c7d2c369acfe" providerId="ADAL" clId="{40ED393B-8F75-4ADB-A413-083856AB7FE5}"/>
    <pc:docChg chg="custSel modSld">
      <pc:chgData name="Inga Babicheva" userId="0f171498-083e-489f-aac5-c7d2c369acfe" providerId="ADAL" clId="{40ED393B-8F75-4ADB-A413-083856AB7FE5}" dt="2021-02-24T07:59:15.820" v="120" actId="113"/>
      <pc:docMkLst>
        <pc:docMk/>
      </pc:docMkLst>
      <pc:sldChg chg="modSp mod">
        <pc:chgData name="Inga Babicheva" userId="0f171498-083e-489f-aac5-c7d2c369acfe" providerId="ADAL" clId="{40ED393B-8F75-4ADB-A413-083856AB7FE5}" dt="2021-02-24T04:34:40.467" v="8" actId="20577"/>
        <pc:sldMkLst>
          <pc:docMk/>
          <pc:sldMk cId="2475805559" sldId="257"/>
        </pc:sldMkLst>
        <pc:spChg chg="mod">
          <ac:chgData name="Inga Babicheva" userId="0f171498-083e-489f-aac5-c7d2c369acfe" providerId="ADAL" clId="{40ED393B-8F75-4ADB-A413-083856AB7FE5}" dt="2021-02-24T04:34:40.467" v="8" actId="20577"/>
          <ac:spMkLst>
            <pc:docMk/>
            <pc:sldMk cId="2475805559" sldId="257"/>
            <ac:spMk id="2" creationId="{1C21E816-31F5-48BB-BD02-D15F2F18B48A}"/>
          </ac:spMkLst>
        </pc:spChg>
      </pc:sldChg>
      <pc:sldChg chg="modSp mod">
        <pc:chgData name="Inga Babicheva" userId="0f171498-083e-489f-aac5-c7d2c369acfe" providerId="ADAL" clId="{40ED393B-8F75-4ADB-A413-083856AB7FE5}" dt="2021-02-24T07:47:45.508" v="119" actId="27636"/>
        <pc:sldMkLst>
          <pc:docMk/>
          <pc:sldMk cId="3225668337" sldId="259"/>
        </pc:sldMkLst>
        <pc:spChg chg="mod">
          <ac:chgData name="Inga Babicheva" userId="0f171498-083e-489f-aac5-c7d2c369acfe" providerId="ADAL" clId="{40ED393B-8F75-4ADB-A413-083856AB7FE5}" dt="2021-02-24T07:47:45.508" v="119" actId="27636"/>
          <ac:spMkLst>
            <pc:docMk/>
            <pc:sldMk cId="3225668337" sldId="259"/>
            <ac:spMk id="3" creationId="{CE585444-0272-4ADA-9751-A7D6091894DA}"/>
          </ac:spMkLst>
        </pc:spChg>
      </pc:sldChg>
      <pc:sldChg chg="modSp mod">
        <pc:chgData name="Inga Babicheva" userId="0f171498-083e-489f-aac5-c7d2c369acfe" providerId="ADAL" clId="{40ED393B-8F75-4ADB-A413-083856AB7FE5}" dt="2021-02-24T04:39:22.473" v="94" actId="13926"/>
        <pc:sldMkLst>
          <pc:docMk/>
          <pc:sldMk cId="2925290548" sldId="260"/>
        </pc:sldMkLst>
        <pc:spChg chg="mod">
          <ac:chgData name="Inga Babicheva" userId="0f171498-083e-489f-aac5-c7d2c369acfe" providerId="ADAL" clId="{40ED393B-8F75-4ADB-A413-083856AB7FE5}" dt="2021-02-24T04:39:22.473" v="94" actId="13926"/>
          <ac:spMkLst>
            <pc:docMk/>
            <pc:sldMk cId="2925290548" sldId="260"/>
            <ac:spMk id="3" creationId="{55C433BA-BCCE-4F1B-8898-6FE5F4937805}"/>
          </ac:spMkLst>
        </pc:spChg>
      </pc:sldChg>
      <pc:sldChg chg="modSp mod">
        <pc:chgData name="Inga Babicheva" userId="0f171498-083e-489f-aac5-c7d2c369acfe" providerId="ADAL" clId="{40ED393B-8F75-4ADB-A413-083856AB7FE5}" dt="2021-02-24T07:59:15.820" v="120" actId="113"/>
        <pc:sldMkLst>
          <pc:docMk/>
          <pc:sldMk cId="691779676" sldId="262"/>
        </pc:sldMkLst>
        <pc:spChg chg="mod">
          <ac:chgData name="Inga Babicheva" userId="0f171498-083e-489f-aac5-c7d2c369acfe" providerId="ADAL" clId="{40ED393B-8F75-4ADB-A413-083856AB7FE5}" dt="2021-02-24T07:59:15.820" v="120" actId="113"/>
          <ac:spMkLst>
            <pc:docMk/>
            <pc:sldMk cId="691779676" sldId="262"/>
            <ac:spMk id="3" creationId="{4761C6AE-61ED-4C6E-B61A-F01092CE8123}"/>
          </ac:spMkLst>
        </pc:spChg>
      </pc:sldChg>
    </pc:docChg>
  </pc:docChgLst>
  <pc:docChgLst>
    <pc:chgData name="Itana Labovic" userId="5fda15da-a0c1-4ecb-99a9-5e72b553c7bf" providerId="ADAL" clId="{44B7BFD5-C3F5-4126-BE13-3A1CD2C7BE46}"/>
    <pc:docChg chg="undo custSel addSld delSld modSld">
      <pc:chgData name="Itana Labovic" userId="5fda15da-a0c1-4ecb-99a9-5e72b553c7bf" providerId="ADAL" clId="{44B7BFD5-C3F5-4126-BE13-3A1CD2C7BE46}" dt="2021-02-22T09:28:15.215" v="1082" actId="5793"/>
      <pc:docMkLst>
        <pc:docMk/>
      </pc:docMkLst>
      <pc:sldChg chg="del">
        <pc:chgData name="Itana Labovic" userId="5fda15da-a0c1-4ecb-99a9-5e72b553c7bf" providerId="ADAL" clId="{44B7BFD5-C3F5-4126-BE13-3A1CD2C7BE46}" dt="2021-02-22T07:04:14.201" v="37" actId="2696"/>
        <pc:sldMkLst>
          <pc:docMk/>
          <pc:sldMk cId="263784652" sldId="258"/>
        </pc:sldMkLst>
      </pc:sldChg>
      <pc:sldChg chg="add">
        <pc:chgData name="Itana Labovic" userId="5fda15da-a0c1-4ecb-99a9-5e72b553c7bf" providerId="ADAL" clId="{44B7BFD5-C3F5-4126-BE13-3A1CD2C7BE46}" dt="2021-02-22T08:12:22.171" v="957"/>
        <pc:sldMkLst>
          <pc:docMk/>
          <pc:sldMk cId="2534547738" sldId="258"/>
        </pc:sldMkLst>
      </pc:sldChg>
      <pc:sldChg chg="add del">
        <pc:chgData name="Itana Labovic" userId="5fda15da-a0c1-4ecb-99a9-5e72b553c7bf" providerId="ADAL" clId="{44B7BFD5-C3F5-4126-BE13-3A1CD2C7BE46}" dt="2021-02-22T08:12:18.098" v="956" actId="2696"/>
        <pc:sldMkLst>
          <pc:docMk/>
          <pc:sldMk cId="4243302037" sldId="258"/>
        </pc:sldMkLst>
      </pc:sldChg>
      <pc:sldChg chg="modSp mod">
        <pc:chgData name="Itana Labovic" userId="5fda15da-a0c1-4ecb-99a9-5e72b553c7bf" providerId="ADAL" clId="{44B7BFD5-C3F5-4126-BE13-3A1CD2C7BE46}" dt="2021-02-22T07:17:16.402" v="321" actId="20577"/>
        <pc:sldMkLst>
          <pc:docMk/>
          <pc:sldMk cId="3225668337" sldId="259"/>
        </pc:sldMkLst>
        <pc:spChg chg="mod">
          <ac:chgData name="Itana Labovic" userId="5fda15da-a0c1-4ecb-99a9-5e72b553c7bf" providerId="ADAL" clId="{44B7BFD5-C3F5-4126-BE13-3A1CD2C7BE46}" dt="2021-02-22T07:17:16.402" v="321" actId="20577"/>
          <ac:spMkLst>
            <pc:docMk/>
            <pc:sldMk cId="3225668337" sldId="259"/>
            <ac:spMk id="3" creationId="{CE585444-0272-4ADA-9751-A7D6091894DA}"/>
          </ac:spMkLst>
        </pc:spChg>
      </pc:sldChg>
      <pc:sldChg chg="modSp mod">
        <pc:chgData name="Itana Labovic" userId="5fda15da-a0c1-4ecb-99a9-5e72b553c7bf" providerId="ADAL" clId="{44B7BFD5-C3F5-4126-BE13-3A1CD2C7BE46}" dt="2021-02-22T07:22:52.026" v="412" actId="20577"/>
        <pc:sldMkLst>
          <pc:docMk/>
          <pc:sldMk cId="2925290548" sldId="260"/>
        </pc:sldMkLst>
        <pc:spChg chg="mod">
          <ac:chgData name="Itana Labovic" userId="5fda15da-a0c1-4ecb-99a9-5e72b553c7bf" providerId="ADAL" clId="{44B7BFD5-C3F5-4126-BE13-3A1CD2C7BE46}" dt="2021-02-22T07:18:19.108" v="350" actId="20577"/>
          <ac:spMkLst>
            <pc:docMk/>
            <pc:sldMk cId="2925290548" sldId="260"/>
            <ac:spMk id="2" creationId="{D55F08A8-17BC-46F7-9DD9-802EBE70B01D}"/>
          </ac:spMkLst>
        </pc:spChg>
        <pc:spChg chg="mod">
          <ac:chgData name="Itana Labovic" userId="5fda15da-a0c1-4ecb-99a9-5e72b553c7bf" providerId="ADAL" clId="{44B7BFD5-C3F5-4126-BE13-3A1CD2C7BE46}" dt="2021-02-22T07:22:52.026" v="412" actId="20577"/>
          <ac:spMkLst>
            <pc:docMk/>
            <pc:sldMk cId="2925290548" sldId="260"/>
            <ac:spMk id="3" creationId="{55C433BA-BCCE-4F1B-8898-6FE5F4937805}"/>
          </ac:spMkLst>
        </pc:spChg>
      </pc:sldChg>
      <pc:sldChg chg="modSp mod">
        <pc:chgData name="Itana Labovic" userId="5fda15da-a0c1-4ecb-99a9-5e72b553c7bf" providerId="ADAL" clId="{44B7BFD5-C3F5-4126-BE13-3A1CD2C7BE46}" dt="2021-02-22T07:23:51.523" v="425" actId="27636"/>
        <pc:sldMkLst>
          <pc:docMk/>
          <pc:sldMk cId="2620366142" sldId="261"/>
        </pc:sldMkLst>
        <pc:spChg chg="mod">
          <ac:chgData name="Itana Labovic" userId="5fda15da-a0c1-4ecb-99a9-5e72b553c7bf" providerId="ADAL" clId="{44B7BFD5-C3F5-4126-BE13-3A1CD2C7BE46}" dt="2021-02-22T07:23:45.116" v="423" actId="14100"/>
          <ac:spMkLst>
            <pc:docMk/>
            <pc:sldMk cId="2620366142" sldId="261"/>
            <ac:spMk id="2" creationId="{665438C5-A595-40F0-A657-042C0EF7BDF7}"/>
          </ac:spMkLst>
        </pc:spChg>
        <pc:spChg chg="mod">
          <ac:chgData name="Itana Labovic" userId="5fda15da-a0c1-4ecb-99a9-5e72b553c7bf" providerId="ADAL" clId="{44B7BFD5-C3F5-4126-BE13-3A1CD2C7BE46}" dt="2021-02-22T07:23:51.523" v="425" actId="27636"/>
          <ac:spMkLst>
            <pc:docMk/>
            <pc:sldMk cId="2620366142" sldId="261"/>
            <ac:spMk id="3" creationId="{1789F4AB-D664-423D-817C-DA9608D5301B}"/>
          </ac:spMkLst>
        </pc:spChg>
      </pc:sldChg>
      <pc:sldChg chg="modSp mod">
        <pc:chgData name="Itana Labovic" userId="5fda15da-a0c1-4ecb-99a9-5e72b553c7bf" providerId="ADAL" clId="{44B7BFD5-C3F5-4126-BE13-3A1CD2C7BE46}" dt="2021-02-22T08:12:04.141" v="955" actId="20577"/>
        <pc:sldMkLst>
          <pc:docMk/>
          <pc:sldMk cId="691779676" sldId="262"/>
        </pc:sldMkLst>
        <pc:spChg chg="mod">
          <ac:chgData name="Itana Labovic" userId="5fda15da-a0c1-4ecb-99a9-5e72b553c7bf" providerId="ADAL" clId="{44B7BFD5-C3F5-4126-BE13-3A1CD2C7BE46}" dt="2021-02-22T08:11:21.255" v="809" actId="20577"/>
          <ac:spMkLst>
            <pc:docMk/>
            <pc:sldMk cId="691779676" sldId="262"/>
            <ac:spMk id="2" creationId="{25C77B00-DD31-4EF0-B701-B0224F711628}"/>
          </ac:spMkLst>
        </pc:spChg>
        <pc:spChg chg="mod">
          <ac:chgData name="Itana Labovic" userId="5fda15da-a0c1-4ecb-99a9-5e72b553c7bf" providerId="ADAL" clId="{44B7BFD5-C3F5-4126-BE13-3A1CD2C7BE46}" dt="2021-02-22T08:12:04.141" v="955" actId="20577"/>
          <ac:spMkLst>
            <pc:docMk/>
            <pc:sldMk cId="691779676" sldId="262"/>
            <ac:spMk id="3" creationId="{4761C6AE-61ED-4C6E-B61A-F01092CE8123}"/>
          </ac:spMkLst>
        </pc:spChg>
      </pc:sldChg>
      <pc:sldChg chg="modSp new mod">
        <pc:chgData name="Itana Labovic" userId="5fda15da-a0c1-4ecb-99a9-5e72b553c7bf" providerId="ADAL" clId="{44B7BFD5-C3F5-4126-BE13-3A1CD2C7BE46}" dt="2021-02-22T09:28:10.998" v="1081" actId="5793"/>
        <pc:sldMkLst>
          <pc:docMk/>
          <pc:sldMk cId="2781076925" sldId="267"/>
        </pc:sldMkLst>
        <pc:spChg chg="mod">
          <ac:chgData name="Itana Labovic" userId="5fda15da-a0c1-4ecb-99a9-5e72b553c7bf" providerId="ADAL" clId="{44B7BFD5-C3F5-4126-BE13-3A1CD2C7BE46}" dt="2021-02-22T09:25:29.525" v="1048" actId="20577"/>
          <ac:spMkLst>
            <pc:docMk/>
            <pc:sldMk cId="2781076925" sldId="267"/>
            <ac:spMk id="2" creationId="{64A2CCA9-715F-4717-95F1-01E2B4579898}"/>
          </ac:spMkLst>
        </pc:spChg>
        <pc:spChg chg="mod">
          <ac:chgData name="Itana Labovic" userId="5fda15da-a0c1-4ecb-99a9-5e72b553c7bf" providerId="ADAL" clId="{44B7BFD5-C3F5-4126-BE13-3A1CD2C7BE46}" dt="2021-02-22T09:28:10.998" v="1081" actId="5793"/>
          <ac:spMkLst>
            <pc:docMk/>
            <pc:sldMk cId="2781076925" sldId="267"/>
            <ac:spMk id="3" creationId="{EBC84CB1-EDFA-48E0-BE3B-5D4D93E5DEEC}"/>
          </ac:spMkLst>
        </pc:spChg>
      </pc:sldChg>
      <pc:sldChg chg="modSp mod">
        <pc:chgData name="Itana Labovic" userId="5fda15da-a0c1-4ecb-99a9-5e72b553c7bf" providerId="ADAL" clId="{44B7BFD5-C3F5-4126-BE13-3A1CD2C7BE46}" dt="2021-02-22T09:26:43.917" v="1074" actId="6549"/>
        <pc:sldMkLst>
          <pc:docMk/>
          <pc:sldMk cId="3710511948" sldId="268"/>
        </pc:sldMkLst>
        <pc:spChg chg="mod">
          <ac:chgData name="Itana Labovic" userId="5fda15da-a0c1-4ecb-99a9-5e72b553c7bf" providerId="ADAL" clId="{44B7BFD5-C3F5-4126-BE13-3A1CD2C7BE46}" dt="2021-02-22T09:26:24.422" v="1066" actId="14100"/>
          <ac:spMkLst>
            <pc:docMk/>
            <pc:sldMk cId="3710511948" sldId="268"/>
            <ac:spMk id="2" creationId="{64A2CCA9-715F-4717-95F1-01E2B4579898}"/>
          </ac:spMkLst>
        </pc:spChg>
        <pc:spChg chg="mod">
          <ac:chgData name="Itana Labovic" userId="5fda15da-a0c1-4ecb-99a9-5e72b553c7bf" providerId="ADAL" clId="{44B7BFD5-C3F5-4126-BE13-3A1CD2C7BE46}" dt="2021-02-22T09:26:43.917" v="1074" actId="6549"/>
          <ac:spMkLst>
            <pc:docMk/>
            <pc:sldMk cId="3710511948" sldId="268"/>
            <ac:spMk id="3" creationId="{EBC84CB1-EDFA-48E0-BE3B-5D4D93E5DEEC}"/>
          </ac:spMkLst>
        </pc:spChg>
      </pc:sldChg>
      <pc:sldChg chg="modSp mod">
        <pc:chgData name="Itana Labovic" userId="5fda15da-a0c1-4ecb-99a9-5e72b553c7bf" providerId="ADAL" clId="{44B7BFD5-C3F5-4126-BE13-3A1CD2C7BE46}" dt="2021-02-22T09:28:15.215" v="1082" actId="5793"/>
        <pc:sldMkLst>
          <pc:docMk/>
          <pc:sldMk cId="4128007225" sldId="269"/>
        </pc:sldMkLst>
        <pc:spChg chg="mod">
          <ac:chgData name="Itana Labovic" userId="5fda15da-a0c1-4ecb-99a9-5e72b553c7bf" providerId="ADAL" clId="{44B7BFD5-C3F5-4126-BE13-3A1CD2C7BE46}" dt="2021-02-22T09:25:38.481" v="1057" actId="20577"/>
          <ac:spMkLst>
            <pc:docMk/>
            <pc:sldMk cId="4128007225" sldId="269"/>
            <ac:spMk id="2" creationId="{64A2CCA9-715F-4717-95F1-01E2B4579898}"/>
          </ac:spMkLst>
        </pc:spChg>
        <pc:spChg chg="mod">
          <ac:chgData name="Itana Labovic" userId="5fda15da-a0c1-4ecb-99a9-5e72b553c7bf" providerId="ADAL" clId="{44B7BFD5-C3F5-4126-BE13-3A1CD2C7BE46}" dt="2021-02-22T09:28:15.215" v="1082" actId="5793"/>
          <ac:spMkLst>
            <pc:docMk/>
            <pc:sldMk cId="4128007225" sldId="269"/>
            <ac:spMk id="3" creationId="{EBC84CB1-EDFA-48E0-BE3B-5D4D93E5DEE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C946306D-5ADD-463A-949A-DEEBA39D70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473A035-1F9A-4381-AC96-683CD2DF5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5422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F4ED641-0671-4D88-92E6-026A8C9F1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4341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A02EF2F-E7B1-40FC-885B-C4D89902B6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55" b="-1"/>
          <a:stretch/>
        </p:blipFill>
        <p:spPr>
          <a:xfrm>
            <a:off x="454858" y="548640"/>
            <a:ext cx="11292143" cy="3557252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9180D5DB-9658-40A6-A418-7C69982226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199467"/>
            <a:ext cx="11296733" cy="2191098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120" y="3732032"/>
            <a:ext cx="10947620" cy="2033715"/>
          </a:xfrm>
        </p:spPr>
        <p:txBody>
          <a:bodyPr>
            <a:normAutofit/>
          </a:bodyPr>
          <a:lstStyle/>
          <a:p>
            <a:r>
              <a:rPr lang="ru-RU" b="1" dirty="0" err="1">
                <a:solidFill>
                  <a:srgbClr val="FFFFFF"/>
                </a:solidFill>
              </a:rPr>
              <a:t>редезайн</a:t>
            </a:r>
            <a:r>
              <a:rPr lang="ru-RU" b="1" dirty="0">
                <a:solidFill>
                  <a:srgbClr val="FFFFFF"/>
                </a:solidFill>
              </a:rPr>
              <a:t> расходов на человеческие ресурсы для СУБ-ПОЛУЧАТЕЛЕЙ ГРАНТА ГФ </a:t>
            </a:r>
            <a:r>
              <a:rPr lang="en-US" dirty="0">
                <a:solidFill>
                  <a:srgbClr val="FFFFFF"/>
                </a:solidFill>
              </a:rPr>
              <a:t>KGZ-C-UNDP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rgbClr val="FFFFFF"/>
                </a:solidFill>
              </a:rPr>
              <a:t>(2021-2023)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843" y="5765747"/>
            <a:ext cx="10887519" cy="476099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FFFF">
                    <a:alpha val="75000"/>
                  </a:srgbClr>
                </a:solidFill>
              </a:rPr>
              <a:t>ПРООН</a:t>
            </a:r>
            <a:r>
              <a:rPr lang="en-US" dirty="0">
                <a:solidFill>
                  <a:srgbClr val="FFFFFF">
                    <a:alpha val="75000"/>
                  </a:srgbClr>
                </a:solidFill>
              </a:rPr>
              <a:t> (</a:t>
            </a:r>
            <a:r>
              <a:rPr lang="ru-RU" dirty="0">
                <a:solidFill>
                  <a:srgbClr val="FFFFFF">
                    <a:alpha val="75000"/>
                  </a:srgbClr>
                </a:solidFill>
              </a:rPr>
              <a:t>И. </a:t>
            </a:r>
            <a:r>
              <a:rPr lang="ru-RU" dirty="0" err="1">
                <a:solidFill>
                  <a:srgbClr val="FFFFFF">
                    <a:alpha val="75000"/>
                  </a:srgbClr>
                </a:solidFill>
              </a:rPr>
              <a:t>Бабичева</a:t>
            </a:r>
            <a:r>
              <a:rPr lang="en-US" dirty="0">
                <a:solidFill>
                  <a:srgbClr val="FFFFFF">
                    <a:alpha val="75000"/>
                  </a:srgbClr>
                </a:solidFill>
              </a:rPr>
              <a:t>, </a:t>
            </a:r>
            <a:r>
              <a:rPr lang="ru-RU" dirty="0">
                <a:solidFill>
                  <a:srgbClr val="FFFFFF">
                    <a:alpha val="75000"/>
                  </a:srgbClr>
                </a:solidFill>
              </a:rPr>
              <a:t>И. ЛАБОВИЧ</a:t>
            </a:r>
            <a:r>
              <a:rPr lang="en-US" dirty="0">
                <a:solidFill>
                  <a:srgbClr val="FFFFFF">
                    <a:alpha val="75000"/>
                  </a:srgbClr>
                </a:solidFill>
              </a:rPr>
              <a:t>), </a:t>
            </a:r>
            <a:r>
              <a:rPr lang="ru-RU" dirty="0">
                <a:solidFill>
                  <a:srgbClr val="FFFFFF">
                    <a:alpha val="75000"/>
                  </a:srgbClr>
                </a:solidFill>
              </a:rPr>
              <a:t>БИШКЕК</a:t>
            </a:r>
            <a:r>
              <a:rPr lang="en-US" dirty="0">
                <a:solidFill>
                  <a:srgbClr val="FFFFFF">
                    <a:alpha val="75000"/>
                  </a:srgbClr>
                </a:solidFill>
              </a:rPr>
              <a:t>, 24/02/2021</a:t>
            </a:r>
          </a:p>
        </p:txBody>
      </p:sp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14DE3-55B2-4865-9247-3835525B6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59230"/>
            <a:ext cx="11029616" cy="1364769"/>
          </a:xfrm>
        </p:spPr>
        <p:txBody>
          <a:bodyPr/>
          <a:lstStyle/>
          <a:p>
            <a:pPr algn="ctr"/>
            <a:r>
              <a:rPr lang="ru-RU" b="1" dirty="0"/>
              <a:t>Существующая схема оплаты ТРУДА- Республиканский центр СПИД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93E25-AF91-41CD-88F2-79404FF36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89760"/>
            <a:ext cx="11029615" cy="4672964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Управленческие позиции – </a:t>
            </a:r>
            <a:r>
              <a:rPr lang="ru-RU" sz="2800" dirty="0" err="1">
                <a:solidFill>
                  <a:schemeClr val="tx1"/>
                </a:solidFill>
              </a:rPr>
              <a:t>целе</a:t>
            </a:r>
            <a:r>
              <a:rPr lang="ru-RU" sz="2800" dirty="0">
                <a:solidFill>
                  <a:schemeClr val="tx1"/>
                </a:solidFill>
              </a:rPr>
              <a:t>-ориентированная оплата </a:t>
            </a:r>
            <a:r>
              <a:rPr lang="en-US" sz="2800" dirty="0">
                <a:solidFill>
                  <a:schemeClr val="tx1"/>
                </a:solidFill>
              </a:rPr>
              <a:t>(</a:t>
            </a:r>
            <a:r>
              <a:rPr lang="ru-RU" sz="2800" dirty="0">
                <a:solidFill>
                  <a:schemeClr val="tx1"/>
                </a:solidFill>
              </a:rPr>
              <a:t>управленческие действия, своевременное предоставление отчета, проведение мониторинговых визитов и т.д., не входящие в основные обязанности, услуги предоставляются только донору</a:t>
            </a:r>
            <a:r>
              <a:rPr lang="en-US" sz="2800" dirty="0">
                <a:solidFill>
                  <a:schemeClr val="tx1"/>
                </a:solidFill>
              </a:rPr>
              <a:t>)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ru-RU" sz="2800" dirty="0">
                <a:solidFill>
                  <a:schemeClr val="tx1"/>
                </a:solidFill>
              </a:rPr>
              <a:t>Медицинские сотрудники (медицинские сестры и врачи на ПСМП)- оплата по результатам работы </a:t>
            </a:r>
            <a:r>
              <a:rPr lang="en-US" sz="2800" dirty="0">
                <a:solidFill>
                  <a:schemeClr val="tx1"/>
                </a:solidFill>
              </a:rPr>
              <a:t>(</a:t>
            </a:r>
            <a:r>
              <a:rPr lang="ru-RU" sz="2800" dirty="0">
                <a:solidFill>
                  <a:schemeClr val="tx1"/>
                </a:solidFill>
              </a:rPr>
              <a:t>оплата за каждого пациента</a:t>
            </a:r>
            <a:r>
              <a:rPr lang="en-US" sz="2800" dirty="0">
                <a:solidFill>
                  <a:schemeClr val="tx1"/>
                </a:solidFill>
              </a:rPr>
              <a:t>)</a:t>
            </a:r>
          </a:p>
          <a:p>
            <a:endParaRPr lang="ru-RU" sz="2800" dirty="0"/>
          </a:p>
          <a:p>
            <a:endParaRPr lang="ru-RU" sz="2800" dirty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37220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12C54-9C9A-4937-AF0E-AB2C7B495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Существующая схема оплаты ТРУДА- Республиканский центр НАРКОЛОГИИ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F74C0-580D-406C-BFB5-5ADA04974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Управленческие позиции – </a:t>
            </a:r>
            <a:r>
              <a:rPr lang="ru-RU" sz="2800" dirty="0" err="1">
                <a:solidFill>
                  <a:schemeClr val="tx1"/>
                </a:solidFill>
              </a:rPr>
              <a:t>целе</a:t>
            </a:r>
            <a:r>
              <a:rPr lang="ru-RU" sz="2800" dirty="0">
                <a:solidFill>
                  <a:schemeClr val="tx1"/>
                </a:solidFill>
              </a:rPr>
              <a:t>-ориентированная оплата </a:t>
            </a:r>
            <a:r>
              <a:rPr lang="en-US" sz="2800" dirty="0">
                <a:solidFill>
                  <a:schemeClr val="tx1"/>
                </a:solidFill>
              </a:rPr>
              <a:t>(</a:t>
            </a:r>
            <a:r>
              <a:rPr lang="ru-RU" sz="2800" dirty="0">
                <a:solidFill>
                  <a:schemeClr val="tx1"/>
                </a:solidFill>
              </a:rPr>
              <a:t>управленческие действия, своевременное предоставление отчета, проведение мониторинговых визитов и т.д., не входящие в основные обязанности, услуги предоставляются только донору</a:t>
            </a:r>
            <a:r>
              <a:rPr lang="en-US" sz="2800" dirty="0">
                <a:solidFill>
                  <a:schemeClr val="tx1"/>
                </a:solidFill>
              </a:rPr>
              <a:t>)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ru-RU" sz="2800" dirty="0">
                <a:solidFill>
                  <a:schemeClr val="tx1"/>
                </a:solidFill>
              </a:rPr>
              <a:t>Медицинские сотрудники (медицинские сестры и врачи сайтов ПТМ)- оплата по результатам работы</a:t>
            </a:r>
            <a:r>
              <a:rPr lang="en-US" sz="2800" dirty="0">
                <a:solidFill>
                  <a:schemeClr val="tx1"/>
                </a:solidFill>
              </a:rPr>
              <a:t> (</a:t>
            </a:r>
            <a:r>
              <a:rPr lang="ru-RU" sz="2800" dirty="0">
                <a:solidFill>
                  <a:schemeClr val="tx1"/>
                </a:solidFill>
              </a:rPr>
              <a:t>базовая заработная плата и доплаты за каждого пациента по 3 индикаторам, основной из которых – удержание в программе 6 месяцев</a:t>
            </a:r>
            <a:r>
              <a:rPr lang="en-US" sz="2800" dirty="0">
                <a:solidFill>
                  <a:schemeClr val="tx1"/>
                </a:solidFill>
              </a:rPr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806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12C54-9C9A-4937-AF0E-AB2C7B495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Существующая схема оплаты ТРУДА</a:t>
            </a:r>
            <a:r>
              <a:rPr lang="en-US" dirty="0">
                <a:solidFill>
                  <a:schemeClr val="tx1"/>
                </a:solidFill>
              </a:rPr>
              <a:t>–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Национальный центр </a:t>
            </a:r>
            <a:r>
              <a:rPr lang="ru-RU" b="1" dirty="0" err="1">
                <a:solidFill>
                  <a:schemeClr val="tx1"/>
                </a:solidFill>
              </a:rPr>
              <a:t>фтизиатриИ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F74C0-580D-406C-BFB5-5ADA04974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90875"/>
            <a:ext cx="11029615" cy="4481349"/>
          </a:xfrm>
        </p:spPr>
        <p:txBody>
          <a:bodyPr/>
          <a:lstStyle/>
          <a:p>
            <a:r>
              <a:rPr lang="ru-RU" sz="2800" dirty="0">
                <a:solidFill>
                  <a:schemeClr val="tx1"/>
                </a:solidFill>
              </a:rPr>
              <a:t>Управленческие позиции – оплата по результатам работы</a:t>
            </a:r>
            <a:r>
              <a:rPr lang="ru-RU" sz="2800" dirty="0"/>
              <a:t>, </a:t>
            </a:r>
            <a:r>
              <a:rPr lang="ru-RU" sz="2800" cap="none" spc="0" dirty="0">
                <a:solidFill>
                  <a:schemeClr val="tx1"/>
                </a:solidFill>
              </a:rPr>
              <a:t>дополняющие базовые оклады сотрудников, основаны на достижении целей гранта</a:t>
            </a:r>
          </a:p>
          <a:p>
            <a:r>
              <a:rPr lang="ru-RU" sz="2800" dirty="0">
                <a:solidFill>
                  <a:schemeClr val="tx1"/>
                </a:solidFill>
              </a:rPr>
              <a:t>Сотрудники лабораторий и сотрудники в ГСИН - </a:t>
            </a:r>
            <a:r>
              <a:rPr lang="ru-RU" sz="2800" cap="none" spc="0" dirty="0">
                <a:solidFill>
                  <a:schemeClr val="tx1"/>
                </a:solidFill>
              </a:rPr>
              <a:t> надбавки за удержание на рабочем месте у персонала с неконкурентной оплатой труда. Выплачиваются сотрудникам, работа которых имеет важное значение для реализации целей и индикаторов гранта ГФ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6792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12C54-9C9A-4937-AF0E-AB2C7B495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Существующая схема оплаты ТРУДА</a:t>
            </a:r>
            <a:r>
              <a:rPr lang="en-US" dirty="0"/>
              <a:t>– </a:t>
            </a:r>
            <a:r>
              <a:rPr lang="ru-RU" b="1" dirty="0"/>
              <a:t>негосударственные организации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F74C0-580D-406C-BFB5-5ADA04974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Заработные платы всех сотрудников определены в страновом бюджете проекта, в ходе тендера имеются отклонения от них</a:t>
            </a:r>
          </a:p>
          <a:p>
            <a:pPr marL="0" indent="0">
              <a:buNone/>
            </a:pPr>
            <a:r>
              <a:rPr lang="ru-RU" sz="2800" dirty="0"/>
              <a:t>У полевого штата есть цели, которые ставятся руководителем в соответствии с целями, стоящими перед организацией</a:t>
            </a:r>
          </a:p>
          <a:p>
            <a:pPr marL="0" indent="0">
              <a:buNone/>
            </a:pPr>
            <a:r>
              <a:rPr lang="ru-RU" sz="2800" dirty="0"/>
              <a:t>Цели могут не достигаться, заработная плата выплачивается в полном объеме</a:t>
            </a:r>
          </a:p>
        </p:txBody>
      </p:sp>
    </p:spTree>
    <p:extLst>
      <p:ext uri="{BB962C8B-B14F-4D97-AF65-F5344CB8AC3E}">
        <p14:creationId xmlns:p14="http://schemas.microsoft.com/office/powerpoint/2010/main" val="3289038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98BF-D199-492F-89CD-DA48AF613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589749"/>
          </a:xfrm>
        </p:spPr>
        <p:txBody>
          <a:bodyPr/>
          <a:lstStyle/>
          <a:p>
            <a:r>
              <a:rPr lang="ru-RU" b="1" dirty="0"/>
              <a:t>ОБЩАЯ ИНФОРМАЦИЯ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85444-0272-4ADA-9751-A7D609189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1" y="1392572"/>
            <a:ext cx="11029615" cy="4515666"/>
          </a:xfrm>
        </p:spPr>
        <p:txBody>
          <a:bodyPr>
            <a:normAutofit lnSpcReduction="10000"/>
          </a:bodyPr>
          <a:lstStyle/>
          <a:p>
            <a:r>
              <a:rPr lang="ru-RU" sz="1800" dirty="0">
                <a:solidFill>
                  <a:schemeClr val="tx1"/>
                </a:solidFill>
              </a:rPr>
              <a:t>Все бюджеты грантов ГФ должны соответствовать руководящим принципам ГФ по бюджетированию грантов. </a:t>
            </a:r>
          </a:p>
          <a:p>
            <a:r>
              <a:rPr lang="ru-RU" sz="1800" dirty="0">
                <a:solidFill>
                  <a:schemeClr val="tx1"/>
                </a:solidFill>
              </a:rPr>
              <a:t>Все гранты в рамках текущего грантового  цикла подлежат такому </a:t>
            </a:r>
            <a:r>
              <a:rPr lang="ru-RU" sz="1800" dirty="0" err="1">
                <a:solidFill>
                  <a:schemeClr val="tx1"/>
                </a:solidFill>
              </a:rPr>
              <a:t>редезайну</a:t>
            </a:r>
            <a:r>
              <a:rPr lang="ru-RU" sz="1800" dirty="0">
                <a:solidFill>
                  <a:schemeClr val="tx1"/>
                </a:solidFill>
              </a:rPr>
              <a:t> схем выплат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  <a:p>
            <a:r>
              <a:rPr lang="ru-RU" sz="1800" dirty="0">
                <a:solidFill>
                  <a:schemeClr val="tx1"/>
                </a:solidFill>
              </a:rPr>
              <a:t>Текущие комментарии ГФ, которые предлагается рассмотреть в установленные сроки (к 30 апреля 2021 года)</a:t>
            </a:r>
            <a:r>
              <a:rPr lang="en-US" sz="18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ru-RU" sz="1800" b="1" dirty="0">
                <a:solidFill>
                  <a:schemeClr val="tx1"/>
                </a:solidFill>
              </a:rPr>
              <a:t>Расходы на ЧР до сих пор не согласованы по двум компонентам заболевания</a:t>
            </a:r>
            <a:r>
              <a:rPr lang="en-US" sz="1800" b="1" dirty="0">
                <a:solidFill>
                  <a:schemeClr val="tx1"/>
                </a:solidFill>
              </a:rPr>
              <a:t>;</a:t>
            </a:r>
          </a:p>
          <a:p>
            <a:pPr lvl="1"/>
            <a:r>
              <a:rPr lang="ru-RU" sz="1800" b="1" dirty="0">
                <a:solidFill>
                  <a:schemeClr val="tx1"/>
                </a:solidFill>
              </a:rPr>
              <a:t>Шкала заработных плат СП различается между компонентами и в разных организациях и не приведена в соответствие с национальными схемами оплаты труда медицинских работников</a:t>
            </a:r>
            <a:r>
              <a:rPr lang="en-US" sz="1800" b="1" dirty="0">
                <a:solidFill>
                  <a:schemeClr val="tx1"/>
                </a:solidFill>
              </a:rPr>
              <a:t>.  </a:t>
            </a:r>
          </a:p>
          <a:p>
            <a:r>
              <a:rPr lang="ru-RU" sz="1800" dirty="0">
                <a:solidFill>
                  <a:schemeClr val="tx1"/>
                </a:solidFill>
              </a:rPr>
              <a:t>В ходе переговоров о предоставлении гранта этот вопрос был поднят ГФ (в октябре 2020 года) и потребовал немедленного решения, однако для того, чтобы не задерживать подписание гранта, было решено, что ОП в ходе 1 года реализации гранта будет работать над осуществимым планом перехода, предусматривающим преобразование всех надбавок и зарплат на основе результатов работы (медицинский персонал и сотрудники НПО).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668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F08A8-17BC-46F7-9DD9-802EBE70B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006" y="662729"/>
            <a:ext cx="11678034" cy="67839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Соответствующие пункты руководящих принципов по составлению бюджета ГФ, которыми следует руководствоваться</a:t>
            </a:r>
            <a:r>
              <a:rPr lang="ru-RU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433BA-BCCE-4F1B-8898-6FE5F4937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249959"/>
            <a:ext cx="11155006" cy="5290177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140.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sz="1900" dirty="0">
                <a:solidFill>
                  <a:schemeClr val="tx1"/>
                </a:solidFill>
              </a:rPr>
              <a:t>Чтобы избежать искажений в рамках различных программ общественного здравоохранения и поддержать устойчивость кадровой стратегии в долгосрочной перспективе, ресурсы Глобального фонда не должны использоваться для выплаты "надбавок к зарплате" (надбавки к зарплате означают официальные денежные выплаты или переводы (не основанные на задачах или результатах работы), которые государственный служащий/государственное должностное лицо получает сверх того, что получают другие сотрудники того же уровня). </a:t>
            </a:r>
            <a:endParaRPr lang="en-US" sz="19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141. </a:t>
            </a:r>
            <a:r>
              <a:rPr lang="ru-RU" sz="1900" dirty="0">
                <a:solidFill>
                  <a:schemeClr val="tx1"/>
                </a:solidFill>
              </a:rPr>
              <a:t>В исключительных случаях Глобальный фонд может утвердить выплату стимулирующих выплат сотрудникам государственного сектора, участвующим в реализации программ, поддерживаемых Глобальным фондом, посредством оплаты по контракту на предоставление услуг</a:t>
            </a:r>
            <a:r>
              <a:rPr lang="en-US" sz="1900" dirty="0">
                <a:solidFill>
                  <a:schemeClr val="tx1"/>
                </a:solidFill>
              </a:rPr>
              <a:t>.  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142.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ru-RU" sz="1900" dirty="0">
                <a:solidFill>
                  <a:schemeClr val="tx1"/>
                </a:solidFill>
              </a:rPr>
              <a:t>Во всех случаях стимулирующие выплаты будут основываться на задачах или результатах работы посредством упрощенного и прозрачного процесса управления эффективностью работы, показывающего четкую связь с результатами: i. </a:t>
            </a:r>
            <a:r>
              <a:rPr lang="ru-RU" sz="1900" b="1" dirty="0">
                <a:solidFill>
                  <a:schemeClr val="tx1"/>
                </a:solidFill>
              </a:rPr>
              <a:t>Стимулы, основанные на задачах - это стимулы, выплачиваемые сотрудникам управления программами, когда в их текущие обязанности не входит управление донорскими проектами и дополнительные требования </a:t>
            </a:r>
            <a:r>
              <a:rPr lang="ru-RU" sz="1900" dirty="0">
                <a:solidFill>
                  <a:schemeClr val="tx1"/>
                </a:solidFill>
              </a:rPr>
              <a:t>(</a:t>
            </a:r>
            <a:r>
              <a:rPr lang="ru-RU" sz="2000" dirty="0">
                <a:solidFill>
                  <a:schemeClr val="tx1"/>
                </a:solidFill>
              </a:rPr>
              <a:t>например, стимулы, основанные на задачах, будут выплачиваться бухгалтеру районного уровня за дополнительные формы отчетности, представляемые вовремя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  <a:r>
              <a:rPr lang="ru-RU" sz="1900" dirty="0">
                <a:solidFill>
                  <a:schemeClr val="tx1"/>
                </a:solidFill>
              </a:rPr>
              <a:t>.) </a:t>
            </a:r>
            <a:r>
              <a:rPr lang="en-US" dirty="0">
                <a:solidFill>
                  <a:schemeClr val="tx1"/>
                </a:solidFill>
              </a:rPr>
              <a:t>ii. </a:t>
            </a:r>
            <a:r>
              <a:rPr lang="ru-RU" sz="1900" b="1" dirty="0">
                <a:solidFill>
                  <a:schemeClr val="tx1"/>
                </a:solidFill>
              </a:rPr>
              <a:t>Стимулы, основанные на результатах, - это стимулы, выплачиваемые всем, чьи усилия могут быть увязаны с целями, достижение которых ожидается в рамках программы, поддерживаемой Глобальным фондом. </a:t>
            </a:r>
            <a:r>
              <a:rPr lang="en-US" sz="1900" dirty="0">
                <a:solidFill>
                  <a:schemeClr val="tx1"/>
                </a:solidFill>
              </a:rPr>
              <a:t>(</a:t>
            </a:r>
            <a:r>
              <a:rPr lang="ru-RU" sz="1900" dirty="0">
                <a:solidFill>
                  <a:schemeClr val="tx1"/>
                </a:solidFill>
              </a:rPr>
              <a:t>например, стимул, выплачиваемый медицинскому работнику за каждого пациента, достигшего трехмесячной приверженности лечению</a:t>
            </a:r>
            <a:r>
              <a:rPr lang="en-US" sz="1900" dirty="0">
                <a:solidFill>
                  <a:schemeClr val="tx1"/>
                </a:solidFill>
              </a:rPr>
              <a:t>). </a:t>
            </a:r>
            <a:r>
              <a:rPr lang="ru-RU" sz="1900" dirty="0">
                <a:solidFill>
                  <a:schemeClr val="tx1"/>
                </a:solidFill>
              </a:rPr>
              <a:t>Увязка стимула с конкретным результатом (приверженность лечению), а не с задачей (количество посещений пациента), также будет касаться аспекта качества/результата услуг, предоставляемых медицинским работником.</a:t>
            </a:r>
          </a:p>
        </p:txBody>
      </p:sp>
    </p:spTree>
    <p:extLst>
      <p:ext uri="{BB962C8B-B14F-4D97-AF65-F5344CB8AC3E}">
        <p14:creationId xmlns:p14="http://schemas.microsoft.com/office/powerpoint/2010/main" val="2925290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438C5-A595-40F0-A657-042C0EF7B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006" y="702156"/>
            <a:ext cx="11651908" cy="105697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Соответствующие пункты руководящих принципов по составлению бюджета ГФ, которыми следует руководствоваться </a:t>
            </a:r>
            <a:r>
              <a:rPr lang="en-US" dirty="0"/>
              <a:t>(2):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9F4AB-D664-423D-817C-DA9608D53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568741"/>
            <a:ext cx="11029615" cy="4406609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222. </a:t>
            </a:r>
            <a:r>
              <a:rPr lang="ru-RU" dirty="0">
                <a:solidFill>
                  <a:schemeClr val="tx1"/>
                </a:solidFill>
              </a:rPr>
              <a:t>Уровни оплаты труда должны основываться на соответствующих национальных уровнях оплаты труда, как это предусмотрено в национальных или межучрежденческих рамках заработной платы. Уровни оплаты труда в целом должны соответствовать местной рыночной практике для аналогичных рабочих мест в аналогичных организациях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r>
              <a:rPr lang="en-US" dirty="0">
                <a:solidFill>
                  <a:schemeClr val="tx1"/>
                </a:solidFill>
              </a:rPr>
              <a:t>223. </a:t>
            </a:r>
            <a:r>
              <a:rPr lang="ru-RU" dirty="0">
                <a:solidFill>
                  <a:schemeClr val="tx1"/>
                </a:solidFill>
              </a:rPr>
              <a:t>Страновой координационный механизм будет обеспечивать соответствие предлагаемых уровней оплаты труда с уровнями оплаты труда в стране. Любое отклонение от этих уровней должно быть обоснованным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r>
              <a:rPr lang="en-US" dirty="0">
                <a:solidFill>
                  <a:schemeClr val="tx1"/>
                </a:solidFill>
              </a:rPr>
              <a:t>224. </a:t>
            </a:r>
            <a:r>
              <a:rPr lang="ru-RU" dirty="0">
                <a:solidFill>
                  <a:schemeClr val="tx1"/>
                </a:solidFill>
              </a:rPr>
              <a:t>Расходы на оплату труда, выплачиваемые через одного и того же Основного Получателя/суб-получателя, должны быть гармонизированы в рамках всех грантов Глобального фонда. Крайне не рекомендуется устанавливать уровни оплаты труда, созданные специально для грантов Глобального фонда и отличающиеся от существующих в стране, поскольку они не соответствуют модели Глобального фонда, обязательствам по повышению эффективности помощи и дополнительным рискам, связанным с созданием "двухуровневой" системы оплаты труда в стране. Любое исключение из этого принципа должно быть полностью обосновано и утверждено Глобальным фондом в письменной форме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r>
              <a:rPr lang="en-US" dirty="0">
                <a:solidFill>
                  <a:schemeClr val="tx1"/>
                </a:solidFill>
              </a:rPr>
              <a:t>225. </a:t>
            </a:r>
            <a:r>
              <a:rPr lang="ru-RU" dirty="0">
                <a:solidFill>
                  <a:schemeClr val="tx1"/>
                </a:solidFill>
              </a:rPr>
              <a:t>Глобальный фонд будет рассматривать и утверждать уровни оплаты труда в процессе предоставления грантов. Страновой координационный комитет и/или Основной получатель/суб-получатель должны предоставить соответствующую систему оплаты труда (или другую соответствующую информацию в виде эталонных показателей) и любую дополнительную информацию, запрошенную Глобальным фондом в целях обоснования всех затрат, связанных с человеческими ресурсами. В Приложении 7А содержится ориентировочный перечень документов, подтверждающих уровень оплаты труда</a:t>
            </a:r>
            <a:r>
              <a:rPr lang="en-US" dirty="0">
                <a:solidFill>
                  <a:schemeClr val="tx1"/>
                </a:solidFill>
              </a:rPr>
              <a:t>.  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366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2CCA9-715F-4717-95F1-01E2B4579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5"/>
            <a:ext cx="11029616" cy="93505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Предлагаемые ГФ подходы должны быть обсуждены и согласованы </a:t>
            </a:r>
            <a:r>
              <a:rPr lang="en-US" dirty="0"/>
              <a:t>(1)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84CB1-EDFA-48E0-BE3B-5D4D93E5D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53299"/>
            <a:ext cx="11029615" cy="4222051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Репликация модели "Оплата по результатам", уже реализованной в проектах по ВИЧ, финансируемых USAID/CDC или в рамках компонента по туберкулезу гранта Глобального фонда. Модель должна быть адаптирована к ВИЧ компоненту гранта Глобального фонда, но основным критерием будет увязка не менее 10% вознаграждения с достижением целей проекта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1076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2CCA9-715F-4717-95F1-01E2B4579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593098"/>
            <a:ext cx="11029616" cy="91691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Предлагаемые ГФ подходы должны быть обсуждены и согласованы</a:t>
            </a:r>
            <a:r>
              <a:rPr lang="en-US" b="1" dirty="0"/>
              <a:t> </a:t>
            </a:r>
            <a:r>
              <a:rPr lang="en-US" dirty="0"/>
              <a:t>(2)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84CB1-EDFA-48E0-BE3B-5D4D93E5D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436914"/>
            <a:ext cx="11029615" cy="5312229"/>
          </a:xfrm>
        </p:spPr>
        <p:txBody>
          <a:bodyPr>
            <a:normAutofit fontScale="77500" lnSpcReduction="20000"/>
          </a:bodyPr>
          <a:lstStyle/>
          <a:p>
            <a:pPr lvl="0"/>
            <a:endParaRPr lang="en-US" dirty="0"/>
          </a:p>
          <a:p>
            <a:pPr lvl="0"/>
            <a:r>
              <a:rPr lang="ru-RU" sz="1900" dirty="0">
                <a:solidFill>
                  <a:schemeClr val="tx1"/>
                </a:solidFill>
              </a:rPr>
              <a:t>Использование опыта других стран ВЕЦА и введение контрактов, основанных на деятельности, которые ориентированы на результаты (например, клиенты, получающие услуги по снижению вреда, клиенты, прошедшие тестирование, количество новых выявленных случаев ВИЧ, пациент, находящийся на АРТ в течение 6 месяцев и т.д.), а не на вклад (индивидуальная заработная плата, административные расходы, арендная плата, коммунальные услуги и т.д.). </a:t>
            </a:r>
            <a:endParaRPr lang="en-US" sz="1900" dirty="0">
              <a:solidFill>
                <a:schemeClr val="tx1"/>
              </a:solidFill>
            </a:endParaRPr>
          </a:p>
          <a:p>
            <a:pPr lvl="0"/>
            <a:r>
              <a:rPr lang="ru-RU" sz="1900" dirty="0">
                <a:solidFill>
                  <a:schemeClr val="tx1"/>
                </a:solidFill>
              </a:rPr>
              <a:t>Стоимость контракта рассчитывается на основе единицы затрат на обслуживание в расчете на одного клиента и целевых показателей эффективности (PF), скорректированных на % от расходов администрирования, и должна быть привязана не менее 10% от вознаграждения к достижению целевых показателей проекта, а также может включать в себя поощрение за превышение целевых показателей проекта</a:t>
            </a:r>
            <a:r>
              <a:rPr lang="en-US" sz="1900" dirty="0">
                <a:solidFill>
                  <a:schemeClr val="tx1"/>
                </a:solidFill>
              </a:rPr>
              <a:t>.</a:t>
            </a:r>
            <a:endParaRPr lang="ru-RU" sz="1900" dirty="0">
              <a:solidFill>
                <a:schemeClr val="tx1"/>
              </a:solidFill>
            </a:endParaRPr>
          </a:p>
          <a:p>
            <a:pPr lvl="0"/>
            <a:r>
              <a:rPr lang="ru-RU" sz="1900" dirty="0">
                <a:solidFill>
                  <a:schemeClr val="tx1"/>
                </a:solidFill>
              </a:rPr>
              <a:t>Поставщики услуг могут гибко расходовать средства, полученные за услуги в соответствии со своими потребностями (на обучение, заработную плату, инфраструктуру), Глобальный фонд рассматривает контракты, основанные на видах деятельности в рамках грантов, как "Оплата по результатам". </a:t>
            </a:r>
          </a:p>
          <a:p>
            <a:pPr lvl="0"/>
            <a:r>
              <a:rPr lang="ru-RU" sz="1900" dirty="0">
                <a:solidFill>
                  <a:schemeClr val="tx1"/>
                </a:solidFill>
              </a:rPr>
              <a:t>В регионе ВЕЦА это наиболее широко используемая модель "Оплата по результатам", поскольку она создает прочный фундамент для перенятия услуг Правительством (посредством разработки и обширного тестирования методологии калькуляции затрат, адвокации увеличения финансовых ресурсов) и, таким образом, обеспечивает устойчивое финансирование и долгосрочную устойчивость услуг по профилактике и уходу, оказываемых ОГО</a:t>
            </a:r>
            <a:r>
              <a:rPr lang="en-US" sz="1900" dirty="0">
                <a:solidFill>
                  <a:schemeClr val="tx1"/>
                </a:solidFill>
              </a:rPr>
              <a:t>. </a:t>
            </a:r>
            <a:endParaRPr lang="ru-RU" sz="1900" dirty="0">
              <a:solidFill>
                <a:schemeClr val="tx1"/>
              </a:solidFill>
            </a:endParaRPr>
          </a:p>
          <a:p>
            <a:pPr lvl="0"/>
            <a:r>
              <a:rPr lang="ru-RU" sz="1900" dirty="0">
                <a:solidFill>
                  <a:schemeClr val="tx1"/>
                </a:solidFill>
              </a:rPr>
              <a:t>Если Кыргызстан захочет изучить этот крайне рекомендуемый вариант, Глобальный Фонд обеспечит и профинансирует техническую помощь (в дополнение к грантовому финансированию) со стороны консультантов, которые разработали, пилотировали и внедрили эту модель в других странах ВЕЦА, чтобы вы могли извлечь пользу из непосредственного опыта и уроков, накопленных в других странах региона</a:t>
            </a:r>
            <a:r>
              <a:rPr lang="en-US" sz="1900" dirty="0">
                <a:solidFill>
                  <a:schemeClr val="tx1"/>
                </a:solidFill>
              </a:rPr>
              <a:t>.</a:t>
            </a:r>
            <a:endParaRPr lang="ru-RU" sz="19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0511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2CCA9-715F-4717-95F1-01E2B4579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5"/>
            <a:ext cx="11029616" cy="93505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Предлагаемые ГФ подходы должны быть обсуждены и согласованы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(3)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84CB1-EDFA-48E0-BE3B-5D4D93E5D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53299"/>
            <a:ext cx="11029615" cy="4222051"/>
          </a:xfrm>
        </p:spPr>
        <p:txBody>
          <a:bodyPr/>
          <a:lstStyle/>
          <a:p>
            <a:pPr marL="0" lvl="0" indent="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Разработка и внедрение совершенно новой модели "Оплата по результатам", которая обеспечит долгосрочную устойчивость услуг по профилактике и уходу, предоставляемых ОГО в Кыргызстане.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007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77B00-DD31-4EF0-B701-B0224F711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489081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Предлагаемый порядок действий и сроки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1C6AE-61ED-4C6E-B61A-F01092CE8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583474"/>
            <a:ext cx="11029615" cy="6017623"/>
          </a:xfrm>
        </p:spPr>
        <p:txBody>
          <a:bodyPr>
            <a:normAutofit fontScale="55000" lnSpcReduction="20000"/>
          </a:bodyPr>
          <a:lstStyle/>
          <a:p>
            <a:pPr marL="0" indent="0" algn="r">
              <a:buNone/>
            </a:pPr>
            <a:endParaRPr lang="en-US" dirty="0">
              <a:solidFill>
                <a:schemeClr val="tx1"/>
              </a:solidFill>
            </a:endParaRPr>
          </a:p>
          <a:p>
            <a:r>
              <a:rPr lang="ru-RU" sz="2600" dirty="0">
                <a:solidFill>
                  <a:schemeClr val="tx1"/>
                </a:solidFill>
              </a:rPr>
              <a:t>Обсуждение используемого подхода - договориться о выборе варианта из 3, упомянутых в письме ГФ - сегодня</a:t>
            </a:r>
            <a:r>
              <a:rPr lang="en-US" sz="2600" dirty="0">
                <a:solidFill>
                  <a:schemeClr val="tx1"/>
                </a:solidFill>
              </a:rPr>
              <a:t>;</a:t>
            </a:r>
            <a:endParaRPr lang="ru-RU" sz="2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600" dirty="0">
                <a:solidFill>
                  <a:schemeClr val="tx1"/>
                </a:solidFill>
              </a:rPr>
              <a:t>В зависимости от выбранного варианта предлагаемые действия и сроки</a:t>
            </a:r>
            <a:endParaRPr lang="en-US" sz="2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600" b="1" dirty="0">
                <a:solidFill>
                  <a:schemeClr val="tx1"/>
                </a:solidFill>
              </a:rPr>
              <a:t>ВАРИАНТ</a:t>
            </a:r>
            <a:r>
              <a:rPr lang="en-US" sz="2600" b="1" dirty="0">
                <a:solidFill>
                  <a:schemeClr val="tx1"/>
                </a:solidFill>
              </a:rPr>
              <a:t> 1: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600" dirty="0">
                <a:solidFill>
                  <a:schemeClr val="tx1"/>
                </a:solidFill>
              </a:rPr>
              <a:t>Создать в рамках СКК Рабочую группу, которая будет поддерживать/управлять/контролировать процесс и разработку Плана на переходный период (основные этапы Плана на переходный период необходимо обсудить </a:t>
            </a:r>
            <a:r>
              <a:rPr lang="ru-RU" sz="2600" b="1" dirty="0">
                <a:solidFill>
                  <a:schemeClr val="tx1"/>
                </a:solidFill>
              </a:rPr>
              <a:t>сегодня</a:t>
            </a:r>
            <a:r>
              <a:rPr lang="ru-RU" sz="2600" dirty="0">
                <a:solidFill>
                  <a:schemeClr val="tx1"/>
                </a:solidFill>
              </a:rPr>
              <a:t>) - один национальный (финансовый) эксперт будет финансироваться ПРООН; один национальный (программный) эксперт будет финансироваться СКК (к </a:t>
            </a:r>
            <a:r>
              <a:rPr lang="ru-RU" sz="2600" b="1" dirty="0">
                <a:solidFill>
                  <a:schemeClr val="tx1"/>
                </a:solidFill>
              </a:rPr>
              <a:t>10 марта 2021 года</a:t>
            </a:r>
            <a:r>
              <a:rPr lang="ru-RU" sz="2600" dirty="0">
                <a:solidFill>
                  <a:schemeClr val="tx1"/>
                </a:solidFill>
              </a:rPr>
              <a:t>) </a:t>
            </a:r>
            <a:endParaRPr lang="en-US" sz="2600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600" dirty="0">
                <a:solidFill>
                  <a:schemeClr val="tx1"/>
                </a:solidFill>
              </a:rPr>
              <a:t>ПРООН заключит с компанией контракт на проведение исследования по заработной плате для НПО, работающих под эгидой различных доноров, и установит шкалу заработной платы, которая будет использоваться в качестве основы для определения окладов сотрудников НПО в рамках проекта ГФ (представить результаты исследования к </a:t>
            </a:r>
            <a:r>
              <a:rPr lang="ru-RU" sz="2600" b="1" dirty="0">
                <a:solidFill>
                  <a:schemeClr val="tx1"/>
                </a:solidFill>
              </a:rPr>
              <a:t>19 марта 2021 года</a:t>
            </a:r>
            <a:r>
              <a:rPr lang="ru-RU" sz="2600" dirty="0">
                <a:solidFill>
                  <a:schemeClr val="tx1"/>
                </a:solidFill>
              </a:rPr>
              <a:t>)</a:t>
            </a:r>
            <a:r>
              <a:rPr lang="en-US" sz="2600" dirty="0">
                <a:solidFill>
                  <a:schemeClr val="tx1"/>
                </a:solidFill>
              </a:rPr>
              <a:t>;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600" dirty="0">
                <a:solidFill>
                  <a:schemeClr val="tx1"/>
                </a:solidFill>
              </a:rPr>
              <a:t>ПРООН соберет все юридические документы, касающиеся шкалы окладов в правительственных учреждениях (до </a:t>
            </a:r>
            <a:r>
              <a:rPr lang="ru-RU" sz="2600" b="1" dirty="0">
                <a:solidFill>
                  <a:schemeClr val="tx1"/>
                </a:solidFill>
              </a:rPr>
              <a:t>5 марта 2021 года</a:t>
            </a:r>
            <a:r>
              <a:rPr lang="ru-RU" sz="2600" dirty="0">
                <a:solidFill>
                  <a:schemeClr val="tx1"/>
                </a:solidFill>
              </a:rPr>
              <a:t>)</a:t>
            </a:r>
            <a:endParaRPr lang="en-US" sz="2600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600" dirty="0">
                <a:solidFill>
                  <a:schemeClr val="tx1"/>
                </a:solidFill>
              </a:rPr>
              <a:t>ПРООН/сотрудничество экспертов/Рабочая группа СКК представит результаты исследования окладов и предлагаемую шкалу окладов СКК, СКК утвердит шкалы окладов как для НПО, так и для правительственных учреждений к </a:t>
            </a:r>
            <a:r>
              <a:rPr lang="ru-RU" sz="2600" b="1" dirty="0">
                <a:solidFill>
                  <a:schemeClr val="tx1"/>
                </a:solidFill>
              </a:rPr>
              <a:t>26 марта</a:t>
            </a:r>
            <a:r>
              <a:rPr lang="en-US" sz="2600" dirty="0">
                <a:solidFill>
                  <a:schemeClr val="tx1"/>
                </a:solidFill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600" dirty="0">
                <a:solidFill>
                  <a:schemeClr val="tx1"/>
                </a:solidFill>
              </a:rPr>
              <a:t>ПРООН разработает схему к </a:t>
            </a:r>
            <a:r>
              <a:rPr lang="ru-RU" sz="2600" b="1" dirty="0">
                <a:solidFill>
                  <a:schemeClr val="tx1"/>
                </a:solidFill>
              </a:rPr>
              <a:t>9 апреля 2021 года</a:t>
            </a:r>
            <a:r>
              <a:rPr lang="en-US" sz="2600" dirty="0">
                <a:solidFill>
                  <a:schemeClr val="tx1"/>
                </a:solidFill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600" dirty="0">
                <a:solidFill>
                  <a:schemeClr val="tx1"/>
                </a:solidFill>
              </a:rPr>
              <a:t>СКК обсудит/предложит корректировки/утвердит их </a:t>
            </a:r>
            <a:r>
              <a:rPr lang="ru-RU" sz="2600" b="1" dirty="0">
                <a:solidFill>
                  <a:schemeClr val="tx1"/>
                </a:solidFill>
              </a:rPr>
              <a:t>до 15 апреля 2021 г</a:t>
            </a:r>
            <a:r>
              <a:rPr lang="ru-RU" sz="2600" dirty="0">
                <a:solidFill>
                  <a:schemeClr val="tx1"/>
                </a:solidFill>
              </a:rPr>
              <a:t>.</a:t>
            </a:r>
            <a:r>
              <a:rPr lang="en-US" sz="2600" dirty="0">
                <a:solidFill>
                  <a:schemeClr val="tx1"/>
                </a:solidFill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600" dirty="0">
                <a:solidFill>
                  <a:schemeClr val="tx1"/>
                </a:solidFill>
              </a:rPr>
              <a:t>ПРООН представит ГФ предлагаемую схему платежей и план на переходный период сразу же после утверждения СКК</a:t>
            </a:r>
            <a:r>
              <a:rPr lang="en-US" sz="2600" dirty="0">
                <a:solidFill>
                  <a:schemeClr val="tx1"/>
                </a:solidFill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600" dirty="0">
                <a:solidFill>
                  <a:schemeClr val="tx1"/>
                </a:solidFill>
              </a:rPr>
              <a:t>После получения одобрения ГФ, ПРООН представит пересмотренный бюджет в соответствии с новой схемой и планом на переходный период</a:t>
            </a:r>
            <a:r>
              <a:rPr lang="en-US" sz="2600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1779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77B00-DD31-4EF0-B701-B0224F711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489081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Предлагаемый порядок действий и сроки </a:t>
            </a:r>
            <a:r>
              <a:rPr lang="en-US" dirty="0"/>
              <a:t>(2)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1C6AE-61ED-4C6E-B61A-F01092CE8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288869"/>
            <a:ext cx="11029615" cy="5477691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ВАРИАНТ</a:t>
            </a:r>
            <a:r>
              <a:rPr lang="en-US" b="1" dirty="0">
                <a:solidFill>
                  <a:schemeClr val="tx1"/>
                </a:solidFill>
              </a:rPr>
              <a:t> 2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Создать в рамках СКК Рабочую группу, которая будет поддерживать/управлять/контролировать процесс и разработку Плана на переходный период (основные этапы Плана на переходный период будут обсуждаться </a:t>
            </a:r>
            <a:r>
              <a:rPr lang="ru-RU" b="1" dirty="0">
                <a:solidFill>
                  <a:schemeClr val="tx1"/>
                </a:solidFill>
              </a:rPr>
              <a:t>сегодня</a:t>
            </a:r>
            <a:r>
              <a:rPr lang="ru-RU" dirty="0">
                <a:solidFill>
                  <a:schemeClr val="tx1"/>
                </a:solidFill>
              </a:rPr>
              <a:t>) - один национальный (финансовый) эксперт будет финансироваться ПРООН; один национальный (программный) эксперт будет финансироваться СКК (к </a:t>
            </a:r>
            <a:r>
              <a:rPr lang="ru-RU" b="1" dirty="0">
                <a:solidFill>
                  <a:schemeClr val="tx1"/>
                </a:solidFill>
              </a:rPr>
              <a:t>10 марта 2021 года</a:t>
            </a:r>
            <a:r>
              <a:rPr lang="ru-RU" dirty="0">
                <a:solidFill>
                  <a:schemeClr val="tx1"/>
                </a:solidFill>
              </a:rPr>
              <a:t>) 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ПРООН обратиться к ГФ с просьбой о заключении контракта с предлагаемым международным консультантом</a:t>
            </a:r>
            <a:r>
              <a:rPr lang="en-US" dirty="0">
                <a:solidFill>
                  <a:schemeClr val="tx1"/>
                </a:solidFill>
              </a:rPr>
              <a:t>;</a:t>
            </a:r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Консультационная работа (несколько недель?)</a:t>
            </a:r>
            <a:r>
              <a:rPr lang="en-US" dirty="0">
                <a:solidFill>
                  <a:schemeClr val="tx1"/>
                </a:solidFill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Консультант/рабочая группа/ПРООН представит СКК предлагаемую схему</a:t>
            </a:r>
            <a:r>
              <a:rPr lang="en-US" dirty="0">
                <a:solidFill>
                  <a:schemeClr val="tx1"/>
                </a:solidFill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СКК обсудит/предложит корректировки/ одобрит</a:t>
            </a:r>
            <a:r>
              <a:rPr lang="en-US" dirty="0">
                <a:solidFill>
                  <a:schemeClr val="tx1"/>
                </a:solidFill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ПРООН представит ГФ предлагаемую схему платежей и план на переходный период сразу же после утверждения СКК</a:t>
            </a:r>
            <a:r>
              <a:rPr lang="en-US" dirty="0">
                <a:solidFill>
                  <a:schemeClr val="tx1"/>
                </a:solidFill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После получения одобрения ГФ, ПРООН представит пересмотренный бюджет в соответствии с новой схемой и планом на переходный период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578942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289AE2-D2AE-49D1-AFAC-3A79F6794255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71af3243-3dd4-4a8d-8c0d-dd76da1f02a5"/>
    <ds:schemaRef ds:uri="http://purl.org/dc/elements/1.1/"/>
    <ds:schemaRef ds:uri="http://schemas.microsoft.com/office/2006/metadata/properties"/>
    <ds:schemaRef ds:uri="16c05727-aa75-4e4a-9b5f-8a80a1165891"/>
    <ds:schemaRef ds:uri="http://www.w3.org/XML/1998/namespace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1E7CA09-9778-4414-AE97-8064B12DA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27BD4C1-B6B1-4715-ABF9-E660A51A4E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1768</Words>
  <Application>Microsoft Office PowerPoint</Application>
  <PresentationFormat>Широкоэкранный</PresentationFormat>
  <Paragraphs>67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Corbel</vt:lpstr>
      <vt:lpstr>Franklin Gothic Book</vt:lpstr>
      <vt:lpstr>Franklin Gothic Demi</vt:lpstr>
      <vt:lpstr>Wingdings 2</vt:lpstr>
      <vt:lpstr>DividendVTI</vt:lpstr>
      <vt:lpstr>редезайн расходов на человеческие ресурсы для СУБ-ПОЛУЧАТЕЛЕЙ ГРАНТА ГФ KGZ-C-UNDP (2021-2023)</vt:lpstr>
      <vt:lpstr>ОБЩАЯ ИНФОРМАЦИЯ</vt:lpstr>
      <vt:lpstr>Соответствующие пункты руководящих принципов по составлению бюджета ГФ, которыми следует руководствоваться:</vt:lpstr>
      <vt:lpstr>Соответствующие пункты руководящих принципов по составлению бюджета ГФ, которыми следует руководствоваться (2):</vt:lpstr>
      <vt:lpstr>Предлагаемые ГФ подходы должны быть обсуждены и согласованы (1)</vt:lpstr>
      <vt:lpstr>Предлагаемые ГФ подходы должны быть обсуждены и согласованы (2)</vt:lpstr>
      <vt:lpstr>Предлагаемые ГФ подходы должны быть обсуждены и согласованы (3)</vt:lpstr>
      <vt:lpstr>Предлагаемый порядок действий и сроки</vt:lpstr>
      <vt:lpstr>Предлагаемый порядок действий и сроки (2)</vt:lpstr>
      <vt:lpstr>Существующая схема оплаты ТРУДА- Республиканский центр СПИД</vt:lpstr>
      <vt:lpstr>Существующая схема оплаты ТРУДА- Республиканский центр НАРКОЛОГИИ</vt:lpstr>
      <vt:lpstr>Существующая схема оплаты ТРУДА– Национальный центр фтизиатриИ</vt:lpstr>
      <vt:lpstr>Существующая схема оплаты ТРУДА– негосударственные организации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Redesign  of the HR costs for SUB-recipients of KGZ-C-UNDP gf grant (2021-2023)</dc:title>
  <dc:creator>Itana Labovic</dc:creator>
  <cp:lastModifiedBy>Inga Babicheva</cp:lastModifiedBy>
  <cp:revision>13</cp:revision>
  <dcterms:created xsi:type="dcterms:W3CDTF">2021-02-22T06:13:17Z</dcterms:created>
  <dcterms:modified xsi:type="dcterms:W3CDTF">2021-02-24T07:59:49Z</dcterms:modified>
</cp:coreProperties>
</file>