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2" r:id="rId7"/>
    <p:sldId id="27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7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4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2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7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1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1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1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7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7F6A-562D-42F6-941A-0C1B3A2A18AE}" type="datetimeFigureOut">
              <a:rPr lang="ru-RU" smtClean="0"/>
              <a:t>пн 21.02.22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15F4-6222-4F97-BC29-209F6C5D4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4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0977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плана по адаптации программ в связи с ВИЧ/ТБ к работе в условиях </a:t>
            </a:r>
            <a:r>
              <a:rPr lang="en-US" dirty="0" smtClean="0"/>
              <a:t>COVID-19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51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042749"/>
              </p:ext>
            </p:extLst>
          </p:nvPr>
        </p:nvGraphicFramePr>
        <p:xfrm>
          <a:off x="0" y="0"/>
          <a:ext cx="12192000" cy="689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1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7004963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142006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5400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877704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Обеспечение устойчивости и доступности профилактических услуг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Продолжить практику выдачи ИМН на длительные сроки, не менее чем на 1 месяц, для сохранения условий социального </a:t>
                      </a:r>
                      <a:r>
                        <a:rPr lang="ru-RU" sz="2400" dirty="0" err="1" smtClean="0"/>
                        <a:t>дистанцирования</a:t>
                      </a:r>
                      <a:r>
                        <a:rPr lang="ru-RU" sz="2400" dirty="0" smtClean="0"/>
                        <a:t>. Расширить практику вторичного обмена инструментария через помощников аут-</a:t>
                      </a:r>
                      <a:r>
                        <a:rPr lang="ru-RU" sz="2400" dirty="0" err="1" smtClean="0"/>
                        <a:t>рич</a:t>
                      </a:r>
                      <a:r>
                        <a:rPr lang="ru-RU" sz="2400" dirty="0" smtClean="0"/>
                        <a:t> работников и волонтеров</a:t>
                      </a:r>
                    </a:p>
                    <a:p>
                      <a:pPr algn="just"/>
                      <a:r>
                        <a:rPr lang="ru-RU" sz="2400" dirty="0" smtClean="0"/>
                        <a:t>2.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Обеспечить всех аут-</a:t>
                      </a:r>
                      <a:r>
                        <a:rPr lang="ru-RU" sz="2400" dirty="0" err="1" smtClean="0"/>
                        <a:t>рич</a:t>
                      </a:r>
                      <a:r>
                        <a:rPr lang="ru-RU" sz="2400" dirty="0" smtClean="0"/>
                        <a:t> работников планшетами с установкой на них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приложений по консультированию, ведению отчетности и документированию правонарушений в отношении КГ.</a:t>
                      </a:r>
                    </a:p>
                    <a:p>
                      <a:pPr algn="just"/>
                      <a:r>
                        <a:rPr lang="ru-RU" sz="2400" dirty="0" smtClean="0"/>
                        <a:t>3.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Предусмотреть расходы на телефонную и интернет связь для полевых работников, укрепление оснащения офисов организаций качественной </a:t>
                      </a:r>
                      <a:r>
                        <a:rPr lang="ru-RU" sz="2400" dirty="0" err="1" smtClean="0"/>
                        <a:t>орг.техникой</a:t>
                      </a:r>
                      <a:r>
                        <a:rPr lang="ru-RU" sz="2400" dirty="0" smtClean="0"/>
                        <a:t> и интернетом для проведения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консультаций, обучения.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Предоставляется ИМН на срок до 1-го месяца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В рамках дополнительных средств ГФ были закуплены планшеты, которые были предоставлены всем уличным юристам</a:t>
                      </a:r>
                      <a:r>
                        <a:rPr lang="ru-RU" sz="2400" baseline="0" dirty="0" smtClean="0"/>
                        <a:t> и </a:t>
                      </a:r>
                      <a:r>
                        <a:rPr lang="ru-RU" sz="2400" dirty="0" err="1" smtClean="0"/>
                        <a:t>аутрич</a:t>
                      </a:r>
                      <a:r>
                        <a:rPr lang="ru-RU" sz="2400" dirty="0" smtClean="0"/>
                        <a:t> работникам.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Улучшено оснащение </a:t>
                      </a:r>
                      <a:r>
                        <a:rPr lang="ru-RU" sz="2400" dirty="0" err="1" smtClean="0"/>
                        <a:t>орг.техникой</a:t>
                      </a:r>
                      <a:r>
                        <a:rPr lang="ru-RU" sz="2400" dirty="0" smtClean="0"/>
                        <a:t> по запросу организаций, предусмотрены средства на мобильную связь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75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248024"/>
              </p:ext>
            </p:extLst>
          </p:nvPr>
        </p:nvGraphicFramePr>
        <p:xfrm>
          <a:off x="0" y="-35534"/>
          <a:ext cx="12192000" cy="689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1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596740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550229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0934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48654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Адаптация услуг лечения и поддержание приверженности к лечению ВИЧ и ТБ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Продолжить практику выдачи АРВ-препаратов на срок от 1-го до 3-х месяцев и рассмотреть возможности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своевременной диагностики ВН.</a:t>
                      </a:r>
                    </a:p>
                    <a:p>
                      <a:pPr algn="just"/>
                      <a:r>
                        <a:rPr lang="ru-RU" sz="2400" dirty="0" smtClean="0"/>
                        <a:t>2.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Сформировать мобильные бригады для консультирования ЛЖВ, ТБ с низкой приверженностью или отказывающихся от лечения. Обеспечить транспортными расходами деятельность данных бригад.</a:t>
                      </a:r>
                    </a:p>
                    <a:p>
                      <a:pPr algn="just"/>
                      <a:r>
                        <a:rPr lang="ru-RU" sz="2400" dirty="0" smtClean="0"/>
                        <a:t>3.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Включить в штаты служб СПИДа, НПО, предоставляющих услуги ЛЖВ,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консультантов и внедрить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приложения по приверженности к лечению.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Утвержден СОП, в соответствии с которым выдача может осуществляться на 6-12 месяцев.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Осуществляется отправка АРВ-препараты  ЛЖВ-мигрантам проживающим</a:t>
                      </a:r>
                      <a:r>
                        <a:rPr lang="ru-RU" sz="2400" baseline="0" dirty="0" smtClean="0"/>
                        <a:t> за пределами страны.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/>
                        <a:t>Сформировано 8 мобильных бригад для консультирования ЛЖВ и доставки АРВ-препаратов. Транспортными расходами и мобильной связью обеспечены. 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3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38222"/>
              </p:ext>
            </p:extLst>
          </p:nvPr>
        </p:nvGraphicFramePr>
        <p:xfrm>
          <a:off x="0" y="-13015"/>
          <a:ext cx="12192000" cy="6871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1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825340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321629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3186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26135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Адаптация услуг лечения и поддержание приверженности к лечению ВИЧ и ТБ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4. Провести обучение членов мобильных бригад,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консультантов по использованию приложений, дистанционному консультированию.</a:t>
                      </a:r>
                    </a:p>
                    <a:p>
                      <a:pPr algn="just"/>
                      <a:r>
                        <a:rPr lang="ru-RU" sz="2400" dirty="0" smtClean="0"/>
                        <a:t>5.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Разработать пакет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обучения по школе пациентов, приверженности к лечению и т.д.</a:t>
                      </a:r>
                    </a:p>
                    <a:p>
                      <a:pPr algn="just"/>
                      <a:r>
                        <a:rPr lang="ru-RU" sz="2400" dirty="0" smtClean="0"/>
                        <a:t>6.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Рассмотреть доплаты медицинским сестрам за выявление случая ТБ, своевременность исследований и успешный исход лечения из средств доноров (кроме </a:t>
                      </a:r>
                      <a:r>
                        <a:rPr lang="ru-RU" sz="2400" dirty="0" err="1" smtClean="0"/>
                        <a:t>Таласской</a:t>
                      </a:r>
                      <a:r>
                        <a:rPr lang="ru-RU" sz="2400" dirty="0" smtClean="0"/>
                        <a:t> и Чуйской областей).  </a:t>
                      </a:r>
                    </a:p>
                    <a:p>
                      <a:pPr algn="just"/>
                      <a:r>
                        <a:rPr lang="ru-RU" sz="2400" dirty="0" smtClean="0"/>
                        <a:t>7.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Увеличить количество кейс-менеджеров для проведения выявления, своевременности исследований и видео-НКЛ с возмещением транспортных и коммуникационных расходов</a:t>
                      </a:r>
                    </a:p>
                    <a:p>
                      <a:pPr algn="just"/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Внедрен механизм мотивационных выплат за вовлечение в лечение ВИЧ и достижение вирусной супрессии.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В 2021 году разработано и внедрено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приложение для консультирования и формированию приверженности к лечению ВИЧ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Разделы школы пациентов включены в он-</a:t>
                      </a:r>
                      <a:r>
                        <a:rPr lang="ru-RU" sz="2400" dirty="0" err="1" smtClean="0"/>
                        <a:t>лайн</a:t>
                      </a:r>
                      <a:r>
                        <a:rPr lang="ru-RU" sz="2400" dirty="0" smtClean="0"/>
                        <a:t> приложение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46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21345"/>
              </p:ext>
            </p:extLst>
          </p:nvPr>
        </p:nvGraphicFramePr>
        <p:xfrm>
          <a:off x="16326" y="0"/>
          <a:ext cx="12192000" cy="689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1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7527469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0853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49462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Адаптация услуг лечения и поддержание приверженности к лечению ВИЧ и ТБ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8.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Провести обучение кейс-менеджеров представителей НПО, НПО, работающих с мигрантами по ВИЧ, ТБ/ЛУ ТБ и COVID-19. </a:t>
                      </a:r>
                    </a:p>
                    <a:p>
                      <a:pPr algn="just"/>
                      <a:r>
                        <a:rPr lang="ru-RU" sz="2500" dirty="0" smtClean="0"/>
                        <a:t>9. Провести тренинги по менеджменту противотуберкулезных препаратов для среднего медицинского персонала, ответственного за учет противотуберкулезных препаратов в медицинских организациях противотуберкулезной программы, ПМСП и областных координаторов по лекарственному менеджменту.</a:t>
                      </a:r>
                    </a:p>
                    <a:p>
                      <a:pPr algn="just"/>
                      <a:r>
                        <a:rPr lang="ru-RU" sz="2500" dirty="0" smtClean="0"/>
                        <a:t>10.	Обеспечить бактерицидными лампами изоляторы по COVID-19, рентген кабинеты, приемные комнаты для больных ТБ с подозрением/подтвержденными COVID-19. </a:t>
                      </a:r>
                    </a:p>
                    <a:p>
                      <a:pPr algn="just"/>
                      <a:endParaRPr lang="ru-RU" sz="25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Активированы </a:t>
                      </a:r>
                      <a:r>
                        <a:rPr lang="ru-RU" sz="2500" dirty="0" smtClean="0"/>
                        <a:t>2 проекта через НПО по оказанию услуг больным ТБ, 1 общежитие и увеличено количество кейс-менеджеров до 10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Для всех «красных зон» на базе стационаров ТБ приобретены и установлены бактерицидные лампы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8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012483"/>
              </p:ext>
            </p:extLst>
          </p:nvPr>
        </p:nvGraphicFramePr>
        <p:xfrm>
          <a:off x="16326" y="0"/>
          <a:ext cx="12192000" cy="689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1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7870372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3276597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0853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49462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Обеспечение непрерывности лечения ВИЧ и ТБ для мигрантов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1.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Провести тестирование мигрантов на COVID-19, а также на ТБ при наличии симптомов.</a:t>
                      </a:r>
                    </a:p>
                    <a:p>
                      <a:pPr algn="just"/>
                      <a:r>
                        <a:rPr lang="ru-RU" sz="2500" dirty="0" smtClean="0"/>
                        <a:t>2.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Определить способы доставки АРВ-препаратов, для граждан КР, находящихся в миграции.</a:t>
                      </a:r>
                    </a:p>
                    <a:p>
                      <a:pPr algn="just"/>
                      <a:r>
                        <a:rPr lang="ru-RU" sz="2500" dirty="0" smtClean="0"/>
                        <a:t>3.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В координации с партнерами осуществлять регулярный мониторинг обеспечения всех нуждающихся мигрантов АРВ-препаратами.</a:t>
                      </a:r>
                    </a:p>
                    <a:p>
                      <a:pPr algn="just"/>
                      <a:endParaRPr lang="ru-RU" sz="25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Все ЛЖВ-мигранты получают АРВ-препараты своевременно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24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346160"/>
              </p:ext>
            </p:extLst>
          </p:nvPr>
        </p:nvGraphicFramePr>
        <p:xfrm>
          <a:off x="0" y="0"/>
          <a:ext cx="12192000" cy="6955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351814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239983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0853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6011091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Обеспечение непрерывности услуг и эффективного использования ресурсов через мониторинг со стороны гражданского общества и противотуберкулезной программы.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300" dirty="0" smtClean="0"/>
                        <a:t>1.</a:t>
                      </a:r>
                      <a:r>
                        <a:rPr lang="ru-RU" sz="2300" baseline="0" dirty="0" smtClean="0"/>
                        <a:t> С</a:t>
                      </a:r>
                      <a:r>
                        <a:rPr lang="ru-RU" sz="2300" dirty="0" smtClean="0"/>
                        <a:t>овместное планирование по финансированию закупок ЛС и ИМН, вовлечение членов ПС и представителей ГО в тендерные комиссии служб СПИДа.</a:t>
                      </a:r>
                    </a:p>
                    <a:p>
                      <a:pPr algn="just"/>
                      <a:r>
                        <a:rPr lang="ru-RU" sz="2300" dirty="0" smtClean="0"/>
                        <a:t>2.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Проведение мониторинга государственных и международных закупок ЛС, тестов и ИМН со стороны гражданского общества. </a:t>
                      </a:r>
                    </a:p>
                    <a:p>
                      <a:pPr algn="just"/>
                      <a:r>
                        <a:rPr lang="ru-RU" sz="2300" dirty="0" smtClean="0"/>
                        <a:t>3.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Проведение мониторинга наличия запасов ЛС, тестов и реагирование на случаи сокращения запасов на местах.</a:t>
                      </a:r>
                    </a:p>
                    <a:p>
                      <a:pPr algn="just"/>
                      <a:r>
                        <a:rPr lang="ru-RU" sz="2300" dirty="0" smtClean="0"/>
                        <a:t>4.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Проведение мониторинговых визитов с целью улучшения координации деятельности противотуберкулезных стационаров в отношении ТБ/COVID-19, контроля выполнения диагностического алгоритма по выявлению и диагностике COVID-19 у больных ТБ.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В 2020-2021 гг. проведены мониторинг закупок АРВ-препаратов, тестов и реагентов и мониторинг государственных закупок всеми подразделениями служб СПИДа и ТБ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Проведены 2 семинара для руководителей и специалистов по закупкам СПИД и ТБ служб по повышению качества закупок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ПТП и АРВП имеются в необходимом количестве и предоставляются непрерывно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0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41826"/>
              </p:ext>
            </p:extLst>
          </p:nvPr>
        </p:nvGraphicFramePr>
        <p:xfrm>
          <a:off x="0" y="32657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86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5519057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5480957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5484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4. Социальная поддержка и снижение стигмы и дискриминации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6309543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Поддержка наиболее уязвимых групп, медицинских работников, вовлеченных в диагностику и лечение пациентов с COVID-19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1.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Поддержка </a:t>
                      </a:r>
                      <a:r>
                        <a:rPr lang="ru-RU" sz="2500" dirty="0" err="1" smtClean="0"/>
                        <a:t>шелтеров</a:t>
                      </a:r>
                      <a:r>
                        <a:rPr lang="ru-RU" sz="2500" dirty="0" smtClean="0"/>
                        <a:t>, центров временного проживания для КГН, включая увеличение продуктовой поддержки, расширение койко-мест. </a:t>
                      </a:r>
                    </a:p>
                    <a:p>
                      <a:pPr algn="just"/>
                      <a:r>
                        <a:rPr lang="ru-RU" sz="2500" dirty="0" smtClean="0"/>
                        <a:t>2.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Усиление центров для женщин в целях предоставления мест временного проживания и проведения консультаций для женщин, пострадавших от семейного насилия.</a:t>
                      </a:r>
                    </a:p>
                    <a:p>
                      <a:pPr algn="just"/>
                      <a:r>
                        <a:rPr lang="ru-RU" sz="2500" dirty="0" smtClean="0"/>
                        <a:t>3.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Включить психологов на почасовую работу в действующие проекты для оказания помощи медицинским работникам, ЛЖВ, ТБ, ключевым группам населения.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В 2020 году, выделены дополнительные средства для действующих </a:t>
                      </a:r>
                      <a:r>
                        <a:rPr lang="ru-RU" sz="2500" dirty="0" err="1" smtClean="0"/>
                        <a:t>шелтеров</a:t>
                      </a:r>
                      <a:r>
                        <a:rPr lang="ru-RU" sz="2500" dirty="0" smtClean="0"/>
                        <a:t> на продукты, расширение койко-мест. В 2021 году поддержана деятельность нового центра для ЛУИН, расширена деятельность 3-х женских центров.  В рамках ГСЗ также поддержаны 2 центра для ЛЖВ на юге и севере.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В состав МДК при центрах СПИДа, НПО и в команду консультантов он-</a:t>
                      </a:r>
                      <a:r>
                        <a:rPr lang="ru-RU" sz="2500" dirty="0" err="1" smtClean="0"/>
                        <a:t>лайн</a:t>
                      </a:r>
                      <a:r>
                        <a:rPr lang="ru-RU" sz="2500" dirty="0" smtClean="0"/>
                        <a:t> приложения включены штатные единицы психологов, оказывающие услуги для всех нуждающихся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389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673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43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302828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893129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5484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4. Социальная поддержка и снижение стигмы и дискриминации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6309543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Поддержка наиболее уязвимых групп, медицинских работников, вовлеченных в диагностику и лечение пациентов с COVID-19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4. Сформировать списки наиболее бедных, многодетных, нетрудоспособных представителей ЛЖВ, больных МЛУ ТБ и ключевых групп для последующей социальной поддержки в условиях экономического кризиса.</a:t>
                      </a:r>
                    </a:p>
                    <a:p>
                      <a:pPr algn="just"/>
                      <a:r>
                        <a:rPr lang="ru-RU" sz="2500" dirty="0" smtClean="0"/>
                        <a:t>5. Обеспечить обсервацией медицинских работников, осуществляющих процесс диагностики и лечения с COVID-19 с адекватными условиями для психологической поддержки и снижения стигмы и дискриминации.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В 2020 году  оказана продуктовая поддержка для более чем 2000 представителей КГ, всем детям с ВИЧ предоставлены планшеты и наборы для он-</a:t>
                      </a:r>
                      <a:r>
                        <a:rPr lang="ru-RU" sz="2500" dirty="0" err="1" smtClean="0"/>
                        <a:t>лайн</a:t>
                      </a:r>
                      <a:r>
                        <a:rPr lang="ru-RU" sz="2500" dirty="0" smtClean="0"/>
                        <a:t> обучения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На протяжении июня- сентября 2020 года осуществлялась оплата за проживание медицинских работников, работающих в «красных зонах», на период обсервации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21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2635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43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302828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893129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5484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4. Социальная поддержка и снижение стигмы и дискриминации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6309543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Снижение стигмы и дискриминации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1.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Организовать информационную компанию по вопросам стигмы и дискриминации в отношении людей с любыми заболеваниями, включая COVID-19, ВИЧ и ТБ с акцентом на преодоление страхов, соблюдение мер предосторожности</a:t>
                      </a:r>
                    </a:p>
                    <a:p>
                      <a:pPr algn="just"/>
                      <a:endParaRPr lang="ru-RU" sz="2500" dirty="0" smtClean="0"/>
                    </a:p>
                    <a:p>
                      <a:pPr algn="just"/>
                      <a:r>
                        <a:rPr lang="ru-RU" sz="2500" dirty="0" smtClean="0"/>
                        <a:t>2.	Провести обучение медицинских сотрудников, сотрудников НПО по работе в условиях эпидемии, оказанию психологической поддержки всем, испытывающим беспокойство, страхи и проявляющим стигму в отношении каких-либо групп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500" dirty="0" smtClean="0"/>
                        <a:t>Проведены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семинары по профилактике сгорания, адаптации услуг к условиям эпидемии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6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097723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9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894683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956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008915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893129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112321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. Адаптация национальных планов по реализации программ в связи с ВИЧ/ТБ к работе в условиях эпидемии COVID-19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462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Описание мероприятий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374167"/>
                  </a:ext>
                </a:extLst>
              </a:tr>
              <a:tr h="5272303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/>
                        <a:t>Обеспечить наличие краткосрочной стратегии для достижения целей </a:t>
                      </a:r>
                    </a:p>
                    <a:p>
                      <a:pPr algn="ctr"/>
                      <a:r>
                        <a:rPr lang="ru-RU" sz="2500" b="1" dirty="0" smtClean="0"/>
                        <a:t>90-90-90 </a:t>
                      </a:r>
                      <a:endParaRPr lang="ru-RU" sz="25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1. Разработать</a:t>
                      </a:r>
                      <a:r>
                        <a:rPr lang="ru-RU" sz="2500" baseline="0" dirty="0" smtClean="0"/>
                        <a:t> о</a:t>
                      </a:r>
                      <a:r>
                        <a:rPr lang="ru-RU" sz="2500" dirty="0" smtClean="0"/>
                        <a:t>перативный план мероприятий</a:t>
                      </a:r>
                      <a:r>
                        <a:rPr lang="ru-RU" sz="2500" baseline="0" dirty="0" smtClean="0"/>
                        <a:t> в сфере ВИЧ и ТБ для достижения целей ППКР в </a:t>
                      </a:r>
                      <a:r>
                        <a:rPr lang="en-US" sz="2500" baseline="0" dirty="0" smtClean="0"/>
                        <a:t>COVID-19</a:t>
                      </a:r>
                      <a:endParaRPr lang="ru-RU" sz="2500" dirty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2.</a:t>
                      </a:r>
                      <a:r>
                        <a:rPr lang="ru-RU" sz="2500" baseline="0" dirty="0" smtClean="0"/>
                        <a:t> Подготовить з</a:t>
                      </a:r>
                      <a:r>
                        <a:rPr lang="ru-RU" sz="2500" dirty="0" smtClean="0"/>
                        <a:t>аявку от КР в ГФ по смягчению воздействия эпидемии COVID-19 на программы в связи с ВИЧ и ТБ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3. Пересмотр текущих планов МО, НПО и РЦ СПИД в соответствии с оперативным планом Комитета по ВИЧ и ТБ для повышения эффективности работы в условиях эпидемии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План утвержден</a:t>
                      </a:r>
                      <a:r>
                        <a:rPr lang="ru-RU" sz="2500" baseline="0" dirty="0" smtClean="0"/>
                        <a:t> Комитетом по ВИЧ и ТБ.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500" baseline="0" dirty="0" smtClean="0"/>
                        <a:t>Часть мероприятий вошли в ППКМ по ВИЧ на 2022 – 2026 гг.</a:t>
                      </a:r>
                      <a:endParaRPr lang="ru-RU" sz="2500" dirty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От ГФ получено 840 тыс.$ в 2020 г., 6,6 млн.$ в 2021 году и 440 тыс.$ из средств заявки 2018-2020 гг. направлено на борьбу с COVID</a:t>
                      </a:r>
                      <a:endParaRPr lang="ru-RU" sz="2500" dirty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Пересмотрен ряд алгоритмов услуг для условий эпидемии. </a:t>
                      </a:r>
                      <a:endParaRPr lang="ru-RU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7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357975"/>
              </p:ext>
            </p:extLst>
          </p:nvPr>
        </p:nvGraphicFramePr>
        <p:xfrm>
          <a:off x="0" y="81643"/>
          <a:ext cx="12192000" cy="6841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86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4816928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6183086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7405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2. Финансирование программ в связи с ВИЧ и ТБ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867618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/>
                        <a:t>Бюджеты для реализации программ в связи с ВИЧ/ТБ оптимизированы с учетом работы в условиях эпидемии</a:t>
                      </a:r>
                      <a:endParaRPr lang="ru-RU" sz="25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500" dirty="0" smtClean="0"/>
                        <a:t>1. Провести анализ объема услуг, в связи с ВИЧ/ТБ в период эпидемии </a:t>
                      </a:r>
                      <a:r>
                        <a:rPr lang="en-US" sz="2500" dirty="0" smtClean="0"/>
                        <a:t>COVID-19</a:t>
                      </a:r>
                      <a:r>
                        <a:rPr lang="ru-RU" sz="2500" dirty="0" smtClean="0"/>
                        <a:t>.</a:t>
                      </a:r>
                      <a:endParaRPr lang="ru-RU" sz="2500" dirty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2.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Провести анализ ранее запланированных мероприятий, в период эпидемии с разработкой рекомендаций по перепрограммированию.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3.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Подготовить прогноз по увеличению расходов на закупку ЛС и ИМН. Разработать рекомендации для покрытия объема финансирования.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Все АРВ, ТБ препараты и ИМН закуплены в соответствием с планами</a:t>
                      </a:r>
                      <a:r>
                        <a:rPr lang="ru-RU" sz="2500" baseline="0" dirty="0" smtClean="0"/>
                        <a:t> закупок. Снижение стоимости АРВ (</a:t>
                      </a:r>
                      <a:r>
                        <a:rPr lang="en-US" sz="2500" baseline="0" dirty="0" smtClean="0"/>
                        <a:t>TLD)</a:t>
                      </a:r>
                      <a:r>
                        <a:rPr lang="ru-RU" sz="2500" baseline="0" dirty="0" smtClean="0"/>
                        <a:t>. </a:t>
                      </a:r>
                      <a:endParaRPr lang="ru-RU" sz="2500" dirty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В связи со снижением количества тестирования на ВИЧ, количества больных ТБ в период эпидемии увеличения расходов закупку средств диагностики, ПТП не было</a:t>
                      </a:r>
                      <a:endParaRPr lang="ru-RU" sz="2500" dirty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Все программы, включая лечение, профилактические услуги финансировались своевременно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3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02252"/>
              </p:ext>
            </p:extLst>
          </p:nvPr>
        </p:nvGraphicFramePr>
        <p:xfrm>
          <a:off x="0" y="0"/>
          <a:ext cx="12192000" cy="6841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4767943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7405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2. Финансирование программ в связи с ВИЧ и ТБ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867618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/>
                        <a:t>Бюджеты для реализации программ в связи с ВИЧ/ТБ оптимизированы с учетом работы в условиях эпидемии</a:t>
                      </a:r>
                      <a:endParaRPr lang="ru-RU" sz="25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4. Подготовить план по поставке ПТП для ЛУ ТБ пациентов в условиях ЧС и ЧП.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5. Обеспечить общую координацию учета финансирования из всех источников программ в связи с ВИЧ и ТБ.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В 2020 году в связи с </a:t>
                      </a:r>
                      <a:r>
                        <a:rPr lang="en-US" sz="2500" dirty="0" smtClean="0"/>
                        <a:t>COVID-19</a:t>
                      </a:r>
                      <a:r>
                        <a:rPr lang="ru-RU" sz="2500" dirty="0" smtClean="0"/>
                        <a:t> не проведены конкурсы на ГСЗ. Бюджетные средства перенаправлены на мероприятия, связанные с COVID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500" dirty="0" smtClean="0"/>
                        <a:t>Привлеченные средства позволили профинансировать мобильные бригады, увеличить транспортные расходы, обеспечить доставку АРВ-препаратов мигрантам, обеспечить всех сотрудников служб </a:t>
                      </a:r>
                      <a:r>
                        <a:rPr lang="ru-RU" sz="2500" dirty="0" err="1" smtClean="0"/>
                        <a:t>СИЗами</a:t>
                      </a:r>
                      <a:r>
                        <a:rPr lang="ru-RU" sz="2500" dirty="0" smtClean="0"/>
                        <a:t> и т.д.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72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963197"/>
              </p:ext>
            </p:extLst>
          </p:nvPr>
        </p:nvGraphicFramePr>
        <p:xfrm>
          <a:off x="32654" y="16331"/>
          <a:ext cx="12192000" cy="685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389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7200900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027711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382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3934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Цель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Описание мероприятий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Результат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374167"/>
                  </a:ext>
                </a:extLst>
              </a:tr>
              <a:tr h="550993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Снизить риски инфицирования </a:t>
                      </a:r>
                    </a:p>
                    <a:p>
                      <a:pPr algn="ctr"/>
                      <a:r>
                        <a:rPr lang="ru-RU" sz="2200" b="1" dirty="0" smtClean="0"/>
                        <a:t>COVID-19 среди сотрудников,  </a:t>
                      </a:r>
                    </a:p>
                    <a:p>
                      <a:pPr algn="ctr"/>
                      <a:r>
                        <a:rPr lang="ru-RU" sz="2200" b="1" dirty="0" smtClean="0"/>
                        <a:t>пациентов ТБ и клиентов программ</a:t>
                      </a:r>
                      <a:endParaRPr lang="ru-RU" sz="22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1.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Обеспечить СИЗ в соответствии с нормами для каждой категории специалистов.</a:t>
                      </a:r>
                      <a:endParaRPr lang="ru-RU" sz="2200" dirty="0"/>
                    </a:p>
                    <a:p>
                      <a:pPr algn="l"/>
                      <a:r>
                        <a:rPr lang="ru-RU" sz="2200" dirty="0" smtClean="0"/>
                        <a:t>2.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Обеспечить применение инструментов инфекционной безопасности на всех уровнях здравоохранения, включая НПО.</a:t>
                      </a:r>
                      <a:endParaRPr lang="ru-RU" sz="2200" dirty="0"/>
                    </a:p>
                    <a:p>
                      <a:pPr algn="l"/>
                      <a:r>
                        <a:rPr lang="ru-RU" sz="2200" dirty="0" smtClean="0"/>
                        <a:t>3.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Обучить сотрудников программ в связи с ВИЧ и ТБ мерам, для снижения риска инфицирования COVID-19.</a:t>
                      </a:r>
                    </a:p>
                    <a:p>
                      <a:pPr algn="l"/>
                      <a:r>
                        <a:rPr lang="ru-RU" sz="2200" dirty="0" smtClean="0"/>
                        <a:t>4. Разработать и внедрить инструкции по технике безопасности для всех организаций, вовлеченных в программах в связи с ВИЧ и ТБ.</a:t>
                      </a:r>
                    </a:p>
                    <a:p>
                      <a:pPr algn="l"/>
                      <a:r>
                        <a:rPr lang="ru-RU" sz="2200" smtClean="0"/>
                        <a:t>5. Провести обучение по психологической поддержке для сотрудников, контактирующих с COVID-19 и ключевыми группами.</a:t>
                      </a:r>
                    </a:p>
                    <a:p>
                      <a:pPr algn="l"/>
                      <a:r>
                        <a:rPr lang="ru-RU" sz="2200" smtClean="0"/>
                        <a:t>6. Организовать изоляторы и обсерваторы для пациентов ТБ и COVID-19, во всех противотуберкулезных стационарах. </a:t>
                      </a:r>
                      <a:endParaRPr lang="ru-RU" sz="2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СИЗ обеспечены все сотрудники в полном объеме из средств ГБ и дополнительных средств ГФ.</a:t>
                      </a:r>
                      <a:endParaRPr lang="ru-RU" sz="2200" dirty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В стационарах ТБ служб установлены дополнительное оборудование, обустроены изоляторы.</a:t>
                      </a:r>
                      <a:endParaRPr lang="ru-RU" sz="22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200" dirty="0" smtClean="0"/>
                        <a:t>Все сотрудники НПО,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служб ВИЧ и ТБ обучены по вопросам инфекционной безопасности.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200" dirty="0" smtClean="0"/>
                        <a:t>Проведено 2 семинара по психологической поддержке сотрудников.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5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4962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457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221186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5252357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5335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04646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Содействие раннему выявлению COVID-19 среди пациентов ТБ и ключевых групп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/>
                        <a:t>1.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Обеспечить тестирование пациентов ТБ, КГН на COVID-19 из средств ГФ.</a:t>
                      </a:r>
                      <a:endParaRPr lang="ru-RU" sz="2500" dirty="0"/>
                    </a:p>
                    <a:p>
                      <a:pPr algn="l"/>
                      <a:r>
                        <a:rPr lang="ru-RU" sz="2500" dirty="0" smtClean="0"/>
                        <a:t>2.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Провести тестирование на COVID-19 сотрудников, медицинских организаций/лабораторий, контактирующих с пациентами COVID-19. </a:t>
                      </a:r>
                    </a:p>
                    <a:p>
                      <a:pPr algn="l"/>
                      <a:r>
                        <a:rPr lang="ru-RU" sz="2500" dirty="0" smtClean="0"/>
                        <a:t>3. Утвердить приказ МЗ КР по использованию платформ </a:t>
                      </a:r>
                      <a:r>
                        <a:rPr lang="ru-RU" sz="2500" dirty="0" err="1" smtClean="0"/>
                        <a:t>Xpert</a:t>
                      </a:r>
                      <a:r>
                        <a:rPr lang="ru-RU" sz="2500" dirty="0" smtClean="0"/>
                        <a:t>-MTB/</a:t>
                      </a:r>
                      <a:r>
                        <a:rPr lang="ru-RU" sz="2500" dirty="0" err="1" smtClean="0"/>
                        <a:t>Rif</a:t>
                      </a:r>
                      <a:r>
                        <a:rPr lang="ru-RU" sz="2500" dirty="0" smtClean="0"/>
                        <a:t> и </a:t>
                      </a:r>
                      <a:r>
                        <a:rPr lang="ru-RU" sz="2500" dirty="0" err="1" smtClean="0"/>
                        <a:t>Xpert</a:t>
                      </a:r>
                      <a:r>
                        <a:rPr lang="ru-RU" sz="2500" dirty="0" smtClean="0"/>
                        <a:t>/Xpress-COVID-19 для тестирования на ТБ, COVID-19 и ВИЧ.</a:t>
                      </a:r>
                    </a:p>
                    <a:p>
                      <a:pPr algn="l"/>
                      <a:r>
                        <a:rPr lang="ru-RU" sz="2500" dirty="0" smtClean="0"/>
                        <a:t>4. Обеспечить закупку тестов на COVID-19 из средств ГФ.</a:t>
                      </a:r>
                    </a:p>
                    <a:p>
                      <a:pPr algn="l"/>
                      <a:r>
                        <a:rPr lang="ru-RU" sz="2500" dirty="0" smtClean="0"/>
                        <a:t>5. Организовать условия для проведения тестирования на COVID-19, для ЛЖВ, ТБ и лиц с ослабленным иммунитетом.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ГФ в 2020 и в 2021 году были поставлены ПЦР-тесты для диагностики COVID. 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Летом 2021 года  поставлены 10,5 тыс. экспресс-тестов на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en-US" sz="2500" dirty="0" smtClean="0"/>
                        <a:t>COVID</a:t>
                      </a:r>
                      <a:r>
                        <a:rPr lang="ru-RU" sz="2500" dirty="0" smtClean="0"/>
                        <a:t>.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В 2022 г из средств ГФ закуплено 30 тыс.  ЭТ на </a:t>
                      </a:r>
                      <a:r>
                        <a:rPr lang="en-US" sz="2500" dirty="0" smtClean="0"/>
                        <a:t>COVID</a:t>
                      </a:r>
                      <a:r>
                        <a:rPr lang="ru-RU" sz="2500" dirty="0" smtClean="0"/>
                        <a:t>.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Утверждены приказы МЗ КР по использованию платформ </a:t>
                      </a:r>
                      <a:r>
                        <a:rPr lang="ru-RU" sz="2500" dirty="0" err="1" smtClean="0"/>
                        <a:t>Xpert</a:t>
                      </a:r>
                      <a:r>
                        <a:rPr lang="ru-RU" sz="2500" dirty="0" smtClean="0"/>
                        <a:t>-MTB/</a:t>
                      </a:r>
                      <a:r>
                        <a:rPr lang="ru-RU" sz="2500" dirty="0" err="1" smtClean="0"/>
                        <a:t>Rif</a:t>
                      </a:r>
                      <a:r>
                        <a:rPr lang="ru-RU" sz="2500" dirty="0" smtClean="0"/>
                        <a:t> и </a:t>
                      </a:r>
                      <a:r>
                        <a:rPr lang="ru-RU" sz="2500" dirty="0" err="1" smtClean="0"/>
                        <a:t>Xpert</a:t>
                      </a:r>
                      <a:r>
                        <a:rPr lang="ru-RU" sz="2500" dirty="0" smtClean="0"/>
                        <a:t>/Xpress-COVID-19 для тестирования на COVID-19 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Утвержден приказ МЗ КР по использованию ЭТ на COVID-19.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75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64363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457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890657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582886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5335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904646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Содействие раннему выявлению COVID-19 среди пациентов ТБ и ключевых групп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/>
                        <a:t>6.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Обеспечить аппаратами ИВЛ противотуберкулезные стационары, где будут размещаться пациенты с тяжелыми формами COVID-19.</a:t>
                      </a:r>
                    </a:p>
                    <a:p>
                      <a:pPr algn="l"/>
                      <a:r>
                        <a:rPr lang="ru-RU" sz="2500" dirty="0" smtClean="0"/>
                        <a:t>7.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Обеспечить транспортировку детей для компьютерной томографии органов грудной клетки, до мест, где имеется компьютерный томограф (</a:t>
                      </a:r>
                      <a:r>
                        <a:rPr lang="ru-RU" sz="2500" dirty="0" err="1" smtClean="0"/>
                        <a:t>г.Бишкек</a:t>
                      </a:r>
                      <a:r>
                        <a:rPr lang="ru-RU" sz="2500" dirty="0" smtClean="0"/>
                        <a:t>, </a:t>
                      </a:r>
                      <a:r>
                        <a:rPr lang="ru-RU" sz="2500" dirty="0" err="1" smtClean="0"/>
                        <a:t>г.Ош</a:t>
                      </a:r>
                      <a:r>
                        <a:rPr lang="ru-RU" sz="2500" dirty="0" smtClean="0"/>
                        <a:t> и г. </a:t>
                      </a:r>
                      <a:r>
                        <a:rPr lang="ru-RU" sz="2500" dirty="0" err="1" smtClean="0"/>
                        <a:t>Жалал-Абад</a:t>
                      </a:r>
                      <a:r>
                        <a:rPr lang="ru-RU" sz="2500" dirty="0" smtClean="0"/>
                        <a:t>), а также больных с костно-суставным туберкулезом, ТБ ЦНС и тяжелыми формами ТБ до места обследования и лечения при поддержке НПО.</a:t>
                      </a:r>
                    </a:p>
                    <a:p>
                      <a:pPr algn="l"/>
                      <a:r>
                        <a:rPr lang="ru-RU" sz="2500" dirty="0" smtClean="0"/>
                        <a:t>8.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smtClean="0"/>
                        <a:t>Разработать алгоритм по проведению диагностики на ТБ у лиц с COVID-19.</a:t>
                      </a:r>
                    </a:p>
                    <a:p>
                      <a:pPr algn="l"/>
                      <a:endParaRPr lang="ru-RU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Все нуждающиеся могли пройти тестирование на COVID-19.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Из средств ГФ поставлены в 4 ИВЛ, 1 томограф. В процессе поставки более 30 рентген-аппаратов, 1 томограф, 4 ИФА и др. медицинское оборудование.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500" dirty="0" smtClean="0"/>
                        <a:t>Все дети с ТБ, нуждающиеся в компьютерной томографии, проходят обследование.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67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248807"/>
              </p:ext>
            </p:extLst>
          </p:nvPr>
        </p:nvGraphicFramePr>
        <p:xfrm>
          <a:off x="0" y="32658"/>
          <a:ext cx="12192000" cy="6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988629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288971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101919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4274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Цель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Описание мероприятий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Результат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374167"/>
                  </a:ext>
                </a:extLst>
              </a:tr>
              <a:tr h="5346086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Расширение выявления случаев ТБ и ВИЧ среди КГН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Пересмотреть алгоритмы экспресс-тестирования на ВИЧ для расширения </a:t>
                      </a:r>
                      <a:r>
                        <a:rPr lang="ru-RU" sz="2400" dirty="0" err="1" smtClean="0"/>
                        <a:t>асисстированного</a:t>
                      </a:r>
                      <a:r>
                        <a:rPr lang="ru-RU" sz="2400" dirty="0" smtClean="0"/>
                        <a:t> самотестирования в полевых условиях</a:t>
                      </a:r>
                      <a:endParaRPr lang="ru-RU" sz="2400" dirty="0"/>
                    </a:p>
                    <a:p>
                      <a:pPr algn="l"/>
                      <a:r>
                        <a:rPr lang="ru-RU" sz="2400" dirty="0" smtClean="0"/>
                        <a:t>2.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Провести обучение полевых работников навыкам проведения </a:t>
                      </a:r>
                      <a:r>
                        <a:rPr lang="ru-RU" sz="2400" dirty="0" err="1" smtClean="0"/>
                        <a:t>асисстированного</a:t>
                      </a:r>
                      <a:r>
                        <a:rPr lang="ru-RU" sz="2400" dirty="0" smtClean="0"/>
                        <a:t> самотестирования</a:t>
                      </a:r>
                      <a:endParaRPr lang="ru-RU" sz="2400" dirty="0"/>
                    </a:p>
                    <a:p>
                      <a:pPr algn="l"/>
                      <a:r>
                        <a:rPr lang="ru-RU" sz="2400" dirty="0" smtClean="0"/>
                        <a:t>3.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Предусмотреть бюджеты на транспортные расходы для расширения экспресс-тестирования в полевых условиях</a:t>
                      </a:r>
                      <a:endParaRPr lang="ru-RU" sz="2400" dirty="0"/>
                    </a:p>
                    <a:p>
                      <a:pPr algn="l"/>
                      <a:r>
                        <a:rPr lang="ru-RU" sz="2400" dirty="0" smtClean="0"/>
                        <a:t>4.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Создать группы по </a:t>
                      </a:r>
                      <a:r>
                        <a:rPr lang="ru-RU" sz="2400" dirty="0" err="1" smtClean="0"/>
                        <a:t>Index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Testing</a:t>
                      </a:r>
                      <a:r>
                        <a:rPr lang="ru-RU" sz="2400" dirty="0" smtClean="0"/>
                        <a:t> (тестирование контактных) на каждом сайте (ЦСМ, Центры СПИД)</a:t>
                      </a:r>
                    </a:p>
                    <a:p>
                      <a:pPr algn="l"/>
                      <a:r>
                        <a:rPr lang="ru-RU" sz="2400" dirty="0" smtClean="0"/>
                        <a:t>5. Провести анализ барьеров для запуска механизмов самотестирования через аптечную сеть и содействовать устранению барьеров.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Целевые показатели по тестированию на ВИЧ в 2020 году не были достигнуты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В НПО внедрены механизмы </a:t>
                      </a:r>
                      <a:r>
                        <a:rPr lang="ru-RU" sz="2400" dirty="0" err="1" smtClean="0"/>
                        <a:t>ассистированного</a:t>
                      </a:r>
                      <a:r>
                        <a:rPr lang="ru-RU" sz="2400" dirty="0" smtClean="0"/>
                        <a:t> самотестирования, сотрудники обучены.</a:t>
                      </a:r>
                      <a:endParaRPr lang="ru-RU" sz="24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Создано 8 мобильных бригад, которые проводили тестирование, консультации и осуществляли доставку АРВ-препаратов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1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869780"/>
              </p:ext>
            </p:extLst>
          </p:nvPr>
        </p:nvGraphicFramePr>
        <p:xfrm>
          <a:off x="0" y="-16329"/>
          <a:ext cx="12192000" cy="7010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96638945"/>
                    </a:ext>
                  </a:extLst>
                </a:gridCol>
                <a:gridCol w="6711045">
                  <a:extLst>
                    <a:ext uri="{9D8B030D-6E8A-4147-A177-3AD203B41FA5}">
                      <a16:colId xmlns:a16="http://schemas.microsoft.com/office/drawing/2014/main" val="2685853428"/>
                    </a:ext>
                  </a:extLst>
                </a:gridCol>
                <a:gridCol w="4566555">
                  <a:extLst>
                    <a:ext uri="{9D8B030D-6E8A-4147-A177-3AD203B41FA5}">
                      <a16:colId xmlns:a16="http://schemas.microsoft.com/office/drawing/2014/main" val="26641463"/>
                    </a:ext>
                  </a:extLst>
                </a:gridCol>
              </a:tblGrid>
              <a:tr h="9603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3. Адаптация услуг в связи с ВИЧ и ТБ для работы в условиях эпидемии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84309"/>
                  </a:ext>
                </a:extLst>
              </a:tr>
              <a:tr h="5897698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Расширение выявления случаев ТБ и ВИЧ среди КГН в условиях эпидемии</a:t>
                      </a:r>
                      <a:endParaRPr lang="ru-RU" sz="23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300" dirty="0" smtClean="0"/>
                        <a:t>6.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Организовать компанию по поддержке самотестирования в стране.</a:t>
                      </a:r>
                    </a:p>
                    <a:p>
                      <a:pPr algn="just"/>
                      <a:r>
                        <a:rPr lang="ru-RU" sz="2300" dirty="0" smtClean="0"/>
                        <a:t>7.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Из средств ГФ закупить </a:t>
                      </a:r>
                      <a:r>
                        <a:rPr lang="ru-RU" sz="2300" dirty="0" err="1" smtClean="0"/>
                        <a:t>самотесты</a:t>
                      </a:r>
                      <a:r>
                        <a:rPr lang="ru-RU" sz="2300" dirty="0" smtClean="0"/>
                        <a:t> и начать их применение в сайтах, осуществляющих работу с КГН.</a:t>
                      </a:r>
                    </a:p>
                    <a:p>
                      <a:pPr algn="just"/>
                      <a:r>
                        <a:rPr lang="ru-RU" sz="2300" dirty="0" smtClean="0"/>
                        <a:t>8.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Подготовить совместный приказ МЗ КР и ГАМСУМО по организации тестирования на ВИЧ и ТБ среди мигрантов.</a:t>
                      </a:r>
                    </a:p>
                    <a:p>
                      <a:pPr algn="just"/>
                      <a:r>
                        <a:rPr lang="ru-RU" sz="2300" dirty="0" smtClean="0"/>
                        <a:t>9.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Расширение штата он-</a:t>
                      </a:r>
                      <a:r>
                        <a:rPr lang="ru-RU" sz="2300" dirty="0" err="1" smtClean="0"/>
                        <a:t>лайн</a:t>
                      </a:r>
                      <a:r>
                        <a:rPr lang="ru-RU" sz="2300" dirty="0" smtClean="0"/>
                        <a:t> консультантов для проведения ДКТ, расширение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программы тестирования.</a:t>
                      </a:r>
                    </a:p>
                    <a:p>
                      <a:pPr algn="just"/>
                      <a:r>
                        <a:rPr lang="ru-RU" sz="2300" dirty="0" smtClean="0"/>
                        <a:t>10.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Обучение он-</a:t>
                      </a:r>
                      <a:r>
                        <a:rPr lang="ru-RU" sz="2300" dirty="0" err="1" smtClean="0"/>
                        <a:t>лайн</a:t>
                      </a:r>
                      <a:r>
                        <a:rPr lang="ru-RU" sz="2300" dirty="0" smtClean="0"/>
                        <a:t> консультантов.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300" dirty="0" smtClean="0"/>
                        <a:t>11. Внедрить он-</a:t>
                      </a:r>
                      <a:r>
                        <a:rPr lang="ru-RU" sz="2300" dirty="0" err="1" smtClean="0"/>
                        <a:t>лайн</a:t>
                      </a:r>
                      <a:r>
                        <a:rPr lang="ru-RU" sz="2300" dirty="0" smtClean="0"/>
                        <a:t> приложения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по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консультированию о тестировании на ВИЧ и ТБ.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300" dirty="0" smtClean="0"/>
                        <a:t>11. Включить в мобильное приложения "Справочник мигранта» новый раздел по вопросам ВИЧ/ ТБ/ COVID-19.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В 2021 году разработано и внедрено он-</a:t>
                      </a:r>
                      <a:r>
                        <a:rPr lang="ru-RU" sz="2300" dirty="0" err="1" smtClean="0"/>
                        <a:t>лайн</a:t>
                      </a:r>
                      <a:r>
                        <a:rPr lang="ru-RU" sz="2300" dirty="0" smtClean="0"/>
                        <a:t> приложение.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В 4-х НПО предусмотрены ставки он-</a:t>
                      </a:r>
                      <a:r>
                        <a:rPr lang="ru-RU" sz="2300" dirty="0" err="1" smtClean="0"/>
                        <a:t>лайн</a:t>
                      </a:r>
                      <a:r>
                        <a:rPr lang="ru-RU" sz="2300" dirty="0" smtClean="0"/>
                        <a:t> консультантов.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Обзор по барьерам для внедрения механизмов самотестирования через аптечную сеть.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Через ПРООН закуплены </a:t>
                      </a:r>
                      <a:r>
                        <a:rPr lang="ru-RU" sz="2300" dirty="0" err="1" smtClean="0"/>
                        <a:t>самотесты</a:t>
                      </a:r>
                      <a:r>
                        <a:rPr lang="ru-RU" sz="2300" dirty="0" smtClean="0"/>
                        <a:t> для пилотных сайтов.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dirty="0" smtClean="0"/>
                        <a:t>Всем нуждающимся ЛЖВ-мигрантам осуществляется бесплатно доставка АРВ-препаратов в страны пребывания.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43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2395</Words>
  <Application>Microsoft Office PowerPoint</Application>
  <PresentationFormat>Широкоэкранный</PresentationFormat>
  <Paragraphs>159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Реализация плана по адаптации программ в связи с ВИЧ/ТБ к работе в условиях COVID-19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плана по адаптации программ в связи с ВИЧ/ТБ к работе в условиях COVID-19</dc:title>
  <dc:creator>Екатерина Новикова</dc:creator>
  <cp:lastModifiedBy>Asus-rog</cp:lastModifiedBy>
  <cp:revision>33</cp:revision>
  <dcterms:created xsi:type="dcterms:W3CDTF">2022-02-07T08:20:28Z</dcterms:created>
  <dcterms:modified xsi:type="dcterms:W3CDTF">2022-02-21T05:54:02Z</dcterms:modified>
</cp:coreProperties>
</file>