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0"/>
  </p:notesMasterIdLst>
  <p:sldIdLst>
    <p:sldId id="451" r:id="rId5"/>
    <p:sldId id="476" r:id="rId6"/>
    <p:sldId id="492" r:id="rId7"/>
    <p:sldId id="421" r:id="rId8"/>
    <p:sldId id="487" r:id="rId9"/>
    <p:sldId id="488" r:id="rId10"/>
    <p:sldId id="489" r:id="rId11"/>
    <p:sldId id="499" r:id="rId12"/>
    <p:sldId id="490" r:id="rId13"/>
    <p:sldId id="493" r:id="rId14"/>
    <p:sldId id="497" r:id="rId15"/>
    <p:sldId id="494" r:id="rId16"/>
    <p:sldId id="495" r:id="rId17"/>
    <p:sldId id="498" r:id="rId18"/>
    <p:sldId id="484" r:id="rId19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Baumann" initials="MB" lastIdx="0" clrIdx="0">
    <p:extLst>
      <p:ext uri="{19B8F6BF-5375-455C-9EA6-DF929625EA0E}">
        <p15:presenceInfo xmlns:p15="http://schemas.microsoft.com/office/powerpoint/2012/main" userId="dedffcbae2622ee2" providerId="Windows Live"/>
      </p:ext>
    </p:extLst>
  </p:cmAuthor>
  <p:cmAuthor id="2" name="Tsegaye Lemma" initials="TL" lastIdx="6" clrIdx="1">
    <p:extLst>
      <p:ext uri="{19B8F6BF-5375-455C-9EA6-DF929625EA0E}">
        <p15:presenceInfo xmlns:p15="http://schemas.microsoft.com/office/powerpoint/2012/main" userId="Tsegaye Lemma" providerId="None"/>
      </p:ext>
    </p:extLst>
  </p:cmAuthor>
  <p:cmAuthor id="3" name="SIU" initials="TL" lastIdx="2" clrIdx="2">
    <p:extLst>
      <p:ext uri="{19B8F6BF-5375-455C-9EA6-DF929625EA0E}">
        <p15:presenceInfo xmlns:p15="http://schemas.microsoft.com/office/powerpoint/2012/main" userId="SIU" providerId="None"/>
      </p:ext>
    </p:extLst>
  </p:cmAuthor>
  <p:cmAuthor id="4" name="June Ban" initials="JB" lastIdx="3" clrIdx="3">
    <p:extLst>
      <p:ext uri="{19B8F6BF-5375-455C-9EA6-DF929625EA0E}">
        <p15:presenceInfo xmlns:p15="http://schemas.microsoft.com/office/powerpoint/2012/main" userId="S::june.ban@undp.org::824cf13b-7c2b-4d63-a2d2-d6bcc0583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3DBF3"/>
    <a:srgbClr val="006BB8"/>
    <a:srgbClr val="4D777F"/>
    <a:srgbClr val="9299DA"/>
    <a:srgbClr val="E2D0A2"/>
    <a:srgbClr val="BB9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3" autoAdjust="0"/>
    <p:restoredTop sz="85615" autoAdjust="0"/>
  </p:normalViewPr>
  <p:slideViewPr>
    <p:cSldViewPr snapToGrid="0">
      <p:cViewPr varScale="1">
        <p:scale>
          <a:sx n="57" d="100"/>
          <a:sy n="57" d="100"/>
        </p:scale>
        <p:origin x="111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1604" y="-8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C74D7FCD-903F-4FDA-98DD-413DE18EA52B}"/>
    <pc:docChg chg="addSld modSld">
      <pc:chgData name="Inga Babicheva" userId="0f171498-083e-489f-aac5-c7d2c369acfe" providerId="ADAL" clId="{C74D7FCD-903F-4FDA-98DD-413DE18EA52B}" dt="2021-10-05T02:00:11.338" v="119" actId="20577"/>
      <pc:docMkLst>
        <pc:docMk/>
      </pc:docMkLst>
      <pc:sldChg chg="modSp mod">
        <pc:chgData name="Inga Babicheva" userId="0f171498-083e-489f-aac5-c7d2c369acfe" providerId="ADAL" clId="{C74D7FCD-903F-4FDA-98DD-413DE18EA52B}" dt="2021-10-05T02:00:11.338" v="119" actId="20577"/>
        <pc:sldMkLst>
          <pc:docMk/>
          <pc:sldMk cId="334293274" sldId="476"/>
        </pc:sldMkLst>
        <pc:spChg chg="mod">
          <ac:chgData name="Inga Babicheva" userId="0f171498-083e-489f-aac5-c7d2c369acfe" providerId="ADAL" clId="{C74D7FCD-903F-4FDA-98DD-413DE18EA52B}" dt="2021-10-05T02:00:11.338" v="119" actId="20577"/>
          <ac:spMkLst>
            <pc:docMk/>
            <pc:sldMk cId="334293274" sldId="476"/>
            <ac:spMk id="3" creationId="{D045F24B-D7C6-482B-BC7F-ED92500946EC}"/>
          </ac:spMkLst>
        </pc:spChg>
      </pc:sldChg>
      <pc:sldChg chg="modSp mod">
        <pc:chgData name="Inga Babicheva" userId="0f171498-083e-489f-aac5-c7d2c369acfe" providerId="ADAL" clId="{C74D7FCD-903F-4FDA-98DD-413DE18EA52B}" dt="2021-10-05T01:58:48.388" v="26" actId="14100"/>
        <pc:sldMkLst>
          <pc:docMk/>
          <pc:sldMk cId="672176089" sldId="489"/>
        </pc:sldMkLst>
        <pc:graphicFrameChg chg="modGraphic">
          <ac:chgData name="Inga Babicheva" userId="0f171498-083e-489f-aac5-c7d2c369acfe" providerId="ADAL" clId="{C74D7FCD-903F-4FDA-98DD-413DE18EA52B}" dt="2021-10-05T01:58:48.388" v="26" actId="14100"/>
          <ac:graphicFrameMkLst>
            <pc:docMk/>
            <pc:sldMk cId="672176089" sldId="489"/>
            <ac:graphicFrameMk id="4" creationId="{00000000-0000-0000-0000-000000000000}"/>
          </ac:graphicFrameMkLst>
        </pc:graphicFrameChg>
      </pc:sldChg>
      <pc:sldChg chg="modSp add mod">
        <pc:chgData name="Inga Babicheva" userId="0f171498-083e-489f-aac5-c7d2c369acfe" providerId="ADAL" clId="{C74D7FCD-903F-4FDA-98DD-413DE18EA52B}" dt="2021-10-05T01:59:16.311" v="27" actId="21"/>
        <pc:sldMkLst>
          <pc:docMk/>
          <pc:sldMk cId="2452115217" sldId="499"/>
        </pc:sldMkLst>
        <pc:graphicFrameChg chg="modGraphic">
          <ac:chgData name="Inga Babicheva" userId="0f171498-083e-489f-aac5-c7d2c369acfe" providerId="ADAL" clId="{C74D7FCD-903F-4FDA-98DD-413DE18EA52B}" dt="2021-10-05T01:59:16.311" v="27" actId="21"/>
          <ac:graphicFrameMkLst>
            <pc:docMk/>
            <pc:sldMk cId="2452115217" sldId="499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D8638B-C4EC-48AF-B666-D48FBB6D338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8394A0-09B6-4713-BF6B-3ADE019F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94A0-09B6-4713-BF6B-3ADE019FE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3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94A0-09B6-4713-BF6B-3ADE019FE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9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5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94A0-09B6-4713-BF6B-3ADE019FE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94A0-09B6-4713-BF6B-3ADE019FE5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8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3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4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394A0-09B6-4713-BF6B-3ADE019FE5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BB44-1A7D-4BA6-9568-869B1765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F236-522F-43F5-849F-3F54E0D0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477A5-40CE-440B-8477-204FAF38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9A60-350C-4A85-870E-9B38574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D7937-F8C3-4A0A-99AA-8C90F3BC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164B-A6A6-4D89-998D-3C5E3888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2A08B-ACE4-423D-8080-2A4B3F462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CE7B-8022-434E-A7E2-CE4AA256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BEA9-167E-46B3-A6E8-4E720937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1B87-1733-4578-85AF-50EE0143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19180-DE33-4143-AD2C-C9C870A7B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19A4E-3B32-4F77-9492-7F8613FAD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574F-D8C7-468F-BF52-329D3A67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71D9-A537-4D17-A710-6312863E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F351-AB7E-4511-868E-8DADE62E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900C-2D14-48F3-9C1A-F4CB7699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115C-14D0-417B-8B2A-3C23FAC4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8A340-25FB-473C-968A-C1E24C89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85D6-5D33-4391-8764-F3FA2B60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3227-BC35-4E8C-8DCF-E450BE8E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8F5B-B3AB-42D5-AA89-EFD2CCE6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821EC-1982-472F-8E4D-4746404B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0BF94-9E86-45AF-8DD8-C9C6A200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49B8-ED95-46D2-B802-738C090D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09DC-87AA-4FF2-95EC-66E13505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459A-12F1-4D73-B7B1-56CEF4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5133-F6D7-4A4E-A90C-D8B5D7CC1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98264-9076-4467-BC40-562AF1928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ABA7-E08C-4127-A1A4-CD54D44B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5E072-0156-4111-82E8-A3DD7ECB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13B6-3E76-4FD1-82C3-6174E6BB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F2D-000D-41FD-8A43-07EB8FC5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20CD-177B-49B7-BB2C-91A10F144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B5ADC-2147-45BE-A981-227AA5631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15991-8E98-4BFF-BD0A-5A3293BF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0CA3-A653-4001-8177-FF1AFAB02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790CF-9DB0-430E-B92C-99618006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6B1F5-E640-49D8-ACBB-2EBBA4F4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510E7-DCA2-43C8-BBC1-BE79346E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F906-6B52-4D68-A5D2-9E00D33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F7261-85CD-4462-ACAC-72DB726F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01E44-FB0A-4EC8-B38E-6D0771F3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91AC-B1E8-4860-B35F-A1B57FCA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65864-A618-460F-B0B2-C168AC9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125DD-0C09-4B9D-B035-CED0D9BD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D9E8-6663-4F83-AA2C-EEB620A6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FEBB-112E-4CD0-A69D-7797F881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7DF1-E040-4627-80E2-0AE22CBE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3F29F-371B-4768-ADFB-6A80D7669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A234-1EEF-46A0-ADCD-349986DE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42F8-B9B7-4A9F-A967-E4301948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AB5ED-72D5-4041-A0B6-E1206299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5E83-59B6-4AF6-B80F-56EF670F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FBEC5-F45C-4F98-87D8-229D7AFB4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FA340-56B8-4731-BBF0-6AB4467B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983DB-16C6-49AC-8F9D-9F242646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F2B38-C135-4805-8A25-4AB570B5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5463C-1AD1-44CE-8BBD-B069D22F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408A1-733D-4A0B-ACE8-C0F3B17B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9690-1D76-4773-97B3-E0241D51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329-4547-4EF3-A544-EAF7A0BC0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1237-0F6C-4D4D-9F7E-C4DF797B0CC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01FA-26F0-4B99-B21B-D4474C12D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375E-CC5F-488F-8BDC-63DF5217D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1250-31C9-421A-A356-EFAEC55C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8BED-53F0-4B41-B424-7DC3A274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9106-94A2-49B7-885B-49576E3AC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9151D-9B35-4DD1-8B6A-6B0AB901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Partnering with UNDP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1287B-94D6-415F-8FDC-DDF5E1C4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9B3-9558-4A2F-9291-C6131AAD434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FD2EF-9B56-463B-8BF5-1795E5E2B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686" y="0"/>
            <a:ext cx="122996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87C10-F0C5-4F19-8C9C-0078D5CA2F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157" y="365125"/>
            <a:ext cx="983643" cy="19970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2AB24D-77FD-470C-9466-57A37E451167}"/>
              </a:ext>
            </a:extLst>
          </p:cNvPr>
          <p:cNvSpPr/>
          <p:nvPr/>
        </p:nvSpPr>
        <p:spPr>
          <a:xfrm>
            <a:off x="488129" y="957506"/>
            <a:ext cx="6989337" cy="4942988"/>
          </a:xfrm>
          <a:prstGeom prst="rect">
            <a:avLst/>
          </a:prstGeom>
          <a:solidFill>
            <a:schemeClr val="tx1">
              <a:alpha val="38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6B65C63-3C3F-4BBF-B081-3532E6D95A3E}"/>
              </a:ext>
            </a:extLst>
          </p:cNvPr>
          <p:cNvSpPr txBox="1">
            <a:spLocks/>
          </p:cNvSpPr>
          <p:nvPr/>
        </p:nvSpPr>
        <p:spPr>
          <a:xfrm>
            <a:off x="488129" y="3431754"/>
            <a:ext cx="5906519" cy="72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spc="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381618" y="1166842"/>
            <a:ext cx="6952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Мероприятия в рамках 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гранта Глобального Фонда </a:t>
            </a:r>
            <a:r>
              <a:rPr lang="en-US" sz="4400" b="1" dirty="0">
                <a:solidFill>
                  <a:schemeClr val="bg1"/>
                </a:solidFill>
              </a:rPr>
              <a:t>C19RM</a:t>
            </a:r>
          </a:p>
          <a:p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Заседание Комитета по ВИЧ и ТБ</a:t>
            </a:r>
          </a:p>
          <a:p>
            <a:endParaRPr lang="ru-RU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 октября 2021 г.</a:t>
            </a:r>
          </a:p>
          <a:p>
            <a:r>
              <a:rPr lang="ru-RU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Инга Бабичева, Проект ПРООН\ГФ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Программные активности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5066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Тренинги (синдром сгорания для медицинских работников, взаимодействие государственных ОЗ и НПО, ЭТ, сотрудников НПО, </a:t>
            </a:r>
            <a:r>
              <a:rPr lang="ru-RU" sz="3600" dirty="0">
                <a:solidFill>
                  <a:prstClr val="black"/>
                </a:solidFill>
              </a:rPr>
              <a:t>гендерное насилие и его профилактика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– включены в соглашения с РЦ СПИД, НПО, остальные будут реализованы ПРООН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Психологическая помощь ЛЖВ и медицинским сотрудникам, оказывающим помощь ЛЖВ, работающим в «красных зонах» - включены в соглашение с РЦ СПИД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6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Программные активности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5066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Улучшение лабораторной инфраструктуры службы СПИД (вентиляционная система, </a:t>
            </a:r>
            <a:r>
              <a:rPr lang="ru-RU" sz="3600" dirty="0" err="1">
                <a:solidFill>
                  <a:prstClr val="black"/>
                </a:solidFill>
                <a:latin typeface="Calibri" panose="020F0502020204030204"/>
              </a:rPr>
              <a:t>баркод</a:t>
            </a: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 ридеры, стиральные машины, кондиционеры,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IT </a:t>
            </a: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оборудование) – преимущественно местные закупки, идет работа по согласованию технических спецификаций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Мероприятия по внедрению ЭТ в организациях здравоохранения (поддержка 2 экспертов и мероприятий) – включены в соглашение с РЦ СПИД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5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Программные активности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5066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Мотивационные выплаты врачам и медицинским сестрам за работу с ЛЖВ по достижению вирусологической супрессии – включены в соглашение с РЦ СПИД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мультидисциплинарные б</a:t>
            </a:r>
            <a:r>
              <a:rPr lang="ru-RU" sz="3600" dirty="0" err="1">
                <a:solidFill>
                  <a:prstClr val="black"/>
                </a:solidFill>
                <a:latin typeface="Calibri" panose="020F0502020204030204"/>
              </a:rPr>
              <a:t>ригады</a:t>
            </a: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 для работы ЛЖВ – включены в соглашение с РЦ СПИД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4 мобильных бригады на базе НПО – включены в соглашения с НПО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Программные активности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5066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Увеличение транспортных расходов и средств на связь для сервисных НПО – включены в соглашения с НПО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</a:rPr>
              <a:t>Консультанты для работы с ЛЖВ и КГ в заключении -  включено в соглашение с АССВ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Он-лайн консультанты в НПО – включены в соглашения с НПО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7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Программные активности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5066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</a:rPr>
              <a:t>Поддержка 2 центров для КГ (ЛЖВ и ЛУИН) на базе организаций, имеющих со-финансирование – объявлен тендер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</a:rPr>
              <a:t>Средства для осуществление </a:t>
            </a:r>
            <a:r>
              <a:rPr lang="ru-RU" sz="4000" dirty="0" err="1">
                <a:solidFill>
                  <a:prstClr val="black"/>
                </a:solidFill>
                <a:latin typeface="Calibri" panose="020F0502020204030204"/>
              </a:rPr>
              <a:t>МиО</a:t>
            </a:r>
            <a:r>
              <a:rPr lang="ru-RU" sz="4000" dirty="0">
                <a:solidFill>
                  <a:prstClr val="black"/>
                </a:solidFill>
                <a:latin typeface="Calibri" panose="020F0502020204030204"/>
              </a:rPr>
              <a:t> визитов НЦФ – включены в соглашение с НЦФ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6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8BED-53F0-4B41-B424-7DC3A274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9106-94A2-49B7-885B-49576E3AC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9151D-9B35-4DD1-8B6A-6B0AB901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Partnering with UNDP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1287B-94D6-415F-8FDC-DDF5E1C4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9B3-9558-4A2F-9291-C6131AAD434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FD2EF-9B56-463B-8BF5-1795E5E2B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686" y="0"/>
            <a:ext cx="122996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87C10-F0C5-4F19-8C9C-0078D5CA2F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564" y="1870075"/>
            <a:ext cx="1510353" cy="306647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6B65C63-3C3F-4BBF-B081-3532E6D95A3E}"/>
              </a:ext>
            </a:extLst>
          </p:cNvPr>
          <p:cNvSpPr txBox="1">
            <a:spLocks/>
          </p:cNvSpPr>
          <p:nvPr/>
        </p:nvSpPr>
        <p:spPr>
          <a:xfrm>
            <a:off x="488129" y="3431754"/>
            <a:ext cx="5906519" cy="72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spc="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9A4B689-9F9C-45A6-845A-282FAE3CD61F}"/>
              </a:ext>
            </a:extLst>
          </p:cNvPr>
          <p:cNvSpPr txBox="1">
            <a:spLocks/>
          </p:cNvSpPr>
          <p:nvPr/>
        </p:nvSpPr>
        <p:spPr>
          <a:xfrm>
            <a:off x="333375" y="281461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dirty="0">
                <a:latin typeface="+mn-lt"/>
              </a:rPr>
              <a:t>Общая информация о гранте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F24B-D7C6-482B-BC7F-ED92500946EC}"/>
              </a:ext>
            </a:extLst>
          </p:cNvPr>
          <p:cNvSpPr txBox="1">
            <a:spLocks/>
          </p:cNvSpPr>
          <p:nvPr/>
        </p:nvSpPr>
        <p:spPr>
          <a:xfrm>
            <a:off x="333375" y="1510057"/>
            <a:ext cx="114810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Сумма основного гранта ГФ на 2021-2023 гг. –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USD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27 452 200</a:t>
            </a:r>
            <a:endParaRPr lang="en-US" sz="3200" kern="0" dirty="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Сумма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C19RM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гранта ГФ на 2021-2023 </a:t>
            </a:r>
            <a:r>
              <a:rPr lang="ru-RU" sz="3200" kern="0" dirty="0" err="1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гг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.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 –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USD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6 609 697</a:t>
            </a:r>
            <a:endParaRPr lang="en-US" sz="3200" kern="0" dirty="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Закупки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C19RM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гранта  - около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USD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 5 900 00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50% всех закупок 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C19RM </a:t>
            </a: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– 2021 г.</a:t>
            </a:r>
            <a:r>
              <a:rPr lang="en-US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 </a:t>
            </a:r>
            <a:endParaRPr lang="ru-RU" sz="3200" kern="0" dirty="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Проведены встречи с основными получателями товаров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Со стороны МЗ СР номинирован </a:t>
            </a:r>
            <a:r>
              <a:rPr lang="ru-RU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фокал</a:t>
            </a:r>
            <a:r>
              <a:rPr lang="ru-RU" sz="3200" kern="0">
                <a:latin typeface="Calibri" panose="020F0502020204030204" pitchFamily="34" charset="0"/>
                <a:cs typeface="Calibri" panose="020F0502020204030204" pitchFamily="34" charset="0"/>
              </a:rPr>
              <a:t>-поинт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F6063-89B4-4C27-A767-ED6FDA5E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83" y="144966"/>
            <a:ext cx="10515600" cy="7985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Условия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36650-7C46-4B92-93A6-54CA2B48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48611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Срок реализации гранта – декабрь 2023 г., реализация в соответствии с назначением средств должна быть максимально быстрая</a:t>
            </a:r>
          </a:p>
          <a:p>
            <a:r>
              <a:rPr lang="ru-RU" dirty="0"/>
              <a:t>Для распределения рентген оборудования необходимо иметь текущий список оборудования с информацией по срокам выпуска, обслуживаемым населением и т.д.</a:t>
            </a:r>
          </a:p>
          <a:p>
            <a:r>
              <a:rPr lang="ru-RU" dirty="0"/>
              <a:t>Готовность системы – помещения, штат, обслуживание</a:t>
            </a:r>
          </a:p>
          <a:p>
            <a:r>
              <a:rPr lang="ru-RU" dirty="0"/>
              <a:t>Средний срок поставок 2-8 месяцев</a:t>
            </a:r>
          </a:p>
          <a:p>
            <a:r>
              <a:rPr lang="ru-RU" dirty="0"/>
              <a:t>Со стороны ПРООН будут предоставлены Технические спецификации на крупное оборудование, 2-3 варианта, из которых необходимо будет выбрать 1 модель для унифицированной закупки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9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9721-726F-4FA2-8C83-81C2BF5E9E7E}"/>
              </a:ext>
            </a:extLst>
          </p:cNvPr>
          <p:cNvSpPr txBox="1">
            <a:spLocks/>
          </p:cNvSpPr>
          <p:nvPr/>
        </p:nvSpPr>
        <p:spPr>
          <a:xfrm>
            <a:off x="0" y="379013"/>
            <a:ext cx="11639807" cy="86333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Направление 1 -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Диагностика COVID (ПЦР) и экспресс-тесты антигена</a:t>
            </a:r>
            <a:endParaRPr lang="en-US" sz="2400" dirty="0"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128A3F-A3AA-4C25-909E-2C55AFD3074A}"/>
              </a:ext>
            </a:extLst>
          </p:cNvPr>
          <p:cNvSpPr txBox="1"/>
          <p:nvPr/>
        </p:nvSpPr>
        <p:spPr>
          <a:xfrm>
            <a:off x="412098" y="3586680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POVERTY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74AD11-4DFE-4EE2-A791-EB0C4F5A9993}"/>
              </a:ext>
            </a:extLst>
          </p:cNvPr>
          <p:cNvSpPr txBox="1"/>
          <p:nvPr/>
        </p:nvSpPr>
        <p:spPr>
          <a:xfrm>
            <a:off x="412098" y="3919224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GOVERNANCE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BF41EF-A28E-43D3-A252-D7B8237C0FBA}"/>
              </a:ext>
            </a:extLst>
          </p:cNvPr>
          <p:cNvSpPr txBox="1"/>
          <p:nvPr/>
        </p:nvSpPr>
        <p:spPr>
          <a:xfrm>
            <a:off x="412098" y="4266947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RESILIENCE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395DFF-93AC-4F6F-9B24-2450FDCED2C9}"/>
              </a:ext>
            </a:extLst>
          </p:cNvPr>
          <p:cNvSpPr txBox="1"/>
          <p:nvPr/>
        </p:nvSpPr>
        <p:spPr>
          <a:xfrm>
            <a:off x="412097" y="4628794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ENVIRONMENT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202118-F28F-4914-AE19-7E28A6AC9E65}"/>
              </a:ext>
            </a:extLst>
          </p:cNvPr>
          <p:cNvSpPr txBox="1"/>
          <p:nvPr/>
        </p:nvSpPr>
        <p:spPr>
          <a:xfrm>
            <a:off x="412097" y="4990641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ENERGY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34D3EA-0117-42D2-B34A-7DB7BA28F3BD}"/>
              </a:ext>
            </a:extLst>
          </p:cNvPr>
          <p:cNvSpPr txBox="1"/>
          <p:nvPr/>
        </p:nvSpPr>
        <p:spPr>
          <a:xfrm>
            <a:off x="412096" y="5353543"/>
            <a:ext cx="5171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spc="3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GENDER EQUALITY</a:t>
            </a:r>
            <a:endParaRPr kumimoji="0" lang="en-GB" sz="19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18096"/>
              </p:ext>
            </p:extLst>
          </p:nvPr>
        </p:nvGraphicFramePr>
        <p:xfrm>
          <a:off x="0" y="1046748"/>
          <a:ext cx="12191998" cy="580371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628903">
                  <a:extLst>
                    <a:ext uri="{9D8B030D-6E8A-4147-A177-3AD203B41FA5}">
                      <a16:colId xmlns:a16="http://schemas.microsoft.com/office/drawing/2014/main" val="1389820451"/>
                    </a:ext>
                  </a:extLst>
                </a:gridCol>
                <a:gridCol w="1484416">
                  <a:extLst>
                    <a:ext uri="{9D8B030D-6E8A-4147-A177-3AD203B41FA5}">
                      <a16:colId xmlns:a16="http://schemas.microsoft.com/office/drawing/2014/main" val="186464512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1180716326"/>
                    </a:ext>
                  </a:extLst>
                </a:gridCol>
                <a:gridCol w="2976746">
                  <a:extLst>
                    <a:ext uri="{9D8B030D-6E8A-4147-A177-3AD203B41FA5}">
                      <a16:colId xmlns:a16="http://schemas.microsoft.com/office/drawing/2014/main" val="3735403613"/>
                    </a:ext>
                  </a:extLst>
                </a:gridCol>
              </a:tblGrid>
              <a:tr h="372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147435"/>
                  </a:ext>
                </a:extLst>
              </a:tr>
              <a:tr h="373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Тесты на </a:t>
                      </a:r>
                      <a:r>
                        <a:rPr lang="en-US" sz="1800" u="none" strike="noStrike" dirty="0">
                          <a:effectLst/>
                        </a:rPr>
                        <a:t>COVID / </a:t>
                      </a:r>
                      <a:r>
                        <a:rPr lang="ru-RU" sz="1800" u="none" strike="noStrike" dirty="0">
                          <a:effectLst/>
                        </a:rPr>
                        <a:t>Диагностические реагенты и картриджи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14 300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 ГСИН, НРЛ, РЦ СПИД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Прибыли на склад ПРООН 30 сентября 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3923333"/>
                  </a:ext>
                </a:extLst>
              </a:tr>
              <a:tr h="56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Тесты на COVID / Расходные материалы для диагностики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14 300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 ГСИН, НРЛ, РЦ СПИД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Планируется получить до 30 октября 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4551189"/>
                  </a:ext>
                </a:extLst>
              </a:tr>
              <a:tr h="422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Набор для быстрого тестирования </a:t>
                      </a:r>
                      <a:r>
                        <a:rPr lang="en-US" sz="1800" u="none" strike="noStrike" dirty="0">
                          <a:effectLst/>
                        </a:rPr>
                        <a:t>SARS-CoV-2 Ag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ГСИН, 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РЦ СПИД, НЦФ, Партнерская сеть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6849845"/>
                  </a:ext>
                </a:extLst>
              </a:tr>
              <a:tr h="3213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Аппарат </a:t>
                      </a:r>
                      <a:r>
                        <a:rPr lang="en-US" sz="1800" u="none" strike="noStrike" dirty="0" err="1">
                          <a:effectLst/>
                        </a:rPr>
                        <a:t>Xpert</a:t>
                      </a:r>
                      <a:r>
                        <a:rPr lang="en-US" sz="1800" u="none" strike="noStrike" dirty="0">
                          <a:effectLst/>
                        </a:rPr>
                        <a:t>-MTB/Rif 4-</a:t>
                      </a:r>
                      <a:r>
                        <a:rPr lang="ru-RU" sz="1800" u="none" strike="noStrike" dirty="0">
                          <a:effectLst/>
                        </a:rPr>
                        <a:t>х модульный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ООЦБТ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242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Оборудование для ПЦР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ЖОЦПБС, МЗСР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8165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Лабораторный стол для ПЦР </a:t>
                      </a:r>
                      <a:r>
                        <a:rPr lang="ru-RU" sz="18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амплификатора</a:t>
                      </a:r>
                      <a:endParaRPr lang="ru-R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ЖОЦПБС, МЗСР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491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трансиллюминатор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ru-RU" sz="1800" u="none" strike="noStrike" dirty="0" err="1">
                          <a:effectLst/>
                        </a:rPr>
                        <a:t>Экранированые</a:t>
                      </a:r>
                      <a:r>
                        <a:rPr lang="ru-RU" sz="1800" u="none" strike="noStrike" dirty="0">
                          <a:effectLst/>
                        </a:rPr>
                        <a:t> стойки и по 2 бактерицидных ламп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609265"/>
                  </a:ext>
                </a:extLst>
              </a:tr>
              <a:tr h="427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Оборудование для ПЦР (НРЛ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НРЛ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768752"/>
                  </a:ext>
                </a:extLst>
              </a:tr>
              <a:tr h="11552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Тесты на COVID / Расходные материалы для диагностики (держатель для пробирок, подставка для пипеток из оргстекла, электронные одноканальные дозаторы с разными объемами, электронные восьмиканальные дозаторы с разными объемами для оборудования ПЦР)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НРЛ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863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5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28081"/>
              </p:ext>
            </p:extLst>
          </p:nvPr>
        </p:nvGraphicFramePr>
        <p:xfrm>
          <a:off x="0" y="978946"/>
          <a:ext cx="12191998" cy="60620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16977">
                  <a:extLst>
                    <a:ext uri="{9D8B030D-6E8A-4147-A177-3AD203B41FA5}">
                      <a16:colId xmlns:a16="http://schemas.microsoft.com/office/drawing/2014/main" val="501179465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2438770822"/>
                    </a:ext>
                  </a:extLst>
                </a:gridCol>
                <a:gridCol w="3230089">
                  <a:extLst>
                    <a:ext uri="{9D8B030D-6E8A-4147-A177-3AD203B41FA5}">
                      <a16:colId xmlns:a16="http://schemas.microsoft.com/office/drawing/2014/main" val="2380752578"/>
                    </a:ext>
                  </a:extLst>
                </a:gridCol>
                <a:gridCol w="4009899">
                  <a:extLst>
                    <a:ext uri="{9D8B030D-6E8A-4147-A177-3AD203B41FA5}">
                      <a16:colId xmlns:a16="http://schemas.microsoft.com/office/drawing/2014/main" val="715735102"/>
                    </a:ext>
                  </a:extLst>
                </a:gridCol>
              </a:tblGrid>
              <a:tr h="39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337172"/>
                  </a:ext>
                </a:extLst>
              </a:tr>
              <a:tr h="5766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Рентген аппарат стационарный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 ТБ служба,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ГСИН, РЦ СПИД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9915572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Рентген аппарат портативный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ГСИН, НЦФ, РЦ СПИД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083471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Компьютерный томограф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проверку качества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UNDP HIST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 заключением контракта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599129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Передвижной цифровой рентген аппарат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ГСИН, НОЦБТ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8610495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>
                          <a:effectLst/>
                        </a:rPr>
                        <a:t>Негатоскоп</a:t>
                      </a:r>
                      <a:r>
                        <a:rPr lang="ru-RU" sz="1800" u="none" strike="noStrike" dirty="0">
                          <a:effectLst/>
                        </a:rPr>
                        <a:t> 3-х кадровый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0625"/>
                  </a:ext>
                </a:extLst>
              </a:tr>
              <a:tr h="80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Портативный ЭКГ аппарат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631626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Портативный УЗИ аппарат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2778802485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Гематологический анализатор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3505757678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Стабилизатор ИБП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3771562306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Блоки ИБП для холодильника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1446693837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Термометр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1803946732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>
                          <a:effectLst/>
                        </a:rPr>
                        <a:t>Пульсоксиметр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Процесс закупок начат. Ожидаем предложения.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3935392465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Стационарный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УЗИ аппарат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7313" marR="7313" marT="731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7313" marR="7313" marT="7313" marB="0" anchor="ctr"/>
                </a:tc>
                <a:extLst>
                  <a:ext uri="{0D108BD9-81ED-4DB2-BD59-A6C34878D82A}">
                    <a16:rowId xmlns:a16="http://schemas.microsoft.com/office/drawing/2014/main" val="308681098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76" t="15220" r="10835" b="75263"/>
          <a:stretch/>
        </p:blipFill>
        <p:spPr>
          <a:xfrm>
            <a:off x="0" y="0"/>
            <a:ext cx="12192000" cy="978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9628" y="286450"/>
            <a:ext cx="102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Направление 2 - Больничное оборудование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77035"/>
              </p:ext>
            </p:extLst>
          </p:nvPr>
        </p:nvGraphicFramePr>
        <p:xfrm>
          <a:off x="9628" y="962817"/>
          <a:ext cx="12191999" cy="58951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871682">
                  <a:extLst>
                    <a:ext uri="{9D8B030D-6E8A-4147-A177-3AD203B41FA5}">
                      <a16:colId xmlns:a16="http://schemas.microsoft.com/office/drawing/2014/main" val="3106813473"/>
                    </a:ext>
                  </a:extLst>
                </a:gridCol>
                <a:gridCol w="2773439">
                  <a:extLst>
                    <a:ext uri="{9D8B030D-6E8A-4147-A177-3AD203B41FA5}">
                      <a16:colId xmlns:a16="http://schemas.microsoft.com/office/drawing/2014/main" val="3054835463"/>
                    </a:ext>
                  </a:extLst>
                </a:gridCol>
                <a:gridCol w="2773439">
                  <a:extLst>
                    <a:ext uri="{9D8B030D-6E8A-4147-A177-3AD203B41FA5}">
                      <a16:colId xmlns:a16="http://schemas.microsoft.com/office/drawing/2014/main" val="3779976265"/>
                    </a:ext>
                  </a:extLst>
                </a:gridCol>
                <a:gridCol w="2773439">
                  <a:extLst>
                    <a:ext uri="{9D8B030D-6E8A-4147-A177-3AD203B41FA5}">
                      <a16:colId xmlns:a16="http://schemas.microsoft.com/office/drawing/2014/main" val="134302027"/>
                    </a:ext>
                  </a:extLst>
                </a:gridCol>
              </a:tblGrid>
              <a:tr h="616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57317"/>
                  </a:ext>
                </a:extLst>
              </a:tr>
              <a:tr h="616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Маски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284 100 шт.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ГСИН, НПО, РЦ СПИД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 от поставщиков.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421553"/>
                  </a:ext>
                </a:extLst>
              </a:tr>
              <a:tr h="616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Перчатки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111</a:t>
                      </a:r>
                      <a:r>
                        <a:rPr lang="ru-RU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ГСИН, НЦФ, РЦ СПИД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097919"/>
                  </a:ext>
                </a:extLst>
              </a:tr>
              <a:tr h="616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Средство для рук на спиртовой основе 100 мл.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ГСИН, НЦФ, РЦ СПИД, НПО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6116138"/>
                  </a:ext>
                </a:extLst>
              </a:tr>
              <a:tr h="896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Средство для рук на спиртовой основе 500 мл.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ru-RU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МЗСР,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НЦФ, РЦ СПИД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212003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Респираторы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1090089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Комбинезоны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091318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Защитные очки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1 073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016443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Лицевой щиток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42346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76" t="15220" r="10835" b="75263"/>
          <a:stretch/>
        </p:blipFill>
        <p:spPr>
          <a:xfrm>
            <a:off x="0" y="0"/>
            <a:ext cx="12192000" cy="978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9628" y="286450"/>
            <a:ext cx="102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Направление 3 - СИЗ и дезинфицирующие средства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73181"/>
              </p:ext>
            </p:extLst>
          </p:nvPr>
        </p:nvGraphicFramePr>
        <p:xfrm>
          <a:off x="22463" y="978946"/>
          <a:ext cx="12182371" cy="587905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59200">
                  <a:extLst>
                    <a:ext uri="{9D8B030D-6E8A-4147-A177-3AD203B41FA5}">
                      <a16:colId xmlns:a16="http://schemas.microsoft.com/office/drawing/2014/main" val="160482068"/>
                    </a:ext>
                  </a:extLst>
                </a:gridCol>
                <a:gridCol w="1865211">
                  <a:extLst>
                    <a:ext uri="{9D8B030D-6E8A-4147-A177-3AD203B41FA5}">
                      <a16:colId xmlns:a16="http://schemas.microsoft.com/office/drawing/2014/main" val="2547895079"/>
                    </a:ext>
                  </a:extLst>
                </a:gridCol>
                <a:gridCol w="2878980">
                  <a:extLst>
                    <a:ext uri="{9D8B030D-6E8A-4147-A177-3AD203B41FA5}">
                      <a16:colId xmlns:a16="http://schemas.microsoft.com/office/drawing/2014/main" val="2045067818"/>
                    </a:ext>
                  </a:extLst>
                </a:gridCol>
                <a:gridCol w="2878980">
                  <a:extLst>
                    <a:ext uri="{9D8B030D-6E8A-4147-A177-3AD203B41FA5}">
                      <a16:colId xmlns:a16="http://schemas.microsoft.com/office/drawing/2014/main" val="1815816129"/>
                    </a:ext>
                  </a:extLst>
                </a:gridCol>
              </a:tblGrid>
              <a:tr h="3608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8446676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ИФА оборудование для 5-ти межрайонных ЦГСЭН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 (ДГСЭН) </a:t>
                      </a:r>
                    </a:p>
                  </a:txBody>
                  <a:tcPr marL="0" marR="0" marT="0" marB="0" anchor="ctr"/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Процесс закупок начат. Ожидаем предложения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поставщиков.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8303195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Промыватель</a:t>
                      </a:r>
                      <a:r>
                        <a:rPr lang="ru-RU" sz="1600" u="none" strike="noStrike" dirty="0">
                          <a:effectLst/>
                        </a:rPr>
                        <a:t> (</a:t>
                      </a:r>
                      <a:r>
                        <a:rPr lang="ru-RU" sz="1600" u="none" strike="noStrike" dirty="0" err="1">
                          <a:effectLst/>
                        </a:rPr>
                        <a:t>вошер</a:t>
                      </a:r>
                      <a:r>
                        <a:rPr lang="ru-RU" sz="1600" u="none" strike="noStrike" dirty="0">
                          <a:effectLst/>
                        </a:rPr>
                        <a:t>) для проведения ИФА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10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9724291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Ридер</a:t>
                      </a:r>
                      <a:r>
                        <a:rPr lang="ru-RU" sz="1600" u="none" strike="noStrike" dirty="0">
                          <a:effectLst/>
                        </a:rPr>
                        <a:t>/спектрофотометр ИФА с принтером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10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724831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Биохимический анализатор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3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810911"/>
                  </a:ext>
                </a:extLst>
              </a:tr>
              <a:tr h="404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Электронные дозаторы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12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9579634"/>
                  </a:ext>
                </a:extLst>
              </a:tr>
              <a:tr h="392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Mini Vortex </a:t>
                      </a:r>
                      <a:r>
                        <a:rPr lang="en-US" sz="1600" u="none" strike="noStrike" dirty="0" err="1">
                          <a:effectLst/>
                        </a:rPr>
                        <a:t>CombiSpin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3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0286428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Мини Спин скоростной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4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6876693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Мешалка для перемешивания крови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3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848611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Тумба лабораторная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1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441688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Би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дистилятор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5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129558"/>
                  </a:ext>
                </a:extLst>
              </a:tr>
              <a:tr h="386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Дистилятор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10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878698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Автоклав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5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1138581"/>
                  </a:ext>
                </a:extLst>
              </a:tr>
              <a:tr h="411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Микротермостат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1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2015725"/>
                  </a:ext>
                </a:extLst>
              </a:tr>
              <a:tr h="29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Автомат для надевания </a:t>
                      </a:r>
                      <a:r>
                        <a:rPr lang="ru-RU" sz="1600" u="none" strike="noStrike" dirty="0" err="1">
                          <a:effectLst/>
                        </a:rPr>
                        <a:t>бахилл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6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634760"/>
                  </a:ext>
                </a:extLst>
              </a:tr>
              <a:tr h="29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Центрифуга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3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956624"/>
                  </a:ext>
                </a:extLst>
              </a:tr>
              <a:tr h="327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Фармацевтический холодильник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2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0618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76" t="15220" r="10835" b="75263"/>
          <a:stretch/>
        </p:blipFill>
        <p:spPr>
          <a:xfrm>
            <a:off x="0" y="0"/>
            <a:ext cx="12204834" cy="978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9628" y="286450"/>
            <a:ext cx="102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Направление 4 - Лабораторное оборудование для диагностики COVID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7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84314"/>
              </p:ext>
            </p:extLst>
          </p:nvPr>
        </p:nvGraphicFramePr>
        <p:xfrm>
          <a:off x="22463" y="978946"/>
          <a:ext cx="12182371" cy="1571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59200">
                  <a:extLst>
                    <a:ext uri="{9D8B030D-6E8A-4147-A177-3AD203B41FA5}">
                      <a16:colId xmlns:a16="http://schemas.microsoft.com/office/drawing/2014/main" val="160482068"/>
                    </a:ext>
                  </a:extLst>
                </a:gridCol>
                <a:gridCol w="1865211">
                  <a:extLst>
                    <a:ext uri="{9D8B030D-6E8A-4147-A177-3AD203B41FA5}">
                      <a16:colId xmlns:a16="http://schemas.microsoft.com/office/drawing/2014/main" val="2547895079"/>
                    </a:ext>
                  </a:extLst>
                </a:gridCol>
                <a:gridCol w="2878980">
                  <a:extLst>
                    <a:ext uri="{9D8B030D-6E8A-4147-A177-3AD203B41FA5}">
                      <a16:colId xmlns:a16="http://schemas.microsoft.com/office/drawing/2014/main" val="2045067818"/>
                    </a:ext>
                  </a:extLst>
                </a:gridCol>
                <a:gridCol w="2878980">
                  <a:extLst>
                    <a:ext uri="{9D8B030D-6E8A-4147-A177-3AD203B41FA5}">
                      <a16:colId xmlns:a16="http://schemas.microsoft.com/office/drawing/2014/main" val="1815816129"/>
                    </a:ext>
                  </a:extLst>
                </a:gridCol>
              </a:tblGrid>
              <a:tr h="2983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8446676"/>
                  </a:ext>
                </a:extLst>
              </a:tr>
              <a:tr h="33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Вытяжная система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4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СПИД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ТЗ на ремонт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установку вытяжной системы получено только на одно помещение.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5659126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 модульный отсек для НРЛ для выполнения полного спектра диагностических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НРЛ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534629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76" t="15220" r="10835" b="75263"/>
          <a:stretch/>
        </p:blipFill>
        <p:spPr>
          <a:xfrm>
            <a:off x="0" y="0"/>
            <a:ext cx="12204834" cy="978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9628" y="286450"/>
            <a:ext cx="102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Направление 4 - Лабораторное оборудование для диагностики COVID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1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06532"/>
              </p:ext>
            </p:extLst>
          </p:nvPr>
        </p:nvGraphicFramePr>
        <p:xfrm>
          <a:off x="0" y="978946"/>
          <a:ext cx="12191999" cy="587905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346953">
                  <a:extLst>
                    <a:ext uri="{9D8B030D-6E8A-4147-A177-3AD203B41FA5}">
                      <a16:colId xmlns:a16="http://schemas.microsoft.com/office/drawing/2014/main" val="3546419439"/>
                    </a:ext>
                  </a:extLst>
                </a:gridCol>
                <a:gridCol w="2281682">
                  <a:extLst>
                    <a:ext uri="{9D8B030D-6E8A-4147-A177-3AD203B41FA5}">
                      <a16:colId xmlns:a16="http://schemas.microsoft.com/office/drawing/2014/main" val="3849047927"/>
                    </a:ext>
                  </a:extLst>
                </a:gridCol>
                <a:gridCol w="2281682">
                  <a:extLst>
                    <a:ext uri="{9D8B030D-6E8A-4147-A177-3AD203B41FA5}">
                      <a16:colId xmlns:a16="http://schemas.microsoft.com/office/drawing/2014/main" val="634455646"/>
                    </a:ext>
                  </a:extLst>
                </a:gridCol>
                <a:gridCol w="2281682">
                  <a:extLst>
                    <a:ext uri="{9D8B030D-6E8A-4147-A177-3AD203B41FA5}">
                      <a16:colId xmlns:a16="http://schemas.microsoft.com/office/drawing/2014/main" val="4034765068"/>
                    </a:ext>
                  </a:extLst>
                </a:gridCol>
              </a:tblGrid>
              <a:tr h="3579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Тип продукта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Получатели</a:t>
                      </a:r>
                      <a:endParaRPr lang="en-US" sz="1800" b="1" i="0" u="none" strike="noStrike" kern="1200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7D82"/>
                          </a:solidFill>
                          <a:effectLst/>
                          <a:latin typeface="Calibri" panose="020F0502020204030204" pitchFamily="34" charset="0"/>
                        </a:rPr>
                        <a:t>Стадия закупок</a:t>
                      </a:r>
                      <a:endParaRPr lang="en-US" sz="1800" b="1" i="0" u="none" strike="noStrike" dirty="0">
                        <a:solidFill>
                          <a:srgbClr val="007D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7780899"/>
                  </a:ext>
                </a:extLst>
              </a:tr>
              <a:tr h="3602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РКИБ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Оборудование для определения чувствительности к антибиотикам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• Оборудование для определения </a:t>
                      </a:r>
                      <a:r>
                        <a:rPr lang="ru-RU" sz="1600" u="none" strike="noStrike" dirty="0" err="1">
                          <a:effectLst/>
                        </a:rPr>
                        <a:t>коагулологии</a:t>
                      </a:r>
                      <a:r>
                        <a:rPr lang="ru-RU" sz="1600" u="none" strike="noStrike" dirty="0">
                          <a:effectLst/>
                        </a:rPr>
                        <a:t>, биохимии, гематологии, серологии, общей клиники - автоматический гематологический анализатор, автоматический биохимический анализатор, автоматический инкубатор для проведения бактериологических посевов видовой идентификации и определения УПП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• Обучение сотрудников работе с автоматическими анализаторами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• Закупка реагентов и расходные материалы</a:t>
                      </a:r>
                    </a:p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• Покупка холодильных и морозильных камер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                        1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МЗСР (РКИБ)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6234830"/>
                  </a:ext>
                </a:extLst>
              </a:tr>
              <a:tr h="191836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Реагенты для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секвенирования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(Геномное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секвенирование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SARS-CoV-2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1000 исследований за 2 года)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НЦФ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 ТЗ от получателя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2317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76" t="15220" r="10835" b="75263"/>
          <a:stretch/>
        </p:blipFill>
        <p:spPr>
          <a:xfrm>
            <a:off x="0" y="0"/>
            <a:ext cx="12192000" cy="978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054DB-77FB-49FC-BE0B-1B231AF48050}"/>
              </a:ext>
            </a:extLst>
          </p:cNvPr>
          <p:cNvSpPr txBox="1"/>
          <p:nvPr/>
        </p:nvSpPr>
        <p:spPr>
          <a:xfrm>
            <a:off x="9628" y="286450"/>
            <a:ext cx="102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Направление 4 - Лабораторное оборудование для диагностики COVID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7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1F73FAA478B42B6742C34E4B161D2" ma:contentTypeVersion="13" ma:contentTypeDescription="Create a new document." ma:contentTypeScope="" ma:versionID="c93d5ab3d4dfe1c630d4d3e01681b250">
  <xsd:schema xmlns:xsd="http://www.w3.org/2001/XMLSchema" xmlns:xs="http://www.w3.org/2001/XMLSchema" xmlns:p="http://schemas.microsoft.com/office/2006/metadata/properties" xmlns:ns3="c6df1845-590f-42c8-83e9-dc23f85b81b5" xmlns:ns4="95845e20-98b3-432e-801a-5c3e2e76ab62" targetNamespace="http://schemas.microsoft.com/office/2006/metadata/properties" ma:root="true" ma:fieldsID="87e25fc8707e77349f0bbb21525f6526" ns3:_="" ns4:_="">
    <xsd:import namespace="c6df1845-590f-42c8-83e9-dc23f85b81b5"/>
    <xsd:import namespace="95845e20-98b3-432e-801a-5c3e2e76ab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f1845-590f-42c8-83e9-dc23f85b81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45e20-98b3-432e-801a-5c3e2e76a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9AF920-4FA1-4364-B333-59216FE16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8A6E5-9AD5-423C-95B9-79386196F5DB}">
  <ds:schemaRefs>
    <ds:schemaRef ds:uri="http://purl.org/dc/dcmitype/"/>
    <ds:schemaRef ds:uri="http://purl.org/dc/terms/"/>
    <ds:schemaRef ds:uri="95845e20-98b3-432e-801a-5c3e2e76ab62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6df1845-590f-42c8-83e9-dc23f85b81b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2A6B82-4513-436F-B813-C1714BCAB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f1845-590f-42c8-83e9-dc23f85b81b5"/>
    <ds:schemaRef ds:uri="95845e20-98b3-432e-801a-5c3e2e76a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1156</Words>
  <Application>Microsoft Office PowerPoint</Application>
  <PresentationFormat>Широкоэкранный</PresentationFormat>
  <Paragraphs>269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Презентация PowerPoint</vt:lpstr>
      <vt:lpstr>Презентация PowerPoint</vt:lpstr>
      <vt:lpstr>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Chamberlain</dc:creator>
  <cp:lastModifiedBy>Inga Babicheva</cp:lastModifiedBy>
  <cp:revision>44</cp:revision>
  <cp:lastPrinted>2021-09-30T03:37:12Z</cp:lastPrinted>
  <dcterms:created xsi:type="dcterms:W3CDTF">2020-11-25T18:01:03Z</dcterms:created>
  <dcterms:modified xsi:type="dcterms:W3CDTF">2021-10-05T02:00:13Z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0x0101004E41F73FAA478B42B6742C34E4B161D2</vt:lpwstr>
  </property>
</Properties>
</file>