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01" r:id="rId2"/>
    <p:sldId id="347" r:id="rId3"/>
    <p:sldId id="396" r:id="rId4"/>
    <p:sldId id="397" r:id="rId5"/>
    <p:sldId id="398" r:id="rId6"/>
    <p:sldId id="393" r:id="rId7"/>
    <p:sldId id="395" r:id="rId8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78863" autoAdjust="0"/>
  </p:normalViewPr>
  <p:slideViewPr>
    <p:cSldViewPr>
      <p:cViewPr varScale="1">
        <p:scale>
          <a:sx n="91" d="100"/>
          <a:sy n="91" d="100"/>
        </p:scale>
        <p:origin x="213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217" cy="49872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982" y="0"/>
            <a:ext cx="2951217" cy="49872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ED736892-C12C-4BE7-905C-359B54B25C26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2200"/>
            <a:ext cx="2951217" cy="49872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982" y="9442200"/>
            <a:ext cx="2951217" cy="49872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AB52D1B9-CA15-4A45-BC06-1F118CD31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256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046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9" y="1"/>
            <a:ext cx="2950475" cy="497046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E732E242-9E14-4EA3-9BF8-94E5E368D639}" type="datetimeFigureOut">
              <a:rPr lang="ru-RU" smtClean="0"/>
              <a:t>27.09.2019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3638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9" y="9442154"/>
            <a:ext cx="2950475" cy="497046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1098491F-4888-4D59-AE35-4CCF42E2F7A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93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4326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869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5381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2047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7429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9604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3700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blue"/>
          <p:cNvPicPr>
            <a:picLocks noChangeAspect="1" noChangeArrowheads="1"/>
          </p:cNvPicPr>
          <p:nvPr/>
        </p:nvPicPr>
        <p:blipFill>
          <a:blip r:embed="rId2"/>
          <a:srcRect r="51984" b="1186"/>
          <a:stretch>
            <a:fillRect/>
          </a:stretch>
        </p:blipFill>
        <p:spPr bwMode="auto">
          <a:xfrm>
            <a:off x="0" y="0"/>
            <a:ext cx="91471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undp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228600"/>
            <a:ext cx="571500" cy="114300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6" name="Picture 14" descr="undp_logotyp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990600"/>
            <a:ext cx="46196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130425"/>
            <a:ext cx="75438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Atlas Project Management Module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543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>
                <a:latin typeface="Trebuchet MS" pitchFamily="34" charset="0"/>
              </a:defRPr>
            </a:lvl1pPr>
          </a:lstStyle>
          <a:p>
            <a:r>
              <a:rPr lang="en-US"/>
              <a:t>Improving Project Management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Март,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Management Practice - BRC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741124C-866D-45C7-A94C-52564DA99B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64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374D0-A5BC-4C0C-98A7-7F6FC007EAE7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21336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04800"/>
            <a:ext cx="6248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35545-F914-4234-8C53-3504F03D97E7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25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7BB86-6CC5-4DA7-9CFA-E69A29E74EB9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84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46297-B1CD-4EB8-8996-232BC1B6B368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20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600200"/>
            <a:ext cx="3429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600200"/>
            <a:ext cx="3429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72FEF-85E7-49FD-865D-BB54C2ECA36B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03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2CA97-226C-4B29-A770-698FA7AD10CC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97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D99C9-14A1-4930-ACC5-CAC247D4E837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80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549E4-A80F-4383-AF59-FE63E638C827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5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D5960-27E8-43D1-A853-467E798D3BA9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239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E4A04-E8FC-4318-A029-681CE74BA851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4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600200"/>
            <a:ext cx="7010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accent2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accent2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accent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4F31DE-F426-412B-A15A-796718EB6F0C}" type="slidenum">
              <a:rPr lang="en-US">
                <a:solidFill>
                  <a:srgbClr val="3333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286250" y="0"/>
            <a:ext cx="48577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57150" cmpd="thinThick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3" name="Picture 11" descr="undp_logo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382000" y="228600"/>
            <a:ext cx="571500" cy="114300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766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5464" y="1628800"/>
            <a:ext cx="7620000" cy="3816424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ru-RU" sz="2400" dirty="0" smtClean="0">
                <a:latin typeface="+mn-lt"/>
              </a:rPr>
              <a:t>Информация по бюджетной 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smtClean="0">
                <a:latin typeface="+mn-lt"/>
              </a:rPr>
              <a:t>Проекта ПРООН\ГФ</a:t>
            </a:r>
            <a:br>
              <a:rPr lang="ru-RU" sz="2400" dirty="0" smtClean="0">
                <a:latin typeface="+mn-lt"/>
              </a:rPr>
            </a:b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 smtClean="0">
                <a:latin typeface="+mn-lt"/>
              </a:rPr>
              <a:t>Заседание комитета по ВИЧ и ТБ КСОЗ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27 сентября 2019</a:t>
            </a:r>
            <a:endParaRPr lang="en-US" sz="2400" b="0" i="1" dirty="0" smtClean="0">
              <a:solidFill>
                <a:srgbClr val="800080"/>
              </a:solidFill>
              <a:latin typeface="+mn-lt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4149080"/>
            <a:ext cx="7371572" cy="1944216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endParaRPr lang="ru-RU" sz="1200" b="1" dirty="0" smtClean="0">
              <a:solidFill>
                <a:schemeClr val="accent2"/>
              </a:solidFill>
              <a:latin typeface="+mn-lt"/>
            </a:endParaRPr>
          </a:p>
          <a:p>
            <a:pPr algn="ctr" eaLnBrk="1" hangingPunct="1">
              <a:lnSpc>
                <a:spcPct val="90000"/>
              </a:lnSpc>
            </a:pPr>
            <a:endParaRPr lang="ru-RU" sz="1600" b="1" dirty="0">
              <a:solidFill>
                <a:schemeClr val="accent2"/>
              </a:solidFill>
              <a:latin typeface="+mn-lt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ru-RU" sz="1600" b="1" dirty="0" smtClean="0">
                <a:solidFill>
                  <a:schemeClr val="accent2"/>
                </a:solidFill>
                <a:latin typeface="+mn-lt"/>
              </a:rPr>
              <a:t> </a:t>
            </a:r>
            <a:endParaRPr lang="en-US" sz="1600" b="1" dirty="0" smtClean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12226" y="5445224"/>
            <a:ext cx="6546304" cy="1107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3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endParaRPr lang="ru-RU" sz="1200" b="1" kern="0" dirty="0" smtClean="0">
              <a:solidFill>
                <a:srgbClr val="333399"/>
              </a:solidFill>
              <a:latin typeface="+mn-lt"/>
            </a:endParaRPr>
          </a:p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endParaRPr lang="ru-RU" sz="1200" b="1" kern="0" dirty="0">
              <a:solidFill>
                <a:srgbClr val="333399"/>
              </a:solidFill>
              <a:latin typeface="+mn-lt"/>
            </a:endParaRPr>
          </a:p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endParaRPr lang="ru-RU" sz="1200" b="1" kern="0" dirty="0" smtClean="0">
              <a:solidFill>
                <a:srgbClr val="333399"/>
              </a:solidFill>
              <a:latin typeface="+mn-lt"/>
            </a:endParaRPr>
          </a:p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r>
              <a:rPr lang="ru-RU" sz="1200" b="1" kern="0" dirty="0" smtClean="0">
                <a:solidFill>
                  <a:srgbClr val="333399"/>
                </a:solidFill>
                <a:latin typeface="+mn-lt"/>
              </a:rPr>
              <a:t>Инга </a:t>
            </a:r>
            <a:r>
              <a:rPr lang="ru-RU" sz="1200" b="1" kern="0" dirty="0">
                <a:solidFill>
                  <a:srgbClr val="333399"/>
                </a:solidFill>
                <a:latin typeface="+mn-lt"/>
              </a:rPr>
              <a:t>Бабичева</a:t>
            </a:r>
          </a:p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r>
              <a:rPr lang="ru-RU" sz="1200" b="1" kern="0" dirty="0" smtClean="0">
                <a:solidFill>
                  <a:srgbClr val="333399"/>
                </a:solidFill>
                <a:latin typeface="+mn-lt"/>
              </a:rPr>
              <a:t>Координатор по ВИЧ и ТБ\Заместитель программного менеджера</a:t>
            </a:r>
          </a:p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endParaRPr lang="ru-RU" sz="1200" b="1" kern="0" dirty="0" smtClean="0">
              <a:solidFill>
                <a:srgbClr val="333399"/>
              </a:solidFill>
              <a:latin typeface="+mn-lt"/>
            </a:endParaRPr>
          </a:p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endParaRPr lang="ru-RU" sz="1200" b="1" kern="0" dirty="0" smtClean="0">
              <a:solidFill>
                <a:srgbClr val="33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6578787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6096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Компонент ВИЧ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616624"/>
          </a:xfrm>
        </p:spPr>
        <p:txBody>
          <a:bodyPr/>
          <a:lstStyle/>
          <a:p>
            <a:r>
              <a:rPr lang="ru-RU" sz="2800" dirty="0" smtClean="0"/>
              <a:t>24 сентября 2019 РЦ СПИД направил обновленную заявку на АРТ препараты включая буфер на 6 месяцев 2021 с учетом закупок за средства государственного бюджета</a:t>
            </a:r>
          </a:p>
          <a:p>
            <a:r>
              <a:rPr lang="ru-RU" sz="2800" dirty="0" smtClean="0"/>
              <a:t>В рамках существующего бюджета, основываясь на обновленном списке закупок прогнозируемая экономия составит </a:t>
            </a:r>
            <a:r>
              <a:rPr lang="en-US" sz="2800" dirty="0" smtClean="0"/>
              <a:t>USD </a:t>
            </a:r>
            <a:r>
              <a:rPr lang="ru-RU" sz="2800" dirty="0" smtClean="0"/>
              <a:t>476 000</a:t>
            </a:r>
          </a:p>
          <a:p>
            <a:pPr marL="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06551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6096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Компонент ВИЧ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616624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Текущие потребности </a:t>
            </a:r>
            <a:r>
              <a:rPr lang="ru-RU" sz="2800" dirty="0" smtClean="0"/>
              <a:t>предлагаемые </a:t>
            </a:r>
            <a:r>
              <a:rPr lang="ru-RU" sz="2800" dirty="0" smtClean="0"/>
              <a:t>для одобрения:</a:t>
            </a:r>
          </a:p>
          <a:p>
            <a:r>
              <a:rPr lang="en-US" sz="2800" dirty="0" smtClean="0"/>
              <a:t>USD 10</a:t>
            </a:r>
            <a:r>
              <a:rPr lang="ru-RU" sz="2800" dirty="0" smtClean="0"/>
              <a:t> </a:t>
            </a:r>
            <a:r>
              <a:rPr lang="en-US" sz="2800" dirty="0" smtClean="0"/>
              <a:t>050 – </a:t>
            </a:r>
            <a:r>
              <a:rPr lang="ru-RU" sz="2800" dirty="0" smtClean="0"/>
              <a:t>перерасход до конца 2019 </a:t>
            </a:r>
            <a:r>
              <a:rPr lang="ru-RU" sz="2800" dirty="0"/>
              <a:t>г. (результаты тендера, большее количество Национальных </a:t>
            </a:r>
            <a:r>
              <a:rPr lang="ru-RU" sz="2800" dirty="0" smtClean="0"/>
              <a:t>Сетей, закупка ИМН на 6 месяцев 2021 г., дополнительное количество ЭТ </a:t>
            </a:r>
            <a:r>
              <a:rPr lang="ru-RU" sz="2800" dirty="0"/>
              <a:t>и т.д.)</a:t>
            </a:r>
          </a:p>
          <a:p>
            <a:r>
              <a:rPr lang="en-US" sz="2800" dirty="0" smtClean="0"/>
              <a:t>USD</a:t>
            </a:r>
            <a:r>
              <a:rPr lang="ru-RU" sz="2800" dirty="0" smtClean="0"/>
              <a:t> 356 166 – перерасход на 2020 г</a:t>
            </a:r>
            <a:r>
              <a:rPr lang="ru-RU" sz="2800" dirty="0"/>
              <a:t>. </a:t>
            </a:r>
            <a:r>
              <a:rPr lang="ru-RU" sz="2800" dirty="0" smtClean="0"/>
              <a:t>(поддержка </a:t>
            </a:r>
            <a:r>
              <a:rPr lang="ru-RU" sz="2800" dirty="0"/>
              <a:t>текущего количества сервисных </a:t>
            </a:r>
            <a:r>
              <a:rPr lang="ru-RU" sz="2800" dirty="0" smtClean="0"/>
              <a:t>НПО)</a:t>
            </a:r>
            <a:endParaRPr lang="ru-RU" sz="2800" dirty="0" smtClean="0"/>
          </a:p>
          <a:p>
            <a:pPr marL="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559978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6096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Компонент ВИЧ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616624"/>
          </a:xfrm>
        </p:spPr>
        <p:txBody>
          <a:bodyPr/>
          <a:lstStyle/>
          <a:p>
            <a:r>
              <a:rPr lang="ru-RU" sz="2800" dirty="0" smtClean="0"/>
              <a:t>В случае одобрения предложенных активностей экономия составит </a:t>
            </a:r>
            <a:r>
              <a:rPr lang="en-US" sz="2800" dirty="0" smtClean="0"/>
              <a:t>USD</a:t>
            </a:r>
            <a:r>
              <a:rPr lang="ru-RU" sz="2800" dirty="0" smtClean="0"/>
              <a:t> 88 000</a:t>
            </a:r>
          </a:p>
          <a:p>
            <a:r>
              <a:rPr lang="ru-RU" sz="2800" dirty="0" smtClean="0"/>
              <a:t>Этой суммы будет достаточно только лишь для обеспечения службы СПИД 2 складами (гг. Бишкек и Ош), ремонт </a:t>
            </a:r>
            <a:r>
              <a:rPr lang="ru-RU" sz="2800" dirty="0" err="1" smtClean="0"/>
              <a:t>секвенатора</a:t>
            </a:r>
            <a:r>
              <a:rPr lang="ru-RU" sz="2800" dirty="0" smtClean="0"/>
              <a:t>, активности по </a:t>
            </a:r>
            <a:r>
              <a:rPr lang="ru-RU" sz="2800" dirty="0" err="1" smtClean="0"/>
              <a:t>валидации</a:t>
            </a:r>
            <a:r>
              <a:rPr lang="ru-RU" sz="2800" dirty="0" smtClean="0"/>
              <a:t> данных</a:t>
            </a:r>
          </a:p>
          <a:p>
            <a:r>
              <a:rPr lang="ru-RU" sz="2800" dirty="0" smtClean="0"/>
              <a:t>Средства каталитического финансирования не подлежат ревизии, все мероприятия будут реализованы</a:t>
            </a:r>
          </a:p>
        </p:txBody>
      </p:sp>
    </p:spTree>
    <p:extLst>
      <p:ext uri="{BB962C8B-B14F-4D97-AF65-F5344CB8AC3E}">
        <p14:creationId xmlns:p14="http://schemas.microsoft.com/office/powerpoint/2010/main" val="31936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6096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Компонент ВИЧ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616624"/>
          </a:xfrm>
        </p:spPr>
        <p:txBody>
          <a:bodyPr/>
          <a:lstStyle/>
          <a:p>
            <a:r>
              <a:rPr lang="ru-RU" sz="2800" dirty="0" smtClean="0"/>
              <a:t>Дополнительные запросы\потребности</a:t>
            </a:r>
          </a:p>
          <a:p>
            <a:r>
              <a:rPr lang="ru-RU" sz="2800" dirty="0" smtClean="0"/>
              <a:t>ПРООН, НЦФ, гражданский </a:t>
            </a:r>
            <a:r>
              <a:rPr lang="ru-RU" sz="2800" dirty="0" smtClean="0"/>
              <a:t>сектор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739286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6096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Компонент ТБ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616624"/>
          </a:xfrm>
        </p:spPr>
        <p:txBody>
          <a:bodyPr/>
          <a:lstStyle/>
          <a:p>
            <a:r>
              <a:rPr lang="ru-RU" dirty="0" smtClean="0"/>
              <a:t>Средства текущего бюджета покрывают потребность в анти ТБ препаратах и лабораторный компонент до сентября 2020 г.</a:t>
            </a:r>
          </a:p>
          <a:p>
            <a:r>
              <a:rPr lang="ru-RU" dirty="0" smtClean="0"/>
              <a:t>За счет предполагаемой экономии средств до конца 2020 в рамках Проекта (</a:t>
            </a:r>
            <a:r>
              <a:rPr lang="en-US" dirty="0" smtClean="0"/>
              <a:t>USD </a:t>
            </a:r>
            <a:r>
              <a:rPr lang="ru-RU" dirty="0" smtClean="0"/>
              <a:t>511 000) и средств Оптимизационного Фонда ГФ </a:t>
            </a:r>
            <a:r>
              <a:rPr lang="en-US" dirty="0" smtClean="0"/>
              <a:t>USD </a:t>
            </a:r>
            <a:r>
              <a:rPr lang="ru-RU" dirty="0" smtClean="0"/>
              <a:t>1,93 млн. </a:t>
            </a:r>
            <a:r>
              <a:rPr lang="en-US" dirty="0" smtClean="0"/>
              <a:t> </a:t>
            </a:r>
            <a:r>
              <a:rPr lang="ru-RU" dirty="0" smtClean="0"/>
              <a:t>будет обеспечено покрытие до конца 2020 и январь 2021 на 30% ТБ пациентов</a:t>
            </a:r>
          </a:p>
        </p:txBody>
      </p:sp>
    </p:spTree>
    <p:extLst>
      <p:ext uri="{BB962C8B-B14F-4D97-AF65-F5344CB8AC3E}">
        <p14:creationId xmlns:p14="http://schemas.microsoft.com/office/powerpoint/2010/main" val="1293284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6096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Компонент ТБ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616624"/>
          </a:xfrm>
        </p:spPr>
        <p:txBody>
          <a:bodyPr/>
          <a:lstStyle/>
          <a:p>
            <a:r>
              <a:rPr lang="ru-RU" dirty="0" smtClean="0"/>
              <a:t>По запросу ГФ совместно  с НЦФ, Комитетом зеленого света просчитана потребность в анти ТБ препаратах на 9 месяцев 2021 и потребности лабораторного компонента на 6 месяцев 2021 г. на сумму </a:t>
            </a:r>
            <a:r>
              <a:rPr lang="en-US" dirty="0" smtClean="0"/>
              <a:t>USD</a:t>
            </a:r>
            <a:r>
              <a:rPr lang="ru-RU" dirty="0" smtClean="0"/>
              <a:t> 2,37 млн. и направлены в ГФ.</a:t>
            </a:r>
          </a:p>
        </p:txBody>
      </p:sp>
    </p:spTree>
    <p:extLst>
      <p:ext uri="{BB962C8B-B14F-4D97-AF65-F5344CB8AC3E}">
        <p14:creationId xmlns:p14="http://schemas.microsoft.com/office/powerpoint/2010/main" val="192236146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3CC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4694</TotalTime>
  <Words>281</Words>
  <Application>Microsoft Office PowerPoint</Application>
  <PresentationFormat>Экран (4:3)</PresentationFormat>
  <Paragraphs>35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Verdana</vt:lpstr>
      <vt:lpstr>Wingdings</vt:lpstr>
      <vt:lpstr>Default Design</vt:lpstr>
      <vt:lpstr>Информация по бюджетной  Проекта ПРООН\ГФ  Заседание комитета по ВИЧ и ТБ КСОЗ 27 сентября 2019</vt:lpstr>
      <vt:lpstr>Компонент ВИЧ</vt:lpstr>
      <vt:lpstr>Компонент ВИЧ</vt:lpstr>
      <vt:lpstr>Компонент ВИЧ</vt:lpstr>
      <vt:lpstr>Компонент ВИЧ</vt:lpstr>
      <vt:lpstr>Компонент ТБ</vt:lpstr>
      <vt:lpstr>Компонент ТБ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реализации функции мониторинга и оценки в</dc:title>
  <dc:creator>Ialiia Aleshkina</dc:creator>
  <cp:lastModifiedBy>Inga Babicheva</cp:lastModifiedBy>
  <cp:revision>358</cp:revision>
  <cp:lastPrinted>2018-11-06T07:02:00Z</cp:lastPrinted>
  <dcterms:created xsi:type="dcterms:W3CDTF">2013-03-01T07:57:48Z</dcterms:created>
  <dcterms:modified xsi:type="dcterms:W3CDTF">2019-09-27T08:01:17Z</dcterms:modified>
</cp:coreProperties>
</file>